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2" r:id="rId4"/>
    <p:sldMasterId id="2147483804" r:id="rId5"/>
    <p:sldMasterId id="2147483806" r:id="rId6"/>
    <p:sldMasterId id="2147483808" r:id="rId7"/>
    <p:sldMasterId id="2147483810" r:id="rId8"/>
    <p:sldMasterId id="2147483812" r:id="rId9"/>
    <p:sldMasterId id="2147483814" r:id="rId10"/>
    <p:sldMasterId id="2147483816" r:id="rId11"/>
    <p:sldMasterId id="2147483771" r:id="rId12"/>
    <p:sldMasterId id="2147483818" r:id="rId13"/>
  </p:sldMasterIdLst>
  <p:notesMasterIdLst>
    <p:notesMasterId r:id="rId31"/>
  </p:notesMasterIdLst>
  <p:sldIdLst>
    <p:sldId id="2143187557" r:id="rId14"/>
    <p:sldId id="2143187647" r:id="rId15"/>
    <p:sldId id="2143187646" r:id="rId16"/>
    <p:sldId id="2143187648" r:id="rId17"/>
    <p:sldId id="2143187650" r:id="rId18"/>
    <p:sldId id="2143187651" r:id="rId19"/>
    <p:sldId id="2143187652" r:id="rId20"/>
    <p:sldId id="2143187653" r:id="rId21"/>
    <p:sldId id="2143187654" r:id="rId22"/>
    <p:sldId id="2143187655" r:id="rId23"/>
    <p:sldId id="2143187660" r:id="rId24"/>
    <p:sldId id="2143187661" r:id="rId25"/>
    <p:sldId id="2143187662" r:id="rId26"/>
    <p:sldId id="2143187663" r:id="rId27"/>
    <p:sldId id="2143187656" r:id="rId28"/>
    <p:sldId id="2143187657" r:id="rId29"/>
    <p:sldId id="21431876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Title Slides" id="{39553B8C-B49A-4451-B584-D5F1307BA0F9}">
          <p14:sldIdLst>
            <p14:sldId id="2143187557"/>
          </p14:sldIdLst>
        </p14:section>
        <p14:section name="Section Title Slide" id="{3DD7C384-BD9A-4B51-9DA5-B692D24C91FA}">
          <p14:sldIdLst>
            <p14:sldId id="2143187647"/>
          </p14:sldIdLst>
        </p14:section>
        <p14:section name="Main Content Slides" id="{5A07B4DE-5128-47A9-B5DA-2459664874A6}">
          <p14:sldIdLst>
            <p14:sldId id="2143187646"/>
            <p14:sldId id="2143187648"/>
            <p14:sldId id="2143187650"/>
            <p14:sldId id="2143187651"/>
            <p14:sldId id="2143187652"/>
            <p14:sldId id="2143187653"/>
            <p14:sldId id="2143187654"/>
            <p14:sldId id="2143187655"/>
            <p14:sldId id="2143187660"/>
            <p14:sldId id="2143187661"/>
            <p14:sldId id="2143187662"/>
            <p14:sldId id="2143187663"/>
            <p14:sldId id="2143187656"/>
            <p14:sldId id="2143187657"/>
            <p14:sldId id="2143187658"/>
          </p14:sldIdLst>
        </p14:section>
        <p14:section name="Slide library" id="{37652011-7839-42CF-9D29-1FB3315A901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26" userDrawn="1">
          <p15:clr>
            <a:srgbClr val="A4A3A4"/>
          </p15:clr>
        </p15:guide>
        <p15:guide id="4" orient="horz" pos="1389" userDrawn="1">
          <p15:clr>
            <a:srgbClr val="A4A3A4"/>
          </p15:clr>
        </p15:guide>
        <p15:guide id="5" orient="horz" pos="1752" userDrawn="1">
          <p15:clr>
            <a:srgbClr val="A4A3A4"/>
          </p15:clr>
        </p15:guide>
        <p15:guide id="6" orient="horz" pos="2115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2863" userDrawn="1">
          <p15:clr>
            <a:srgbClr val="A4A3A4"/>
          </p15:clr>
        </p15:guide>
        <p15:guide id="9" orient="horz" pos="3226" userDrawn="1">
          <p15:clr>
            <a:srgbClr val="A4A3A4"/>
          </p15:clr>
        </p15:guide>
        <p15:guide id="10" orient="horz" pos="3589" userDrawn="1">
          <p15:clr>
            <a:srgbClr val="A4A3A4"/>
          </p15:clr>
        </p15:guide>
        <p15:guide id="11" orient="horz" pos="3974" userDrawn="1">
          <p15:clr>
            <a:srgbClr val="A4A3A4"/>
          </p15:clr>
        </p15:guide>
        <p15:guide id="12" orient="horz" pos="278" userDrawn="1">
          <p15:clr>
            <a:srgbClr val="A4A3A4"/>
          </p15:clr>
        </p15:guide>
        <p15:guide id="13" pos="3182" userDrawn="1">
          <p15:clr>
            <a:srgbClr val="A4A3A4"/>
          </p15:clr>
        </p15:guide>
        <p15:guide id="14" pos="2547" userDrawn="1">
          <p15:clr>
            <a:srgbClr val="A4A3A4"/>
          </p15:clr>
        </p15:guide>
        <p15:guide id="15" pos="1912" userDrawn="1">
          <p15:clr>
            <a:srgbClr val="A4A3A4"/>
          </p15:clr>
        </p15:guide>
        <p15:guide id="16" pos="1255" userDrawn="1">
          <p15:clr>
            <a:srgbClr val="A4A3A4"/>
          </p15:clr>
        </p15:guide>
        <p15:guide id="17" pos="597" userDrawn="1">
          <p15:clr>
            <a:srgbClr val="A4A3A4"/>
          </p15:clr>
        </p15:guide>
        <p15:guide id="18" pos="4475" userDrawn="1">
          <p15:clr>
            <a:srgbClr val="A4A3A4"/>
          </p15:clr>
        </p15:guide>
        <p15:guide id="19" pos="5110" userDrawn="1">
          <p15:clr>
            <a:srgbClr val="A4A3A4"/>
          </p15:clr>
        </p15:guide>
        <p15:guide id="20" pos="5768" userDrawn="1">
          <p15:clr>
            <a:srgbClr val="A4A3A4"/>
          </p15:clr>
        </p15:guide>
        <p15:guide id="21" pos="6403" userDrawn="1">
          <p15:clr>
            <a:srgbClr val="A4A3A4"/>
          </p15:clr>
        </p15:guide>
        <p15:guide id="22" pos="70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per Hardinge" initials="JH" lastIdx="1" clrIdx="0">
    <p:extLst>
      <p:ext uri="{19B8F6BF-5375-455C-9EA6-DF929625EA0E}">
        <p15:presenceInfo xmlns:p15="http://schemas.microsoft.com/office/powerpoint/2012/main" userId="S::Jasper.Hardinge@Exponential-e.com::69f86c5f-4a08-4e0b-bb9c-15fb31f3f092" providerId="AD"/>
      </p:ext>
    </p:extLst>
  </p:cmAuthor>
  <p:cmAuthor id="2" name="James Pearce" initials="JP" lastIdx="1" clrIdx="1">
    <p:extLst>
      <p:ext uri="{19B8F6BF-5375-455C-9EA6-DF929625EA0E}">
        <p15:presenceInfo xmlns:p15="http://schemas.microsoft.com/office/powerpoint/2012/main" userId="James Pearce" providerId="None"/>
      </p:ext>
    </p:extLst>
  </p:cmAuthor>
  <p:cmAuthor id="3" name="Tristin Titinchi" initials="TT" lastIdx="14" clrIdx="2">
    <p:extLst>
      <p:ext uri="{19B8F6BF-5375-455C-9EA6-DF929625EA0E}">
        <p15:presenceInfo xmlns:p15="http://schemas.microsoft.com/office/powerpoint/2012/main" userId="S::Tristin.Titinchi@Exponential-e.com::85e3d939-8389-434f-8f9c-ed833fa0112c" providerId="AD"/>
      </p:ext>
    </p:extLst>
  </p:cmAuthor>
  <p:cmAuthor id="4" name="Viktoria Pfeff" initials="VP" lastIdx="1" clrIdx="3">
    <p:extLst>
      <p:ext uri="{19B8F6BF-5375-455C-9EA6-DF929625EA0E}">
        <p15:presenceInfo xmlns:p15="http://schemas.microsoft.com/office/powerpoint/2012/main" userId="S::viktoria.pfeff@exponential-e.com::64b38e73-835a-44e8-927a-4958e3c107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C2B"/>
    <a:srgbClr val="E7E8F1"/>
    <a:srgbClr val="E6E6E6"/>
    <a:srgbClr val="122744"/>
    <a:srgbClr val="DADCEA"/>
    <a:srgbClr val="FFFFFF"/>
    <a:srgbClr val="0E3D65"/>
    <a:srgbClr val="3F3F3F"/>
    <a:srgbClr val="D77500"/>
    <a:srgbClr val="8B5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14" y="53"/>
      </p:cViewPr>
      <p:guideLst>
        <p:guide orient="horz" pos="640"/>
        <p:guide pos="3840"/>
        <p:guide orient="horz" pos="1026"/>
        <p:guide orient="horz" pos="1389"/>
        <p:guide orient="horz" pos="1752"/>
        <p:guide orient="horz" pos="2115"/>
        <p:guide orient="horz" pos="2478"/>
        <p:guide orient="horz" pos="2863"/>
        <p:guide orient="horz" pos="3226"/>
        <p:guide orient="horz" pos="3589"/>
        <p:guide orient="horz" pos="3974"/>
        <p:guide orient="horz" pos="278"/>
        <p:guide pos="3182"/>
        <p:guide pos="2547"/>
        <p:guide pos="1912"/>
        <p:guide pos="1255"/>
        <p:guide pos="597"/>
        <p:guide pos="4475"/>
        <p:guide pos="5110"/>
        <p:guide pos="5768"/>
        <p:guide pos="6403"/>
        <p:guide pos="70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A810B-DEC7-4747-8DEE-C29B71197D5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4DE8A-6D9C-4261-B1A7-A6BAB7D2C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74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03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Dark"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3">
            <a:extLst>
              <a:ext uri="{FF2B5EF4-FFF2-40B4-BE49-F238E27FC236}">
                <a16:creationId xmlns:a16="http://schemas.microsoft.com/office/drawing/2014/main" id="{197AF948-AFDA-994B-A7C7-A4D527451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600" y="6875"/>
            <a:ext cx="8966200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chemeClr val="bg1"/>
                </a:solidFill>
                <a:latin typeface="HelveticaNowText Medium" panose="020B0604030202020204" pitchFamily="34" charset="0"/>
                <a:ea typeface="+mj-ea"/>
                <a:cs typeface="HelveticaNowText Medium" panose="020B0604030202020204" pitchFamily="34" charset="0"/>
              </a:defRPr>
            </a:lvl1pPr>
          </a:lstStyle>
          <a:p>
            <a:r>
              <a:rPr lang="en-US" dirty="0"/>
              <a:t>Presentation Title Slide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62A5AA4-57D5-8B4C-923A-2C5513042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666" y="1226917"/>
            <a:ext cx="11399134" cy="478613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Footer">
            <a:extLst>
              <a:ext uri="{FF2B5EF4-FFF2-40B4-BE49-F238E27FC236}">
                <a16:creationId xmlns:a16="http://schemas.microsoft.com/office/drawing/2014/main" id="{304BFE6F-EB99-3D36-3B9C-887570B3130D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  <a:solidFill>
            <a:srgbClr val="1A1C2B"/>
          </a:solidFill>
        </p:grpSpPr>
        <p:sp>
          <p:nvSpPr>
            <p:cNvPr id="6" name="The Exponential-e Group Channel Partner Programme">
              <a:extLst>
                <a:ext uri="{FF2B5EF4-FFF2-40B4-BE49-F238E27FC236}">
                  <a16:creationId xmlns:a16="http://schemas.microsoft.com/office/drawing/2014/main" id="{5E2AE9F5-A93E-CCE7-8B34-C0E6B8741677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1200" dirty="0">
                  <a:solidFill>
                    <a:srgbClr val="1A1C2B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Be unstoppable.</a:t>
              </a:r>
              <a:r>
                <a:rPr lang="en-GB" sz="1200" b="1" kern="1200" dirty="0">
                  <a:solidFill>
                    <a:srgbClr val="1A1C2B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 </a:t>
              </a:r>
              <a:r>
                <a:rPr lang="en-GB" sz="1200" b="1" dirty="0">
                  <a:solidFill>
                    <a:srgbClr val="1A1C2B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rgbClr val="1A1C2B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7" name="Website | Contact Number">
              <a:extLst>
                <a:ext uri="{FF2B5EF4-FFF2-40B4-BE49-F238E27FC236}">
                  <a16:creationId xmlns:a16="http://schemas.microsoft.com/office/drawing/2014/main" id="{B0F08496-F5D7-3C7D-3A4A-CC835CAED53F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rgbClr val="1A1C2B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rgbClr val="1A1C2B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grpSp>
        <p:nvGrpSpPr>
          <p:cNvPr id="15" name="Expo.e Logo">
            <a:extLst>
              <a:ext uri="{FF2B5EF4-FFF2-40B4-BE49-F238E27FC236}">
                <a16:creationId xmlns:a16="http://schemas.microsoft.com/office/drawing/2014/main" id="{7D5CE16E-DE9C-1CA0-6EFE-D371A4D2F7D6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2"/>
          </a:solidFill>
        </p:grpSpPr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53E9FFC9-141D-88B9-44DF-D98161289EE8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453A4FBD-A605-B350-A557-7DDBE8E9A9C2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CB8CA3EC-8A46-A058-C79C-B377E75EFD07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F978FA61-89DD-B9EF-2585-5EC5061B3CF6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72485355-C579-6520-BE77-79D9099D76B3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000A3436-5AA1-68BE-FC6C-DC246CB3D445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84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2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0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28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05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6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01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noFill/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tx1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tx1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tx1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tx1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tx1"/>
                </a:solidFill>
                <a:latin typeface="HelveticaNowDisplay Bold" panose="020B0804030202020204" pitchFamily="34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tx1"/>
              </a:solidFill>
              <a:latin typeface="HelveticaNowDisplay Bold" panose="020B0804030202020204" pitchFamily="34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tx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HelveticaNowText Medium" panose="020B0604030202020204" pitchFamily="34" charset="0"/>
                <a:cs typeface="HelveticaNowText Medium" panose="020B060403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5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Light">
    <p:bg>
      <p:bgPr>
        <a:solidFill>
          <a:srgbClr val="E7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3">
            <a:extLst>
              <a:ext uri="{FF2B5EF4-FFF2-40B4-BE49-F238E27FC236}">
                <a16:creationId xmlns:a16="http://schemas.microsoft.com/office/drawing/2014/main" id="{197AF948-AFDA-994B-A7C7-A4D527451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600" y="6875"/>
            <a:ext cx="8966200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rgbClr val="1A1C2B"/>
                </a:solidFill>
                <a:latin typeface="HelveticaNowText Medium" panose="020B0604030202020204" pitchFamily="34" charset="0"/>
                <a:ea typeface="+mj-ea"/>
                <a:cs typeface="HelveticaNowText Medium" panose="020B0604030202020204" pitchFamily="34" charset="0"/>
              </a:defRPr>
            </a:lvl1pPr>
          </a:lstStyle>
          <a:p>
            <a:r>
              <a:rPr lang="en-US" dirty="0"/>
              <a:t>Presentation Title Slide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62A5AA4-57D5-8B4C-923A-2C5513042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666" y="1226917"/>
            <a:ext cx="11399134" cy="478613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Footer">
            <a:extLst>
              <a:ext uri="{FF2B5EF4-FFF2-40B4-BE49-F238E27FC236}">
                <a16:creationId xmlns:a16="http://schemas.microsoft.com/office/drawing/2014/main" id="{304BFE6F-EB99-3D36-3B9C-887570B3130D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6" name="The Exponential-e Group Channel Partner Programme">
              <a:extLst>
                <a:ext uri="{FF2B5EF4-FFF2-40B4-BE49-F238E27FC236}">
                  <a16:creationId xmlns:a16="http://schemas.microsoft.com/office/drawing/2014/main" id="{5E2AE9F5-A93E-CCE7-8B34-C0E6B8741677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122744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1200" dirty="0">
                  <a:solidFill>
                    <a:srgbClr val="1A1C2B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Be Unstoppable.</a:t>
              </a:r>
              <a:r>
                <a:rPr lang="en-GB" sz="1200" b="1" kern="1200" dirty="0">
                  <a:solidFill>
                    <a:srgbClr val="1A1C2B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 </a:t>
              </a:r>
              <a:r>
                <a:rPr lang="en-GB" sz="1200" b="1" dirty="0">
                  <a:solidFill>
                    <a:srgbClr val="1A1C2B"/>
                  </a:solidFill>
                  <a:latin typeface="HelveticaNowDisplay Bold" panose="020B0804030202020204" pitchFamily="34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rgbClr val="1A1C2B"/>
                  </a:solidFill>
                  <a:latin typeface="HelveticaNowText Regular" panose="020B0504030202020204" pitchFamily="34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7" name="Website | Contact Number">
              <a:extLst>
                <a:ext uri="{FF2B5EF4-FFF2-40B4-BE49-F238E27FC236}">
                  <a16:creationId xmlns:a16="http://schemas.microsoft.com/office/drawing/2014/main" id="{B0F08496-F5D7-3C7D-3A4A-CC835CAED53F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rgbClr val="1A1C2B"/>
                  </a:solidFill>
                  <a:latin typeface="HelveticaNowText Regular" panose="020B0504030202020204" pitchFamily="34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rgbClr val="1A1C2B"/>
                  </a:solidFill>
                  <a:latin typeface="HelveticaNowDisplay Bold" panose="020B0804030202020204" pitchFamily="34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grpSp>
        <p:nvGrpSpPr>
          <p:cNvPr id="15" name="Expo.e Logo">
            <a:extLst>
              <a:ext uri="{FF2B5EF4-FFF2-40B4-BE49-F238E27FC236}">
                <a16:creationId xmlns:a16="http://schemas.microsoft.com/office/drawing/2014/main" id="{7D5CE16E-DE9C-1CA0-6EFE-D371A4D2F7D6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tx1"/>
          </a:solidFill>
        </p:grpSpPr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53E9FFC9-141D-88B9-44DF-D98161289EE8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453A4FBD-A605-B350-A557-7DDBE8E9A9C2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CB8CA3EC-8A46-A058-C79C-B377E75EFD07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F978FA61-89DD-B9EF-2585-5EC5061B3CF6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72485355-C579-6520-BE77-79D9099D76B3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000A3436-5AA1-68BE-FC6C-DC246CB3D445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348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E18D715-8383-CE3F-0D4E-15D27BF283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7700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63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84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8CC54C-2080-DEE5-B34F-5E926759A2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7700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4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152017-49AC-A7F9-AC53-D0114EB172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4000">
                <a:schemeClr val="accent6"/>
              </a:gs>
              <a:gs pos="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4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84438-C3A9-5EF6-910A-33F38151A9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chemeClr val="accent6"/>
              </a:gs>
              <a:gs pos="7700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87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26616F-5CBD-0EE8-1304-C044CC9250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/>
              </a:gs>
              <a:gs pos="7700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5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7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34F355-6487-95EE-403B-99CCD8EB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8000">
                <a:schemeClr val="accent6"/>
              </a:gs>
              <a:gs pos="10000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17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38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81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slide" Target="slide1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11" Type="http://schemas.openxmlformats.org/officeDocument/2006/relationships/slide" Target="slide11.xml"/><Relationship Id="rId5" Type="http://schemas.openxmlformats.org/officeDocument/2006/relationships/slide" Target="slide2.xml"/><Relationship Id="rId10" Type="http://schemas.openxmlformats.org/officeDocument/2006/relationships/slide" Target="slide10.xml"/><Relationship Id="rId4" Type="http://schemas.openxmlformats.org/officeDocument/2006/relationships/image" Target="../media/image20.sv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slide" Target="slide4.xml"/><Relationship Id="rId3" Type="http://schemas.openxmlformats.org/officeDocument/2006/relationships/image" Target="../media/image31.jpeg"/><Relationship Id="rId7" Type="http://schemas.openxmlformats.org/officeDocument/2006/relationships/slide" Target="slide16.xml"/><Relationship Id="rId12" Type="http://schemas.openxmlformats.org/officeDocument/2006/relationships/slide" Target="slide6.xml"/><Relationship Id="rId17" Type="http://schemas.openxmlformats.org/officeDocument/2006/relationships/slide" Target="slide12.xml"/><Relationship Id="rId2" Type="http://schemas.openxmlformats.org/officeDocument/2006/relationships/image" Target="../media/image30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11" Type="http://schemas.openxmlformats.org/officeDocument/2006/relationships/slide" Target="slide8.xml"/><Relationship Id="rId5" Type="http://schemas.openxmlformats.org/officeDocument/2006/relationships/image" Target="../media/image20.svg"/><Relationship Id="rId15" Type="http://schemas.openxmlformats.org/officeDocument/2006/relationships/slide" Target="slide10.xml"/><Relationship Id="rId10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33.jpeg"/><Relationship Id="rId1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slide" Target="slide5.xml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slide" Target="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6.xml"/><Relationship Id="rId11" Type="http://schemas.openxmlformats.org/officeDocument/2006/relationships/slide" Target="slide6.xml"/><Relationship Id="rId5" Type="http://schemas.openxmlformats.org/officeDocument/2006/relationships/image" Target="../media/image20.svg"/><Relationship Id="rId15" Type="http://schemas.openxmlformats.org/officeDocument/2006/relationships/slide" Target="slide11.xml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image" Target="../media/image36.jpeg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7.jpeg"/><Relationship Id="rId7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slide" Target="slide17.xml"/><Relationship Id="rId4" Type="http://schemas.openxmlformats.org/officeDocument/2006/relationships/image" Target="../media/image9.png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39.jpeg"/><Relationship Id="rId7" Type="http://schemas.openxmlformats.org/officeDocument/2006/relationships/slide" Target="slide1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image" Target="../media/image40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2.jpeg"/><Relationship Id="rId7" Type="http://schemas.openxmlformats.org/officeDocument/2006/relationships/slide" Target="slide1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6.xml"/><Relationship Id="rId11" Type="http://schemas.openxmlformats.org/officeDocument/2006/relationships/image" Target="../media/image22.svg"/><Relationship Id="rId5" Type="http://schemas.openxmlformats.org/officeDocument/2006/relationships/slide" Target="slide14.xml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slide" Target="slide1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slide" Target="slide13.xml"/><Relationship Id="rId4" Type="http://schemas.openxmlformats.org/officeDocument/2006/relationships/image" Target="../media/image10.png"/><Relationship Id="rId9" Type="http://schemas.openxmlformats.org/officeDocument/2006/relationships/slide" Target="slide3.xml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image" Target="../media/image19.png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svg"/><Relationship Id="rId11" Type="http://schemas.openxmlformats.org/officeDocument/2006/relationships/slide" Target="slide10.xml"/><Relationship Id="rId5" Type="http://schemas.openxmlformats.org/officeDocument/2006/relationships/image" Target="../media/image21.png"/><Relationship Id="rId10" Type="http://schemas.openxmlformats.org/officeDocument/2006/relationships/slide" Target="slide5.xml"/><Relationship Id="rId4" Type="http://schemas.openxmlformats.org/officeDocument/2006/relationships/image" Target="../media/image20.svg"/><Relationship Id="rId9" Type="http://schemas.openxmlformats.org/officeDocument/2006/relationships/slide" Target="slide4.xml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image" Target="../media/image10.png"/><Relationship Id="rId7" Type="http://schemas.openxmlformats.org/officeDocument/2006/relationships/image" Target="../media/image20.svg"/><Relationship Id="rId12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slide" Target="slide15.xml"/><Relationship Id="rId9" Type="http://schemas.openxmlformats.org/officeDocument/2006/relationships/slide" Target="slide6.xml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slide" Target="slide10.xml"/><Relationship Id="rId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image" Target="../media/image2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image" Target="../media/image10.png"/><Relationship Id="rId7" Type="http://schemas.openxmlformats.org/officeDocument/2006/relationships/slide" Target="slide7.xml"/><Relationship Id="rId12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image" Target="../media/image10.png"/><Relationship Id="rId7" Type="http://schemas.openxmlformats.org/officeDocument/2006/relationships/image" Target="../media/image20.svg"/><Relationship Id="rId12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slide" Target="slide9.xml"/><Relationship Id="rId12" Type="http://schemas.openxmlformats.org/officeDocument/2006/relationships/slide" Target="slide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6.xml"/><Relationship Id="rId11" Type="http://schemas.openxmlformats.org/officeDocument/2006/relationships/slide" Target="slide5.xml"/><Relationship Id="rId5" Type="http://schemas.openxmlformats.org/officeDocument/2006/relationships/image" Target="../media/image20.sv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11" Type="http://schemas.openxmlformats.org/officeDocument/2006/relationships/slide" Target="slide11.xml"/><Relationship Id="rId5" Type="http://schemas.openxmlformats.org/officeDocument/2006/relationships/image" Target="../media/image20.svg"/><Relationship Id="rId10" Type="http://schemas.openxmlformats.org/officeDocument/2006/relationships/slide" Target="slide10.xml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0" kern="0" dirty="0"/>
              <a:t>Quick User Guide</a:t>
            </a:r>
            <a:endParaRPr lang="en-GB" kern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err="1"/>
              <a:t>UCaaS</a:t>
            </a:r>
            <a:r>
              <a:rPr lang="en-GB" dirty="0"/>
              <a:t> Powered by Webex</a:t>
            </a:r>
          </a:p>
        </p:txBody>
      </p:sp>
    </p:spTree>
    <p:extLst>
      <p:ext uri="{BB962C8B-B14F-4D97-AF65-F5344CB8AC3E}">
        <p14:creationId xmlns:p14="http://schemas.microsoft.com/office/powerpoint/2010/main" val="35356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78334F-465B-D17A-7F26-D33783F0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75" y="1442103"/>
            <a:ext cx="7320072" cy="4604561"/>
          </a:xfrm>
          <a:prstGeom prst="rect">
            <a:avLst/>
          </a:prstGeom>
        </p:spPr>
      </p:pic>
      <p:pic>
        <p:nvPicPr>
          <p:cNvPr id="10" name="Graphic 9" descr="Back outline">
            <a:extLst>
              <a:ext uri="{FF2B5EF4-FFF2-40B4-BE49-F238E27FC236}">
                <a16:creationId xmlns:a16="http://schemas.microsoft.com/office/drawing/2014/main" id="{20BD7A86-4364-2BA9-A5FA-AC8E78599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94431">
            <a:off x="1028931" y="1622306"/>
            <a:ext cx="696315" cy="6963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Contacts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5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796" y="39773"/>
            <a:ext cx="2967879" cy="720493"/>
          </a:xfrm>
          <a:custGeom>
            <a:avLst/>
            <a:gdLst>
              <a:gd name="connsiteX0" fmla="*/ 0 w 2939648"/>
              <a:gd name="connsiteY0" fmla="*/ 329857 h 659714"/>
              <a:gd name="connsiteX1" fmla="*/ 1469824 w 2939648"/>
              <a:gd name="connsiteY1" fmla="*/ 0 h 659714"/>
              <a:gd name="connsiteX2" fmla="*/ 2939648 w 2939648"/>
              <a:gd name="connsiteY2" fmla="*/ 329857 h 659714"/>
              <a:gd name="connsiteX3" fmla="*/ 1469824 w 2939648"/>
              <a:gd name="connsiteY3" fmla="*/ 659714 h 659714"/>
              <a:gd name="connsiteX4" fmla="*/ 0 w 2939648"/>
              <a:gd name="connsiteY4" fmla="*/ 329857 h 659714"/>
              <a:gd name="connsiteX0" fmla="*/ 60604 w 3000252"/>
              <a:gd name="connsiteY0" fmla="*/ 397185 h 727042"/>
              <a:gd name="connsiteX1" fmla="*/ 404068 w 3000252"/>
              <a:gd name="connsiteY1" fmla="*/ 28017 h 727042"/>
              <a:gd name="connsiteX2" fmla="*/ 1530428 w 3000252"/>
              <a:gd name="connsiteY2" fmla="*/ 67328 h 727042"/>
              <a:gd name="connsiteX3" fmla="*/ 3000252 w 3000252"/>
              <a:gd name="connsiteY3" fmla="*/ 397185 h 727042"/>
              <a:gd name="connsiteX4" fmla="*/ 1530428 w 3000252"/>
              <a:gd name="connsiteY4" fmla="*/ 727042 h 727042"/>
              <a:gd name="connsiteX5" fmla="*/ 60604 w 3000252"/>
              <a:gd name="connsiteY5" fmla="*/ 397185 h 727042"/>
              <a:gd name="connsiteX0" fmla="*/ 60604 w 3049000"/>
              <a:gd name="connsiteY0" fmla="*/ 386545 h 716402"/>
              <a:gd name="connsiteX1" fmla="*/ 404068 w 3049000"/>
              <a:gd name="connsiteY1" fmla="*/ 17377 h 716402"/>
              <a:gd name="connsiteX2" fmla="*/ 1530428 w 3049000"/>
              <a:gd name="connsiteY2" fmla="*/ 56688 h 716402"/>
              <a:gd name="connsiteX3" fmla="*/ 2771711 w 3049000"/>
              <a:gd name="connsiteY3" fmla="*/ 25541 h 716402"/>
              <a:gd name="connsiteX4" fmla="*/ 3000252 w 3049000"/>
              <a:gd name="connsiteY4" fmla="*/ 386545 h 716402"/>
              <a:gd name="connsiteX5" fmla="*/ 1530428 w 3049000"/>
              <a:gd name="connsiteY5" fmla="*/ 716402 h 716402"/>
              <a:gd name="connsiteX6" fmla="*/ 60604 w 3049000"/>
              <a:gd name="connsiteY6" fmla="*/ 386545 h 716402"/>
              <a:gd name="connsiteX0" fmla="*/ 60604 w 3027745"/>
              <a:gd name="connsiteY0" fmla="*/ 386545 h 726901"/>
              <a:gd name="connsiteX1" fmla="*/ 404068 w 3027745"/>
              <a:gd name="connsiteY1" fmla="*/ 17377 h 726901"/>
              <a:gd name="connsiteX2" fmla="*/ 1530428 w 3027745"/>
              <a:gd name="connsiteY2" fmla="*/ 56688 h 726901"/>
              <a:gd name="connsiteX3" fmla="*/ 2771711 w 3027745"/>
              <a:gd name="connsiteY3" fmla="*/ 25541 h 726901"/>
              <a:gd name="connsiteX4" fmla="*/ 3000252 w 3027745"/>
              <a:gd name="connsiteY4" fmla="*/ 386545 h 726901"/>
              <a:gd name="connsiteX5" fmla="*/ 2902340 w 3027745"/>
              <a:gd name="connsiteY5" fmla="*/ 621534 h 726901"/>
              <a:gd name="connsiteX6" fmla="*/ 1530428 w 3027745"/>
              <a:gd name="connsiteY6" fmla="*/ 716402 h 726901"/>
              <a:gd name="connsiteX7" fmla="*/ 60604 w 3027745"/>
              <a:gd name="connsiteY7" fmla="*/ 386545 h 726901"/>
              <a:gd name="connsiteX0" fmla="*/ 738 w 2967879"/>
              <a:gd name="connsiteY0" fmla="*/ 386545 h 720493"/>
              <a:gd name="connsiteX1" fmla="*/ 344202 w 2967879"/>
              <a:gd name="connsiteY1" fmla="*/ 17377 h 720493"/>
              <a:gd name="connsiteX2" fmla="*/ 1470562 w 2967879"/>
              <a:gd name="connsiteY2" fmla="*/ 56688 h 720493"/>
              <a:gd name="connsiteX3" fmla="*/ 2711845 w 2967879"/>
              <a:gd name="connsiteY3" fmla="*/ 25541 h 720493"/>
              <a:gd name="connsiteX4" fmla="*/ 2940386 w 2967879"/>
              <a:gd name="connsiteY4" fmla="*/ 386545 h 720493"/>
              <a:gd name="connsiteX5" fmla="*/ 2842474 w 2967879"/>
              <a:gd name="connsiteY5" fmla="*/ 621534 h 720493"/>
              <a:gd name="connsiteX6" fmla="*/ 1470562 w 2967879"/>
              <a:gd name="connsiteY6" fmla="*/ 716402 h 720493"/>
              <a:gd name="connsiteX7" fmla="*/ 409517 w 2967879"/>
              <a:gd name="connsiteY7" fmla="*/ 670520 h 720493"/>
              <a:gd name="connsiteX8" fmla="*/ 738 w 2967879"/>
              <a:gd name="connsiteY8" fmla="*/ 386545 h 72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879" h="720493">
                <a:moveTo>
                  <a:pt x="738" y="386545"/>
                </a:moveTo>
                <a:cubicBezTo>
                  <a:pt x="-10148" y="277688"/>
                  <a:pt x="99231" y="72353"/>
                  <a:pt x="344202" y="17377"/>
                </a:cubicBezTo>
                <a:cubicBezTo>
                  <a:pt x="589173" y="-37599"/>
                  <a:pt x="1075955" y="55327"/>
                  <a:pt x="1470562" y="56688"/>
                </a:cubicBezTo>
                <a:cubicBezTo>
                  <a:pt x="1865169" y="58049"/>
                  <a:pt x="2466874" y="-29435"/>
                  <a:pt x="2711845" y="25541"/>
                </a:cubicBezTo>
                <a:cubicBezTo>
                  <a:pt x="2956816" y="80517"/>
                  <a:pt x="2992093" y="287213"/>
                  <a:pt x="2940386" y="386545"/>
                </a:cubicBezTo>
                <a:cubicBezTo>
                  <a:pt x="2888679" y="485877"/>
                  <a:pt x="3087445" y="566558"/>
                  <a:pt x="2842474" y="621534"/>
                </a:cubicBezTo>
                <a:cubicBezTo>
                  <a:pt x="2597503" y="676510"/>
                  <a:pt x="1876055" y="708238"/>
                  <a:pt x="1470562" y="716402"/>
                </a:cubicBezTo>
                <a:cubicBezTo>
                  <a:pt x="1065069" y="724566"/>
                  <a:pt x="654488" y="725496"/>
                  <a:pt x="409517" y="670520"/>
                </a:cubicBezTo>
                <a:cubicBezTo>
                  <a:pt x="164546" y="615544"/>
                  <a:pt x="11624" y="495402"/>
                  <a:pt x="738" y="386545"/>
                </a:cubicBez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83BD2-3524-25F9-5256-BE93F77F28E8}"/>
              </a:ext>
            </a:extLst>
          </p:cNvPr>
          <p:cNvSpPr txBox="1">
            <a:spLocks/>
          </p:cNvSpPr>
          <p:nvPr/>
        </p:nvSpPr>
        <p:spPr>
          <a:xfrm>
            <a:off x="0" y="1385926"/>
            <a:ext cx="1128055" cy="49430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Pin your favourites to the top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Custom Groups to sort your contact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656A488-5A77-494F-8A75-1E5E79FCF61C}"/>
              </a:ext>
            </a:extLst>
          </p:cNvPr>
          <p:cNvSpPr txBox="1">
            <a:spLocks/>
          </p:cNvSpPr>
          <p:nvPr/>
        </p:nvSpPr>
        <p:spPr>
          <a:xfrm>
            <a:off x="8378744" y="1491569"/>
            <a:ext cx="3660856" cy="4085001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Contacts can be used to store both internal and external contacts.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Pin your common callers to the top in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“Top Contacts”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Create contact Groups to sort between departments, teams, external suppliers </a:t>
            </a:r>
            <a:r>
              <a:rPr lang="en-US" sz="1050" dirty="0" err="1">
                <a:solidFill>
                  <a:schemeClr val="tx1"/>
                </a:solidFill>
                <a:latin typeface="HelveticaNowText Regular" panose="020B0504030202020204"/>
              </a:rPr>
              <a:t>etc</a:t>
            </a: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View presence and status messages for internal and other external Webex users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Simply hover over a contact and click on Audio or Video call to speak with them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457455D-1AB4-0E78-3724-3BF08E0CEB71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1" name="Graphic 10" descr="Back outline">
            <a:extLst>
              <a:ext uri="{FF2B5EF4-FFF2-40B4-BE49-F238E27FC236}">
                <a16:creationId xmlns:a16="http://schemas.microsoft.com/office/drawing/2014/main" id="{E24576DB-6A91-7E4A-354F-4CC8598BA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94431">
            <a:off x="1028932" y="2698214"/>
            <a:ext cx="696315" cy="696315"/>
          </a:xfrm>
          <a:prstGeom prst="rect">
            <a:avLst/>
          </a:prstGeom>
        </p:spPr>
      </p:pic>
      <p:sp>
        <p:nvSpPr>
          <p:cNvPr id="18" name="Oval 17">
            <a:hlinkClick r:id="rId5" action="ppaction://hlinksldjump"/>
            <a:extLst>
              <a:ext uri="{FF2B5EF4-FFF2-40B4-BE49-F238E27FC236}">
                <a16:creationId xmlns:a16="http://schemas.microsoft.com/office/drawing/2014/main" id="{8DA03382-4969-FED8-1895-E41AE1D92F04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Oval 18">
            <a:hlinkClick r:id="rId6" action="ppaction://hlinksldjump"/>
            <a:extLst>
              <a:ext uri="{FF2B5EF4-FFF2-40B4-BE49-F238E27FC236}">
                <a16:creationId xmlns:a16="http://schemas.microsoft.com/office/drawing/2014/main" id="{1A59A051-CD95-E19E-4FFC-036174847D1B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0" name="Oval 19">
            <a:hlinkClick r:id="rId7" action="ppaction://hlinksldjump"/>
            <a:extLst>
              <a:ext uri="{FF2B5EF4-FFF2-40B4-BE49-F238E27FC236}">
                <a16:creationId xmlns:a16="http://schemas.microsoft.com/office/drawing/2014/main" id="{AF5F19EE-355B-0574-B049-544740D76C77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1" name="Oval 20">
            <a:hlinkClick r:id="rId8" action="ppaction://hlinksldjump"/>
            <a:extLst>
              <a:ext uri="{FF2B5EF4-FFF2-40B4-BE49-F238E27FC236}">
                <a16:creationId xmlns:a16="http://schemas.microsoft.com/office/drawing/2014/main" id="{C734E2F0-9A70-FB56-85C1-C746EF559A2E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9822F76D-F33C-65FE-06CC-A8D3E1A4CFD1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:a16="http://schemas.microsoft.com/office/drawing/2014/main" id="{E54A68C3-AAE0-6789-9ECA-B4750EF63800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C992832B-654B-A1DC-8D4F-866C88641D85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:a16="http://schemas.microsoft.com/office/drawing/2014/main" id="{38AF66DD-0C0E-848E-0DC1-8083F0A220B7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2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5FA1CDC-47A8-BE85-9E87-C627D5D5B80C}"/>
              </a:ext>
            </a:extLst>
          </p:cNvPr>
          <p:cNvGrpSpPr/>
          <p:nvPr/>
        </p:nvGrpSpPr>
        <p:grpSpPr>
          <a:xfrm>
            <a:off x="1097375" y="1442102"/>
            <a:ext cx="7320072" cy="4604561"/>
            <a:chOff x="1097375" y="1442102"/>
            <a:chExt cx="7320072" cy="46045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284C89-3F0A-7410-1742-02F539B1B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375" y="1442102"/>
              <a:ext cx="7320072" cy="4604561"/>
            </a:xfrm>
            <a:prstGeom prst="rect">
              <a:avLst/>
            </a:prstGeom>
          </p:spPr>
        </p:pic>
        <p:pic>
          <p:nvPicPr>
            <p:cNvPr id="18" name="Picture 4" descr="Image">
              <a:extLst>
                <a:ext uri="{FF2B5EF4-FFF2-40B4-BE49-F238E27FC236}">
                  <a16:creationId xmlns:a16="http://schemas.microsoft.com/office/drawing/2014/main" id="{F99C5DB4-9A9E-CCBC-4FE4-8873EAAAAF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2" t="8797" r="7064" b="4867"/>
            <a:stretch/>
          </p:blipFill>
          <p:spPr bwMode="auto">
            <a:xfrm>
              <a:off x="3735078" y="1713165"/>
              <a:ext cx="4662336" cy="4027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phic 8" descr="Back outline">
            <a:extLst>
              <a:ext uri="{FF2B5EF4-FFF2-40B4-BE49-F238E27FC236}">
                <a16:creationId xmlns:a16="http://schemas.microsoft.com/office/drawing/2014/main" id="{E7689A95-B0A7-5FA8-55DF-BE002F1C7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85018" y="1837222"/>
            <a:ext cx="948826" cy="9488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Calling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6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726A438-CC58-3F5F-E81F-421E1E038FD6}"/>
              </a:ext>
            </a:extLst>
          </p:cNvPr>
          <p:cNvSpPr txBox="1">
            <a:spLocks/>
          </p:cNvSpPr>
          <p:nvPr/>
        </p:nvSpPr>
        <p:spPr>
          <a:xfrm>
            <a:off x="83967" y="1385926"/>
            <a:ext cx="1044088" cy="49430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Full list of Missed, Placed or Received Call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BC17479-3699-C0C7-3D8A-C9DBE0D8357F}"/>
              </a:ext>
            </a:extLst>
          </p:cNvPr>
          <p:cNvSpPr txBox="1">
            <a:spLocks/>
          </p:cNvSpPr>
          <p:nvPr/>
        </p:nvSpPr>
        <p:spPr>
          <a:xfrm>
            <a:off x="8397414" y="1121564"/>
            <a:ext cx="3660856" cy="4097293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Easily start an Audio or Video Call using the green quick buttons for your colleagues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Alternatively, you can expand their contact card and click on their DDI or Mobile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For external contacts, simply search your contacts or dial a new number using the dial pad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When you’re in a call, you still have your core functions to place calls on hold, transfer, park and conference other people in.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To accept a call, simply click Answer or Decline on the toaster pop up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40C854-0F3E-1E11-EB2F-5678B3CEA322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0" name="Oval 9">
            <a:hlinkClick r:id="rId7" action="ppaction://hlinksldjump"/>
            <a:extLst>
              <a:ext uri="{FF2B5EF4-FFF2-40B4-BE49-F238E27FC236}">
                <a16:creationId xmlns:a16="http://schemas.microsoft.com/office/drawing/2014/main" id="{CACC4548-14A4-C810-6E63-47DF5BEEDD68}"/>
              </a:ext>
            </a:extLst>
          </p:cNvPr>
          <p:cNvSpPr/>
          <p:nvPr/>
        </p:nvSpPr>
        <p:spPr>
          <a:xfrm>
            <a:off x="3008655" y="1713165"/>
            <a:ext cx="345032" cy="33160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9" name="Picture 6" descr="Image">
            <a:extLst>
              <a:ext uri="{FF2B5EF4-FFF2-40B4-BE49-F238E27FC236}">
                <a16:creationId xmlns:a16="http://schemas.microsoft.com/office/drawing/2014/main" id="{42C3AC7A-D896-E29F-918E-662DDA29F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7" t="25050" r="36261" b="43123"/>
          <a:stretch/>
        </p:blipFill>
        <p:spPr bwMode="auto">
          <a:xfrm>
            <a:off x="2277756" y="2547587"/>
            <a:ext cx="2354846" cy="195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C49077-DA61-39C3-2FB6-21D8A665ABED}"/>
              </a:ext>
            </a:extLst>
          </p:cNvPr>
          <p:cNvSpPr/>
          <p:nvPr/>
        </p:nvSpPr>
        <p:spPr>
          <a:xfrm>
            <a:off x="2281287" y="2533437"/>
            <a:ext cx="2354846" cy="19692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21" name="Graphic 20" descr="Back outline">
            <a:extLst>
              <a:ext uri="{FF2B5EF4-FFF2-40B4-BE49-F238E27FC236}">
                <a16:creationId xmlns:a16="http://schemas.microsoft.com/office/drawing/2014/main" id="{4C62983B-747D-777C-7009-F261B524F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60234">
            <a:off x="2749331" y="2315752"/>
            <a:ext cx="523215" cy="435366"/>
          </a:xfrm>
          <a:prstGeom prst="rect">
            <a:avLst/>
          </a:prstGeom>
        </p:spPr>
      </p:pic>
      <p:pic>
        <p:nvPicPr>
          <p:cNvPr id="22" name="Picture 8" descr="Image">
            <a:extLst>
              <a:ext uri="{FF2B5EF4-FFF2-40B4-BE49-F238E27FC236}">
                <a16:creationId xmlns:a16="http://schemas.microsoft.com/office/drawing/2014/main" id="{4B34482E-0999-95E5-DD5B-72B77B417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1" t="16289" r="20376" b="26186"/>
          <a:stretch/>
        </p:blipFill>
        <p:spPr bwMode="auto">
          <a:xfrm>
            <a:off x="9711294" y="3534035"/>
            <a:ext cx="1279650" cy="11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">
            <a:extLst>
              <a:ext uri="{FF2B5EF4-FFF2-40B4-BE49-F238E27FC236}">
                <a16:creationId xmlns:a16="http://schemas.microsoft.com/office/drawing/2014/main" id="{3A894619-EDC5-C092-AB2C-837CC796A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0" t="69344" r="6105" b="9062"/>
          <a:stretch/>
        </p:blipFill>
        <p:spPr bwMode="auto">
          <a:xfrm>
            <a:off x="9233816" y="5271140"/>
            <a:ext cx="2129664" cy="7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hlinkClick r:id="rId6" action="ppaction://hlinksldjump"/>
            <a:extLst>
              <a:ext uri="{FF2B5EF4-FFF2-40B4-BE49-F238E27FC236}">
                <a16:creationId xmlns:a16="http://schemas.microsoft.com/office/drawing/2014/main" id="{A6DAE616-5EF7-86D3-53C5-7ACBA57AE731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11" action="ppaction://hlinksldjump"/>
            <a:extLst>
              <a:ext uri="{FF2B5EF4-FFF2-40B4-BE49-F238E27FC236}">
                <a16:creationId xmlns:a16="http://schemas.microsoft.com/office/drawing/2014/main" id="{EB7D9EEF-589C-5928-C392-A12B567955A1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7" name="Oval 26">
            <a:hlinkClick r:id="rId12" action="ppaction://hlinksldjump"/>
            <a:extLst>
              <a:ext uri="{FF2B5EF4-FFF2-40B4-BE49-F238E27FC236}">
                <a16:creationId xmlns:a16="http://schemas.microsoft.com/office/drawing/2014/main" id="{AB4D628B-854C-B8DC-1498-098E8548C13B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0D66602B-640B-4A39-F4DD-A5964352E15D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9" name="Oval 28">
            <a:hlinkClick r:id="rId14" action="ppaction://hlinksldjump"/>
            <a:extLst>
              <a:ext uri="{FF2B5EF4-FFF2-40B4-BE49-F238E27FC236}">
                <a16:creationId xmlns:a16="http://schemas.microsoft.com/office/drawing/2014/main" id="{559E3614-8A84-97F7-7919-E09DA413E8B0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0" name="Oval 29">
            <a:hlinkClick r:id="rId15" action="ppaction://hlinksldjump"/>
            <a:extLst>
              <a:ext uri="{FF2B5EF4-FFF2-40B4-BE49-F238E27FC236}">
                <a16:creationId xmlns:a16="http://schemas.microsoft.com/office/drawing/2014/main" id="{9B61BFA3-5731-C5DF-FE43-7459D9FE6163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1" name="Oval 30">
            <a:hlinkClick r:id="rId16" action="ppaction://hlinksldjump"/>
            <a:extLst>
              <a:ext uri="{FF2B5EF4-FFF2-40B4-BE49-F238E27FC236}">
                <a16:creationId xmlns:a16="http://schemas.microsoft.com/office/drawing/2014/main" id="{6A597F20-2AD9-2806-AA95-D2476DAFB48C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2" name="Oval 31">
            <a:hlinkClick r:id="rId17" action="ppaction://hlinksldjump"/>
            <a:extLst>
              <a:ext uri="{FF2B5EF4-FFF2-40B4-BE49-F238E27FC236}">
                <a16:creationId xmlns:a16="http://schemas.microsoft.com/office/drawing/2014/main" id="{0123E5C3-EAE0-AEFF-66C3-B16F978514CE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5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Meetings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0C4FB-2E0D-3F77-46B2-C8E8719F0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01" b="19990"/>
          <a:stretch/>
        </p:blipFill>
        <p:spPr>
          <a:xfrm>
            <a:off x="1097375" y="1455731"/>
            <a:ext cx="7300039" cy="4633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20659-EF61-445B-DC95-E814F2BBA238}"/>
              </a:ext>
            </a:extLst>
          </p:cNvPr>
          <p:cNvSpPr txBox="1">
            <a:spLocks/>
          </p:cNvSpPr>
          <p:nvPr/>
        </p:nvSpPr>
        <p:spPr>
          <a:xfrm>
            <a:off x="-25057" y="3667026"/>
            <a:ext cx="1044088" cy="2614829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View your upcoming meetings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2A10920-35A4-8B3A-249A-35E9AA82FD6D}"/>
              </a:ext>
            </a:extLst>
          </p:cNvPr>
          <p:cNvSpPr txBox="1">
            <a:spLocks/>
          </p:cNvSpPr>
          <p:nvPr/>
        </p:nvSpPr>
        <p:spPr>
          <a:xfrm>
            <a:off x="8397414" y="1491569"/>
            <a:ext cx="3660856" cy="372728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Meetings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allows you to start an Ad-Hoc meeting, join another meeting or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schedule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a new meeting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Invite Colleagues, Contacts or external parties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Connect your Outlook calendar to provide seamless visibility when scheduling a new meeting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Click on a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Scheduled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meeting to view further details or join the meeting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can also install the Outlook Plug-In to schedule meetings directly from Outlook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992EE05-4FF1-F478-AB5E-0054134BF36A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0" name="Graphic 9" descr="Back outline">
            <a:extLst>
              <a:ext uri="{FF2B5EF4-FFF2-40B4-BE49-F238E27FC236}">
                <a16:creationId xmlns:a16="http://schemas.microsoft.com/office/drawing/2014/main" id="{28037325-8410-1504-7246-4AAE471EE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34657" y="4169226"/>
            <a:ext cx="948826" cy="948826"/>
          </a:xfrm>
          <a:prstGeom prst="rect">
            <a:avLst/>
          </a:prstGeom>
        </p:spPr>
      </p:pic>
      <p:sp>
        <p:nvSpPr>
          <p:cNvPr id="11" name="Oval 10">
            <a:hlinkClick r:id="rId6" action="ppaction://hlinksldjump"/>
            <a:extLst>
              <a:ext uri="{FF2B5EF4-FFF2-40B4-BE49-F238E27FC236}">
                <a16:creationId xmlns:a16="http://schemas.microsoft.com/office/drawing/2014/main" id="{97BD7C45-A145-6E3F-ECE5-81C03E45174B}"/>
              </a:ext>
            </a:extLst>
          </p:cNvPr>
          <p:cNvSpPr/>
          <p:nvPr/>
        </p:nvSpPr>
        <p:spPr>
          <a:xfrm>
            <a:off x="3008655" y="1713165"/>
            <a:ext cx="345032" cy="33160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DEF1D7D-DF8A-81DB-C0C1-A238B52E91DC}"/>
              </a:ext>
            </a:extLst>
          </p:cNvPr>
          <p:cNvSpPr txBox="1">
            <a:spLocks/>
          </p:cNvSpPr>
          <p:nvPr/>
        </p:nvSpPr>
        <p:spPr>
          <a:xfrm>
            <a:off x="6794907" y="1089081"/>
            <a:ext cx="1176817" cy="38550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Schedule Meetings</a:t>
            </a:r>
          </a:p>
          <a:p>
            <a:pPr marL="0" indent="0"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			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8" name="Graphic 17" descr="Back outline">
            <a:extLst>
              <a:ext uri="{FF2B5EF4-FFF2-40B4-BE49-F238E27FC236}">
                <a16:creationId xmlns:a16="http://schemas.microsoft.com/office/drawing/2014/main" id="{C8FBFAEC-2CC9-E2F4-09EB-5A20745D9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230887">
            <a:off x="7395612" y="1295472"/>
            <a:ext cx="916808" cy="9168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5F6E2CB-BF20-076D-42D0-C02CD00B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692" y="4272822"/>
            <a:ext cx="2128965" cy="17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hlinkClick r:id="rId2" action="ppaction://hlinksldjump"/>
            <a:extLst>
              <a:ext uri="{FF2B5EF4-FFF2-40B4-BE49-F238E27FC236}">
                <a16:creationId xmlns:a16="http://schemas.microsoft.com/office/drawing/2014/main" id="{856B04E3-C610-919A-C6C7-39D068061A9F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909AFBB7-1B4B-9E0D-61F3-EB4B6A5ECD9E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11" action="ppaction://hlinksldjump"/>
            <a:extLst>
              <a:ext uri="{FF2B5EF4-FFF2-40B4-BE49-F238E27FC236}">
                <a16:creationId xmlns:a16="http://schemas.microsoft.com/office/drawing/2014/main" id="{7C775612-29E1-302A-5A22-69E5A0065349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12" action="ppaction://hlinksldjump"/>
            <a:extLst>
              <a:ext uri="{FF2B5EF4-FFF2-40B4-BE49-F238E27FC236}">
                <a16:creationId xmlns:a16="http://schemas.microsoft.com/office/drawing/2014/main" id="{A3F71C66-04CA-7BBA-45DB-5B91202384C0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3" action="ppaction://hlinksldjump"/>
            <a:extLst>
              <a:ext uri="{FF2B5EF4-FFF2-40B4-BE49-F238E27FC236}">
                <a16:creationId xmlns:a16="http://schemas.microsoft.com/office/drawing/2014/main" id="{CE8B1804-8BE4-08E8-94BE-F6810EA14B86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14" action="ppaction://hlinksldjump"/>
            <a:extLst>
              <a:ext uri="{FF2B5EF4-FFF2-40B4-BE49-F238E27FC236}">
                <a16:creationId xmlns:a16="http://schemas.microsoft.com/office/drawing/2014/main" id="{F0EAF8E7-E8A5-7976-DC51-0F137A26D4FA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7" name="Oval 26">
            <a:hlinkClick r:id="rId15" action="ppaction://hlinksldjump"/>
            <a:extLst>
              <a:ext uri="{FF2B5EF4-FFF2-40B4-BE49-F238E27FC236}">
                <a16:creationId xmlns:a16="http://schemas.microsoft.com/office/drawing/2014/main" id="{FF932E17-DF2B-C26D-9F84-37F4CB4A79A6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8" name="Oval 27">
            <a:hlinkClick r:id="rId16" action="ppaction://hlinksldjump"/>
            <a:extLst>
              <a:ext uri="{FF2B5EF4-FFF2-40B4-BE49-F238E27FC236}">
                <a16:creationId xmlns:a16="http://schemas.microsoft.com/office/drawing/2014/main" id="{93D53BD3-F368-CFB6-AA03-A6F5F91A3334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77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Mobile - Chat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F07B9-9A59-3D63-DEBE-A02CF3AA9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85" y="986123"/>
            <a:ext cx="2205276" cy="4778098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4A1617F-7C9A-EDEE-2587-892239A5F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97" y="840200"/>
            <a:ext cx="3446542" cy="521465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8E5C49-4EAE-E929-B3DE-CA3B5C0C6223}"/>
              </a:ext>
            </a:extLst>
          </p:cNvPr>
          <p:cNvSpPr txBox="1">
            <a:spLocks/>
          </p:cNvSpPr>
          <p:nvPr/>
        </p:nvSpPr>
        <p:spPr>
          <a:xfrm>
            <a:off x="3104592" y="1198470"/>
            <a:ext cx="1044088" cy="3462299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Status / Presence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Navigation Bar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80E4F56-8D52-FA18-0C03-BFC0373F8C67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8B68F8-DC45-1B08-E37C-133D9674963F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0" name="Graphic 9" descr="Back outline">
            <a:extLst>
              <a:ext uri="{FF2B5EF4-FFF2-40B4-BE49-F238E27FC236}">
                <a16:creationId xmlns:a16="http://schemas.microsoft.com/office/drawing/2014/main" id="{DB856269-F3C8-8581-E18F-462655BA4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82815">
            <a:off x="4169530" y="1235790"/>
            <a:ext cx="327133" cy="32713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AA2C46A-617A-7F1D-13A0-204CF9C71B14}"/>
              </a:ext>
            </a:extLst>
          </p:cNvPr>
          <p:cNvSpPr txBox="1">
            <a:spLocks/>
          </p:cNvSpPr>
          <p:nvPr/>
        </p:nvSpPr>
        <p:spPr>
          <a:xfrm>
            <a:off x="8019656" y="1309871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The Cisco Webex application is available on both Android and iOS devices, giving you the flexibility to stay connected on the move.</a:t>
            </a: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r>
              <a:rPr lang="en-GB" sz="1050" b="1" dirty="0">
                <a:solidFill>
                  <a:schemeClr val="tx1"/>
                </a:solidFill>
                <a:latin typeface="HelveticaNowText Regular" panose="020B0504030202020204"/>
              </a:rPr>
              <a:t>Requirements</a:t>
            </a:r>
          </a:p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iPhone and iPad—iOS 12.0 and later, and  </a:t>
            </a:r>
            <a:r>
              <a:rPr lang="en-GB" sz="1050" dirty="0" err="1">
                <a:solidFill>
                  <a:schemeClr val="tx1"/>
                </a:solidFill>
                <a:latin typeface="HelveticaNowText Regular" panose="020B0504030202020204"/>
              </a:rPr>
              <a:t>iPadOS</a:t>
            </a: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 13.1 and later</a:t>
            </a:r>
          </a:p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Android smartphones—Nougat 7.0 and later  (2 GB of RAM required)</a:t>
            </a:r>
          </a:p>
          <a:p>
            <a:pPr marL="228589" indent="0">
              <a:buNone/>
            </a:pPr>
            <a:endParaRPr lang="en-GB" sz="110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7AAB6C8-50E2-B2DC-5FE7-7298254EF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75" y="2229497"/>
            <a:ext cx="1099947" cy="1099947"/>
          </a:xfrm>
          <a:prstGeom prst="rect">
            <a:avLst/>
          </a:prstGeom>
        </p:spPr>
      </p:pic>
      <p:pic>
        <p:nvPicPr>
          <p:cNvPr id="13" name="Graphic 12" descr="Back outline">
            <a:extLst>
              <a:ext uri="{FF2B5EF4-FFF2-40B4-BE49-F238E27FC236}">
                <a16:creationId xmlns:a16="http://schemas.microsoft.com/office/drawing/2014/main" id="{117300F3-FBAC-F17D-DEE8-190E565D3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82815">
            <a:off x="4169529" y="5405388"/>
            <a:ext cx="327133" cy="327133"/>
          </a:xfrm>
          <a:prstGeom prst="rect">
            <a:avLst/>
          </a:prstGeom>
        </p:spPr>
      </p:pic>
      <p:sp>
        <p:nvSpPr>
          <p:cNvPr id="14" name="Rectangle 13">
            <a:hlinkClick r:id="rId8" action="ppaction://hlinksldjump"/>
            <a:extLst>
              <a:ext uri="{FF2B5EF4-FFF2-40B4-BE49-F238E27FC236}">
                <a16:creationId xmlns:a16="http://schemas.microsoft.com/office/drawing/2014/main" id="{732AEE43-A494-D28E-BD75-FF5CE4A9998B}"/>
              </a:ext>
            </a:extLst>
          </p:cNvPr>
          <p:cNvSpPr/>
          <p:nvPr/>
        </p:nvSpPr>
        <p:spPr>
          <a:xfrm>
            <a:off x="4648285" y="1435100"/>
            <a:ext cx="2112481" cy="38843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D824AF50-DDC0-F449-442C-0C9CEF355778}"/>
              </a:ext>
            </a:extLst>
          </p:cNvPr>
          <p:cNvSpPr/>
          <p:nvPr/>
        </p:nvSpPr>
        <p:spPr>
          <a:xfrm>
            <a:off x="4671391" y="5447850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D215BFAF-743B-2AF0-741B-3B296027800E}"/>
              </a:ext>
            </a:extLst>
          </p:cNvPr>
          <p:cNvSpPr/>
          <p:nvPr/>
        </p:nvSpPr>
        <p:spPr>
          <a:xfrm>
            <a:off x="5410363" y="5405049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7" name="Rectangle 16">
            <a:hlinkClick r:id="rId10" action="ppaction://hlinksldjump"/>
            <a:extLst>
              <a:ext uri="{FF2B5EF4-FFF2-40B4-BE49-F238E27FC236}">
                <a16:creationId xmlns:a16="http://schemas.microsoft.com/office/drawing/2014/main" id="{F91BAB32-9ACA-598B-CA38-4824C7FFE58D}"/>
              </a:ext>
            </a:extLst>
          </p:cNvPr>
          <p:cNvSpPr/>
          <p:nvPr/>
        </p:nvSpPr>
        <p:spPr>
          <a:xfrm>
            <a:off x="6203654" y="5405049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8" name="Oval 17">
            <a:hlinkClick r:id="rId2" action="ppaction://hlinksldjump"/>
            <a:extLst>
              <a:ext uri="{FF2B5EF4-FFF2-40B4-BE49-F238E27FC236}">
                <a16:creationId xmlns:a16="http://schemas.microsoft.com/office/drawing/2014/main" id="{1C29FE42-95E2-131E-0911-EE5DEF69E2D2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3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Mobile - Chat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616B61-5A2B-A185-885B-E81010CF6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85" y="986123"/>
            <a:ext cx="2205276" cy="4778098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07C9C6F-3023-EEFC-056B-9F8E6E39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97" y="840200"/>
            <a:ext cx="3446542" cy="521465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6B5E52E-1F6F-F1AC-6247-B1C18555C6A2}"/>
              </a:ext>
            </a:extLst>
          </p:cNvPr>
          <p:cNvSpPr txBox="1">
            <a:spLocks/>
          </p:cNvSpPr>
          <p:nvPr/>
        </p:nvSpPr>
        <p:spPr>
          <a:xfrm>
            <a:off x="2181158" y="301740"/>
            <a:ext cx="3071566" cy="56925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rgbClr val="1A1C2B"/>
                </a:solidFill>
                <a:latin typeface="HelveticaNowText Regular" panose="020B0504030202020204" pitchFamily="34" charset="0"/>
                <a:ea typeface="HelveticaNowText Regular" panose="020B0504030202020204" pitchFamily="34" charset="0"/>
                <a:cs typeface="HelveticaNowText Regular" panose="020B050403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Font typeface="Arial"/>
              <a:buNone/>
            </a:pPr>
            <a:endParaRPr lang="en-US" sz="1400">
              <a:solidFill>
                <a:schemeClr val="tx1"/>
              </a:solidFill>
              <a:latin typeface="HelveticaNowText Regular" panose="020B0504030202020204"/>
            </a:endParaRPr>
          </a:p>
          <a:p>
            <a:endParaRPr lang="en-GB" sz="14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CA6638-0EAA-17EA-C98C-65E2FE93ABE3}"/>
              </a:ext>
            </a:extLst>
          </p:cNvPr>
          <p:cNvSpPr txBox="1">
            <a:spLocks/>
          </p:cNvSpPr>
          <p:nvPr/>
        </p:nvSpPr>
        <p:spPr>
          <a:xfrm>
            <a:off x="2992967" y="1083644"/>
            <a:ext cx="1250948" cy="49430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Audio or Video Call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Chat Window with access to reactions by pressing and holding with your finger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Share files, picture or images from your camera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00DE70F-24DC-5B1C-54A7-FBBAB98E8A71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E30ACA-227E-9B18-0668-F95CA2C43C69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1" name="Graphic 10" descr="Back outline">
            <a:extLst>
              <a:ext uri="{FF2B5EF4-FFF2-40B4-BE49-F238E27FC236}">
                <a16:creationId xmlns:a16="http://schemas.microsoft.com/office/drawing/2014/main" id="{8613B6C7-C06C-09F0-1B43-C928CB0FC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82815">
            <a:off x="4190719" y="1200757"/>
            <a:ext cx="327133" cy="32713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8DCEF1C-5C72-A92C-9140-64068D17526C}"/>
              </a:ext>
            </a:extLst>
          </p:cNvPr>
          <p:cNvSpPr txBox="1">
            <a:spLocks/>
          </p:cNvSpPr>
          <p:nvPr/>
        </p:nvSpPr>
        <p:spPr>
          <a:xfrm>
            <a:off x="8289976" y="131560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Stay connected on the go with full access to your Direct messaging and Space collaboration.</a:t>
            </a:r>
          </a:p>
          <a:p>
            <a:pPr marL="228589" indent="0">
              <a:buNone/>
            </a:pPr>
            <a:endParaRPr lang="en-GB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2DA8FA48-81E0-F71E-F632-97EF293B1507}"/>
              </a:ext>
            </a:extLst>
          </p:cNvPr>
          <p:cNvSpPr/>
          <p:nvPr/>
        </p:nvSpPr>
        <p:spPr>
          <a:xfrm>
            <a:off x="4619710" y="1144385"/>
            <a:ext cx="457115" cy="3415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4" name="Rectangle 13">
            <a:hlinkClick r:id="rId8" action="ppaction://hlinksldjump"/>
            <a:extLst>
              <a:ext uri="{FF2B5EF4-FFF2-40B4-BE49-F238E27FC236}">
                <a16:creationId xmlns:a16="http://schemas.microsoft.com/office/drawing/2014/main" id="{F9B5A8D4-653E-9489-806E-34171D9532F5}"/>
              </a:ext>
            </a:extLst>
          </p:cNvPr>
          <p:cNvSpPr/>
          <p:nvPr/>
        </p:nvSpPr>
        <p:spPr>
          <a:xfrm>
            <a:off x="6478120" y="1093779"/>
            <a:ext cx="444500" cy="431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3AAD4F15-531D-ED61-098D-631B0991E122}"/>
              </a:ext>
            </a:extLst>
          </p:cNvPr>
          <p:cNvSpPr/>
          <p:nvPr/>
        </p:nvSpPr>
        <p:spPr>
          <a:xfrm>
            <a:off x="4643281" y="1082219"/>
            <a:ext cx="444500" cy="431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6" name="Graphic 15" descr="Back outline">
            <a:extLst>
              <a:ext uri="{FF2B5EF4-FFF2-40B4-BE49-F238E27FC236}">
                <a16:creationId xmlns:a16="http://schemas.microsoft.com/office/drawing/2014/main" id="{D93DEE50-9463-B1E6-9ADC-B4DAB0856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82815">
            <a:off x="4192732" y="3702658"/>
            <a:ext cx="327133" cy="327133"/>
          </a:xfrm>
          <a:prstGeom prst="rect">
            <a:avLst/>
          </a:prstGeom>
        </p:spPr>
      </p:pic>
      <p:pic>
        <p:nvPicPr>
          <p:cNvPr id="17" name="Graphic 16" descr="Back outline">
            <a:extLst>
              <a:ext uri="{FF2B5EF4-FFF2-40B4-BE49-F238E27FC236}">
                <a16:creationId xmlns:a16="http://schemas.microsoft.com/office/drawing/2014/main" id="{A9DF9536-DE2D-5BDB-7C5E-55BBF7E00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82815">
            <a:off x="4303370" y="5554617"/>
            <a:ext cx="327133" cy="327133"/>
          </a:xfrm>
          <a:prstGeom prst="rect">
            <a:avLst/>
          </a:prstGeom>
        </p:spPr>
      </p:pic>
      <p:pic>
        <p:nvPicPr>
          <p:cNvPr id="18" name="Graphic 17" descr="Back outline">
            <a:extLst>
              <a:ext uri="{FF2B5EF4-FFF2-40B4-BE49-F238E27FC236}">
                <a16:creationId xmlns:a16="http://schemas.microsoft.com/office/drawing/2014/main" id="{31541F2A-53FB-E40B-7688-28917F730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230887">
            <a:off x="6708375" y="795449"/>
            <a:ext cx="461807" cy="46180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7BE39D7-E2A5-FEFB-6D70-C5EC6DD9926D}"/>
              </a:ext>
            </a:extLst>
          </p:cNvPr>
          <p:cNvSpPr txBox="1">
            <a:spLocks/>
          </p:cNvSpPr>
          <p:nvPr/>
        </p:nvSpPr>
        <p:spPr>
          <a:xfrm>
            <a:off x="6271395" y="81227"/>
            <a:ext cx="1250948" cy="73235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Click the 3-dots to view content, pinned messages and more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7B7AC2-2E5F-A55A-921D-5FB0FEF02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0935" y="3429000"/>
            <a:ext cx="1335617" cy="1528138"/>
          </a:xfrm>
          <a:prstGeom prst="rect">
            <a:avLst/>
          </a:prstGeom>
        </p:spPr>
      </p:pic>
      <p:pic>
        <p:nvPicPr>
          <p:cNvPr id="21" name="Graphic 20" descr="Back outline">
            <a:extLst>
              <a:ext uri="{FF2B5EF4-FFF2-40B4-BE49-F238E27FC236}">
                <a16:creationId xmlns:a16="http://schemas.microsoft.com/office/drawing/2014/main" id="{B38A4389-4491-51E8-623A-719CC773E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82815">
            <a:off x="7115964" y="3994757"/>
            <a:ext cx="327133" cy="3271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FB6274-07BB-0974-CFA8-B5D158E4ABBD}"/>
              </a:ext>
            </a:extLst>
          </p:cNvPr>
          <p:cNvSpPr/>
          <p:nvPr/>
        </p:nvSpPr>
        <p:spPr>
          <a:xfrm>
            <a:off x="7705500" y="3429000"/>
            <a:ext cx="1341052" cy="15281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23" name="Oval 22">
            <a:hlinkClick r:id="rId2" action="ppaction://hlinksldjump"/>
            <a:extLst>
              <a:ext uri="{FF2B5EF4-FFF2-40B4-BE49-F238E27FC236}">
                <a16:creationId xmlns:a16="http://schemas.microsoft.com/office/drawing/2014/main" id="{62B34499-91E1-1A26-41AF-FB602022BFD7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2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Mobile – Chat</a:t>
            </a:r>
          </a:p>
          <a:p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B8142-CC1E-8E40-5EBB-19D0E3769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85" y="995648"/>
            <a:ext cx="2205276" cy="4778098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A8FB909-B131-BA26-BAB9-58EB9F7472F6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9D625F0-FD88-443A-A4AA-C5250187F7CF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5414D18-0097-15C1-9AB7-435E5D9B0830}"/>
              </a:ext>
            </a:extLst>
          </p:cNvPr>
          <p:cNvSpPr txBox="1">
            <a:spLocks/>
          </p:cNvSpPr>
          <p:nvPr/>
        </p:nvSpPr>
        <p:spPr>
          <a:xfrm>
            <a:off x="8289976" y="131560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will have full access to all historic content in the chat.</a:t>
            </a:r>
          </a:p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also have the ability to manage scheduled meetings, pinned messages and add 3</a:t>
            </a:r>
            <a:r>
              <a:rPr lang="en-US" sz="1050" baseline="30000" dirty="0">
                <a:solidFill>
                  <a:schemeClr val="tx1"/>
                </a:solidFill>
                <a:latin typeface="HelveticaNowText Regular" panose="020B0504030202020204"/>
              </a:rPr>
              <a:t>rd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party chat bots (</a:t>
            </a:r>
            <a:r>
              <a:rPr lang="en-US" sz="1050" dirty="0" err="1">
                <a:solidFill>
                  <a:schemeClr val="tx1"/>
                </a:solidFill>
                <a:latin typeface="HelveticaNowText Regular" panose="020B0504030202020204"/>
              </a:rPr>
              <a:t>SalesForce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HelveticaNowText Regular" panose="020B0504030202020204"/>
              </a:rPr>
              <a:t>etc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) to keep you informed on the move.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912F70AD-846C-2CC8-1AA2-C51D27C5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97" y="840200"/>
            <a:ext cx="3446542" cy="5214657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D86CEE23-402A-4889-284B-10EC8E5768D9}"/>
              </a:ext>
            </a:extLst>
          </p:cNvPr>
          <p:cNvSpPr/>
          <p:nvPr/>
        </p:nvSpPr>
        <p:spPr>
          <a:xfrm>
            <a:off x="4643281" y="1082219"/>
            <a:ext cx="444500" cy="431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1" name="Oval 10">
            <a:hlinkClick r:id="rId2" action="ppaction://hlinksldjump"/>
            <a:extLst>
              <a:ext uri="{FF2B5EF4-FFF2-40B4-BE49-F238E27FC236}">
                <a16:creationId xmlns:a16="http://schemas.microsoft.com/office/drawing/2014/main" id="{B8166554-0579-8970-18A7-4F07DC3FA269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7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Mobile - Calling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0FF4A-8B2E-D01B-F4B6-5967C87D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85" y="986123"/>
            <a:ext cx="2205276" cy="4778098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F5E6EFB-0E52-5E7E-A081-5BFCE9809B52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67AE8A-2569-FD3C-374E-5DE2DC07C8F6}"/>
              </a:ext>
            </a:extLst>
          </p:cNvPr>
          <p:cNvSpPr txBox="1">
            <a:spLocks/>
          </p:cNvSpPr>
          <p:nvPr/>
        </p:nvSpPr>
        <p:spPr>
          <a:xfrm>
            <a:off x="8289976" y="131560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Your call log is synchronised between your devices, whether it’s a mobile app, desktop client or physical desk phone.</a:t>
            </a:r>
          </a:p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You will also have access to your contacts and visual voicemail across these devices.</a:t>
            </a:r>
          </a:p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are able to view your local device contacts. You can also navigate to your local contact list on your mobile, then click call from Webex.</a:t>
            </a: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027D5F-CAC3-4712-6BFE-89AF61B16C14}"/>
              </a:ext>
            </a:extLst>
          </p:cNvPr>
          <p:cNvGrpSpPr/>
          <p:nvPr/>
        </p:nvGrpSpPr>
        <p:grpSpPr>
          <a:xfrm>
            <a:off x="4018397" y="840200"/>
            <a:ext cx="3446542" cy="5214657"/>
            <a:chOff x="4018397" y="840200"/>
            <a:chExt cx="3446542" cy="5214657"/>
          </a:xfrm>
        </p:grpSpPr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DEE6036-A52B-7C30-8AC3-E4DBB8B07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8397" y="840200"/>
              <a:ext cx="3446542" cy="521465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E48091-BDEC-37BF-44E0-5A210EB204BC}"/>
                </a:ext>
              </a:extLst>
            </p:cNvPr>
            <p:cNvSpPr/>
            <p:nvPr/>
          </p:nvSpPr>
          <p:spPr>
            <a:xfrm>
              <a:off x="5252724" y="1838325"/>
              <a:ext cx="452751" cy="33813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HelveticaNowText Regular" panose="020B0504030202020204"/>
              </a:endParaRPr>
            </a:p>
          </p:txBody>
        </p:sp>
      </p:grp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E169E731-622B-57FB-69E2-7C61C9DA61DF}"/>
              </a:ext>
            </a:extLst>
          </p:cNvPr>
          <p:cNvSpPr/>
          <p:nvPr/>
        </p:nvSpPr>
        <p:spPr>
          <a:xfrm>
            <a:off x="4671391" y="5447850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AFE08C68-E9F5-EF5B-6284-9E76067608D7}"/>
              </a:ext>
            </a:extLst>
          </p:cNvPr>
          <p:cNvSpPr/>
          <p:nvPr/>
        </p:nvSpPr>
        <p:spPr>
          <a:xfrm>
            <a:off x="5410363" y="5405049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EB128F28-A45F-61CA-211C-41C253410493}"/>
              </a:ext>
            </a:extLst>
          </p:cNvPr>
          <p:cNvSpPr/>
          <p:nvPr/>
        </p:nvSpPr>
        <p:spPr>
          <a:xfrm>
            <a:off x="6203654" y="5405049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94418FE-4FB5-B7F0-116C-5C7A28568E39}"/>
              </a:ext>
            </a:extLst>
          </p:cNvPr>
          <p:cNvSpPr txBox="1">
            <a:spLocks/>
          </p:cNvSpPr>
          <p:nvPr/>
        </p:nvSpPr>
        <p:spPr>
          <a:xfrm>
            <a:off x="2929467" y="1198470"/>
            <a:ext cx="1219213" cy="470279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Filter between Recent and Missed Calls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Navigation Bar</a:t>
            </a:r>
          </a:p>
        </p:txBody>
      </p:sp>
      <p:pic>
        <p:nvPicPr>
          <p:cNvPr id="15" name="Graphic 14" descr="Back outline">
            <a:extLst>
              <a:ext uri="{FF2B5EF4-FFF2-40B4-BE49-F238E27FC236}">
                <a16:creationId xmlns:a16="http://schemas.microsoft.com/office/drawing/2014/main" id="{D6B048E7-AF7B-CCB3-6766-AA5982B24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182815">
            <a:off x="4169530" y="1235790"/>
            <a:ext cx="327133" cy="327133"/>
          </a:xfrm>
          <a:prstGeom prst="rect">
            <a:avLst/>
          </a:prstGeom>
        </p:spPr>
      </p:pic>
      <p:pic>
        <p:nvPicPr>
          <p:cNvPr id="16" name="Graphic 15" descr="Back outline">
            <a:extLst>
              <a:ext uri="{FF2B5EF4-FFF2-40B4-BE49-F238E27FC236}">
                <a16:creationId xmlns:a16="http://schemas.microsoft.com/office/drawing/2014/main" id="{5B3E2DBE-DCDA-91E0-BED0-5C0082BBE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182815">
            <a:off x="4169530" y="5504222"/>
            <a:ext cx="327133" cy="327133"/>
          </a:xfrm>
          <a:prstGeom prst="rect">
            <a:avLst/>
          </a:prstGeom>
        </p:spPr>
      </p:pic>
      <p:pic>
        <p:nvPicPr>
          <p:cNvPr id="17" name="Graphic 16" descr="Back outline">
            <a:extLst>
              <a:ext uri="{FF2B5EF4-FFF2-40B4-BE49-F238E27FC236}">
                <a16:creationId xmlns:a16="http://schemas.microsoft.com/office/drawing/2014/main" id="{E9C42B7E-3E36-4C6F-3FCF-BBE841D69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31605">
            <a:off x="6819909" y="1353145"/>
            <a:ext cx="461807" cy="461807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21A7A3-8CC8-50FB-C41F-A0F2A3E1DF67}"/>
              </a:ext>
            </a:extLst>
          </p:cNvPr>
          <p:cNvSpPr txBox="1">
            <a:spLocks/>
          </p:cNvSpPr>
          <p:nvPr/>
        </p:nvSpPr>
        <p:spPr>
          <a:xfrm>
            <a:off x="7081693" y="986123"/>
            <a:ext cx="1219213" cy="4619913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Visual Voicemail &amp; Contacts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Click to show the dial pad for a new call</a:t>
            </a:r>
          </a:p>
        </p:txBody>
      </p:sp>
      <p:pic>
        <p:nvPicPr>
          <p:cNvPr id="19" name="Graphic 18" descr="Back outline">
            <a:extLst>
              <a:ext uri="{FF2B5EF4-FFF2-40B4-BE49-F238E27FC236}">
                <a16:creationId xmlns:a16="http://schemas.microsoft.com/office/drawing/2014/main" id="{0C8004D0-BE64-1476-3537-BC834961BD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31605">
            <a:off x="6743393" y="4828988"/>
            <a:ext cx="461807" cy="461807"/>
          </a:xfrm>
          <a:prstGeom prst="rect">
            <a:avLst/>
          </a:prstGeom>
        </p:spPr>
      </p:pic>
      <p:sp>
        <p:nvSpPr>
          <p:cNvPr id="20" name="Oval 19">
            <a:hlinkClick r:id="rId2" action="ppaction://hlinksldjump"/>
            <a:extLst>
              <a:ext uri="{FF2B5EF4-FFF2-40B4-BE49-F238E27FC236}">
                <a16:creationId xmlns:a16="http://schemas.microsoft.com/office/drawing/2014/main" id="{62AC099F-3F93-934B-1E69-D8A57446B187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9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Mobile - Meetings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FE4B9B3-C46D-3E48-776F-1DBF4B1EE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85" y="995648"/>
            <a:ext cx="2205276" cy="4778099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FF8477D-9BE1-B4B5-4872-B7C0B479EC70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66F51A-0C07-8BB1-F765-2F487ADC0BCA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7548A5-26AC-528B-4DD1-8B2408F3C5E3}"/>
              </a:ext>
            </a:extLst>
          </p:cNvPr>
          <p:cNvSpPr txBox="1">
            <a:spLocks/>
          </p:cNvSpPr>
          <p:nvPr/>
        </p:nvSpPr>
        <p:spPr>
          <a:xfrm>
            <a:off x="8289976" y="131560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Stay organized by </a:t>
            </a:r>
            <a:r>
              <a:rPr lang="en-US" sz="1050" dirty="0" err="1">
                <a:solidFill>
                  <a:schemeClr val="tx1"/>
                </a:solidFill>
                <a:latin typeface="HelveticaNowText Regular" panose="020B0504030202020204"/>
              </a:rPr>
              <a:t>synchronising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your Webex and Outlook calendar in one place.</a:t>
            </a:r>
          </a:p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will receive alerts and prompts prior to meetings and join them from your mobile.</a:t>
            </a:r>
          </a:p>
          <a:p>
            <a:pPr marL="228589" indent="0">
              <a:buNone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endParaRPr lang="en-US" sz="1050" b="1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995E997-5C86-5A5E-B9AF-5231B0597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97" y="840200"/>
            <a:ext cx="3446542" cy="5214657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6105570-CC4B-A16C-26C4-02BA79B7710C}"/>
              </a:ext>
            </a:extLst>
          </p:cNvPr>
          <p:cNvSpPr/>
          <p:nvPr/>
        </p:nvSpPr>
        <p:spPr>
          <a:xfrm>
            <a:off x="4671391" y="5447850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7EF383E0-9079-AF6C-F16C-D9A0CADCA9CD}"/>
              </a:ext>
            </a:extLst>
          </p:cNvPr>
          <p:cNvSpPr/>
          <p:nvPr/>
        </p:nvSpPr>
        <p:spPr>
          <a:xfrm>
            <a:off x="5410363" y="5405049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520121C4-9A47-2291-770A-F62D4BAAA381}"/>
              </a:ext>
            </a:extLst>
          </p:cNvPr>
          <p:cNvSpPr/>
          <p:nvPr/>
        </p:nvSpPr>
        <p:spPr>
          <a:xfrm>
            <a:off x="6203654" y="5405049"/>
            <a:ext cx="662609" cy="4019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3" name="Oval 12">
            <a:hlinkClick r:id="rId2" action="ppaction://hlinksldjump"/>
            <a:extLst>
              <a:ext uri="{FF2B5EF4-FFF2-40B4-BE49-F238E27FC236}">
                <a16:creationId xmlns:a16="http://schemas.microsoft.com/office/drawing/2014/main" id="{74932A7A-D0A7-9882-DCA4-89AFC4F35465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6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FE10AC-3288-4BFB-5558-BD419467FBEE}"/>
              </a:ext>
            </a:extLst>
          </p:cNvPr>
          <p:cNvGrpSpPr/>
          <p:nvPr/>
        </p:nvGrpSpPr>
        <p:grpSpPr>
          <a:xfrm>
            <a:off x="10008990" y="2610503"/>
            <a:ext cx="1081944" cy="1636993"/>
            <a:chOff x="9272811" y="2364075"/>
            <a:chExt cx="1715376" cy="25953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AE5CE7-E8B3-2018-9496-EBFB37898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1706" y="2425303"/>
              <a:ext cx="1097586" cy="2378104"/>
            </a:xfrm>
            <a:prstGeom prst="rect">
              <a:avLst/>
            </a:prstGeom>
          </p:spPr>
        </p:pic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FCFBEA7-B875-0A72-A996-15494620F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811" y="2364075"/>
              <a:ext cx="1715376" cy="2595383"/>
            </a:xfrm>
            <a:prstGeom prst="rect">
              <a:avLst/>
            </a:prstGeom>
          </p:spPr>
        </p:pic>
      </p:grp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212A92D-65FC-7726-1E78-1A7D06B925F3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latin typeface="HelveticaNowText Regular" panose="020B050403020202020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A83C011-BE22-28EE-3DDF-9E4FDA42F4ED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latin typeface="HelveticaNowText Regular" panose="020B0504030202020204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561D80A-E7E8-6D2D-5491-4A79547F29BB}"/>
              </a:ext>
            </a:extLst>
          </p:cNvPr>
          <p:cNvSpPr txBox="1">
            <a:spLocks/>
          </p:cNvSpPr>
          <p:nvPr/>
        </p:nvSpPr>
        <p:spPr>
          <a:xfrm>
            <a:off x="187630" y="1563308"/>
            <a:ext cx="4918488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latin typeface="HelveticaNowText Regular" panose="020B0504030202020204"/>
            </a:endParaRPr>
          </a:p>
          <a:p>
            <a:pPr marL="228589" indent="0">
              <a:buNone/>
            </a:pPr>
            <a:r>
              <a:rPr lang="en-GB" sz="1100" b="1" dirty="0">
                <a:latin typeface="HelveticaNowText Regular" panose="020B0504030202020204"/>
              </a:rPr>
              <a:t>Simple, all-in-one solution</a:t>
            </a:r>
          </a:p>
          <a:p>
            <a:pPr marL="228589" indent="0">
              <a:buNone/>
            </a:pPr>
            <a:r>
              <a:rPr lang="en-GB" sz="1050" dirty="0">
                <a:latin typeface="HelveticaNowText Regular" panose="020B0504030202020204"/>
              </a:rPr>
              <a:t>Advanced calling, messaging, and meetings capabilities all in one elegant app. Simple  management without complexity of multiple solutions and one supplier for all your  communication and collaboration needs.</a:t>
            </a:r>
          </a:p>
          <a:p>
            <a:pPr marL="228589" indent="0">
              <a:buNone/>
            </a:pPr>
            <a:r>
              <a:rPr lang="en-GB" sz="1100" b="1" dirty="0">
                <a:latin typeface="HelveticaNowText Regular" panose="020B0504030202020204"/>
              </a:rPr>
              <a:t>Productive and professional</a:t>
            </a:r>
          </a:p>
          <a:p>
            <a:pPr marL="228589" indent="0">
              <a:buNone/>
            </a:pPr>
            <a:r>
              <a:rPr lang="en-GB" sz="1050" dirty="0">
                <a:latin typeface="HelveticaNowText Regular" panose="020B0504030202020204"/>
              </a:rPr>
              <a:t>Leverage a modern collaboration app expected by today’s workers to retain employees,  that also helps improve client responsiveness to drive customer satisfaction.</a:t>
            </a:r>
          </a:p>
          <a:p>
            <a:pPr marL="228589" indent="0">
              <a:buNone/>
            </a:pPr>
            <a:r>
              <a:rPr lang="en-GB" sz="1100" b="1" dirty="0">
                <a:latin typeface="HelveticaNowText Regular" panose="020B0504030202020204"/>
              </a:rPr>
              <a:t>Secure and reliable</a:t>
            </a:r>
          </a:p>
          <a:p>
            <a:pPr marL="228589" indent="0">
              <a:buNone/>
            </a:pPr>
            <a:r>
              <a:rPr lang="en-GB" sz="1050" dirty="0">
                <a:latin typeface="HelveticaNowText Regular" panose="020B0504030202020204"/>
              </a:rPr>
              <a:t>Seamlessly collaborate with internal and external participants with peace of mind and a  consistent, great experience, while end-to-end enterprise-grade encryption keeps your  proprietary data safe.</a:t>
            </a:r>
          </a:p>
          <a:p>
            <a:pPr marL="228589" indent="0">
              <a:buNone/>
            </a:pPr>
            <a:r>
              <a:rPr lang="en-GB" sz="1100" b="1" dirty="0">
                <a:latin typeface="HelveticaNowText Regular" panose="020B0504030202020204"/>
              </a:rPr>
              <a:t>Flexible and predictable</a:t>
            </a:r>
          </a:p>
          <a:p>
            <a:pPr marL="228589" indent="0">
              <a:buNone/>
            </a:pPr>
            <a:r>
              <a:rPr lang="en-GB" sz="1050" dirty="0">
                <a:latin typeface="HelveticaNowText Regular" panose="020B0504030202020204"/>
              </a:rPr>
              <a:t>Our SaaS model, per-user, per-month, lets you scale users up as needed. Or, mix  packages and tailor your solution to the unique needs of everyone in your organisation.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65AD89-A935-DDD6-C170-66CDEE551DDA}"/>
              </a:ext>
            </a:extLst>
          </p:cNvPr>
          <p:cNvGrpSpPr/>
          <p:nvPr/>
        </p:nvGrpSpPr>
        <p:grpSpPr>
          <a:xfrm>
            <a:off x="5702164" y="2641112"/>
            <a:ext cx="2709308" cy="1883538"/>
            <a:chOff x="4344245" y="2407547"/>
            <a:chExt cx="3725604" cy="2685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78997F-FC96-6905-8C96-7B66C32B7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0834" y="2533975"/>
              <a:ext cx="2788451" cy="1588283"/>
            </a:xfrm>
            <a:prstGeom prst="rect">
              <a:avLst/>
            </a:prstGeom>
          </p:spPr>
        </p:pic>
        <p:pic>
          <p:nvPicPr>
            <p:cNvPr id="13" name="Picture 12" descr="A computer with a blank screen&#10;&#10;Description automatically generated with low confidence">
              <a:extLst>
                <a:ext uri="{FF2B5EF4-FFF2-40B4-BE49-F238E27FC236}">
                  <a16:creationId xmlns:a16="http://schemas.microsoft.com/office/drawing/2014/main" id="{EF0E0747-9BDD-9F95-765C-B003BEB8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245" y="2407547"/>
              <a:ext cx="3725604" cy="2685080"/>
            </a:xfrm>
            <a:prstGeom prst="rect">
              <a:avLst/>
            </a:prstGeom>
          </p:spPr>
        </p:pic>
      </p:grpSp>
      <p:pic>
        <p:nvPicPr>
          <p:cNvPr id="14" name="Picture 13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5B1ADFFD-4A5E-284D-299D-D1C92EEF7E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7"/>
          <a:stretch/>
        </p:blipFill>
        <p:spPr>
          <a:xfrm>
            <a:off x="6054784" y="1617224"/>
            <a:ext cx="796482" cy="69196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23322D6-0C19-6710-993C-8D933A256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81" y="1573401"/>
            <a:ext cx="665191" cy="66519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636107D-AC50-8E20-AFEB-4979E0E31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61" y="1554649"/>
            <a:ext cx="665191" cy="66519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C66CC13-53A9-5FDE-4557-47EA979D51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94" y="1640042"/>
            <a:ext cx="646331" cy="646331"/>
          </a:xfrm>
          <a:prstGeom prst="rect">
            <a:avLst/>
          </a:prstGeom>
        </p:spPr>
      </p:pic>
      <p:sp>
        <p:nvSpPr>
          <p:cNvPr id="18" name="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FE921B63-D6D8-0840-6042-C41B936919E9}"/>
              </a:ext>
            </a:extLst>
          </p:cNvPr>
          <p:cNvSpPr/>
          <p:nvPr/>
        </p:nvSpPr>
        <p:spPr>
          <a:xfrm>
            <a:off x="5676760" y="1489600"/>
            <a:ext cx="2967274" cy="30778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NowText Regular" panose="020B0504030202020204"/>
            </a:endParaRP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B89C59FE-D20E-CEFE-3C28-C525A188FCA0}"/>
              </a:ext>
            </a:extLst>
          </p:cNvPr>
          <p:cNvSpPr/>
          <p:nvPr/>
        </p:nvSpPr>
        <p:spPr>
          <a:xfrm>
            <a:off x="8990724" y="1353277"/>
            <a:ext cx="2967274" cy="30778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NowText Regular" panose="020B0504030202020204"/>
            </a:endParaRPr>
          </a:p>
        </p:txBody>
      </p:sp>
      <p:pic>
        <p:nvPicPr>
          <p:cNvPr id="20" name="Graphic 19" descr="House outline">
            <a:extLst>
              <a:ext uri="{FF2B5EF4-FFF2-40B4-BE49-F238E27FC236}">
                <a16:creationId xmlns:a16="http://schemas.microsoft.com/office/drawing/2014/main" id="{64D772F1-3BFF-48CA-F13B-06604A8745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06846" y="450354"/>
            <a:ext cx="509968" cy="509968"/>
          </a:xfrm>
          <a:prstGeom prst="rect">
            <a:avLst/>
          </a:prstGeom>
        </p:spPr>
      </p:pic>
      <p:pic>
        <p:nvPicPr>
          <p:cNvPr id="21" name="Graphic 20" descr="Back outline">
            <a:extLst>
              <a:ext uri="{FF2B5EF4-FFF2-40B4-BE49-F238E27FC236}">
                <a16:creationId xmlns:a16="http://schemas.microsoft.com/office/drawing/2014/main" id="{2B5D6F9F-2442-5ACB-6B2A-480B140B4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139657">
            <a:off x="2427293" y="535947"/>
            <a:ext cx="439161" cy="43916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FEDEA-7342-7022-E441-A79871FF4536}"/>
              </a:ext>
            </a:extLst>
          </p:cNvPr>
          <p:cNvSpPr/>
          <p:nvPr/>
        </p:nvSpPr>
        <p:spPr>
          <a:xfrm>
            <a:off x="6851266" y="4680483"/>
            <a:ext cx="3431718" cy="1206243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050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Let’s go, </a:t>
            </a:r>
            <a:r>
              <a:rPr lang="en-GB" sz="1050" b="1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click</a:t>
            </a:r>
            <a:r>
              <a:rPr lang="en-GB" sz="1050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 on either the </a:t>
            </a:r>
            <a:r>
              <a:rPr lang="en-GB" sz="1050" b="1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Desktop</a:t>
            </a:r>
            <a:r>
              <a:rPr lang="en-GB" sz="1050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 or </a:t>
            </a:r>
            <a:r>
              <a:rPr lang="en-GB" sz="1050" b="1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Mobile</a:t>
            </a:r>
            <a:r>
              <a:rPr lang="en-GB" sz="1050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 client.</a:t>
            </a:r>
          </a:p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050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 </a:t>
            </a:r>
            <a:endParaRPr lang="en-GB" sz="1050" dirty="0">
              <a:effectLst/>
            </a:endParaRPr>
          </a:p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050" kern="1200" dirty="0">
                <a:solidFill>
                  <a:srgbClr val="FFFFFF"/>
                </a:solidFill>
                <a:effectLst/>
                <a:latin typeface="HelveticaNowText Regular" panose="020B0504030202020204"/>
                <a:ea typeface="+mn-ea"/>
                <a:cs typeface="Helvetica" panose="020B0604020202020204" pitchFamily="34" charset="0"/>
              </a:rPr>
              <a:t>You can use our logo in the top left to return to this page at any time</a:t>
            </a:r>
            <a:r>
              <a:rPr lang="en-GB" sz="1050" kern="1200" dirty="0">
                <a:solidFill>
                  <a:srgbClr val="FFFFFF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  <a:endParaRPr lang="en-GB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878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703B2-0769-F4BB-4F3A-0B10A6803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68" y="1432560"/>
            <a:ext cx="7331031" cy="4632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09ED07-57E7-1AE9-77B9-ECE27E19FCF7}"/>
              </a:ext>
            </a:extLst>
          </p:cNvPr>
          <p:cNvSpPr txBox="1">
            <a:spLocks/>
          </p:cNvSpPr>
          <p:nvPr/>
        </p:nvSpPr>
        <p:spPr>
          <a:xfrm>
            <a:off x="83967" y="1385926"/>
            <a:ext cx="1044088" cy="49430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Status / Presence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Messaging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Teams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Contacts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Calling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Meetings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App Marketplace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Help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6378E5-7728-B073-6177-80A4D8127D75}"/>
              </a:ext>
            </a:extLst>
          </p:cNvPr>
          <p:cNvSpPr txBox="1">
            <a:spLocks/>
          </p:cNvSpPr>
          <p:nvPr/>
        </p:nvSpPr>
        <p:spPr>
          <a:xfrm>
            <a:off x="1293006" y="1060975"/>
            <a:ext cx="6144114" cy="38550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Current Status / Profile	New Action (Message, Space, Call)	Search				Devices</a:t>
            </a:r>
          </a:p>
          <a:p>
            <a:pPr marL="0" indent="0"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			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AB8C07E-EBDA-85A2-331D-8BC12E5D9989}"/>
              </a:ext>
            </a:extLst>
          </p:cNvPr>
          <p:cNvSpPr txBox="1">
            <a:spLocks/>
          </p:cNvSpPr>
          <p:nvPr/>
        </p:nvSpPr>
        <p:spPr>
          <a:xfrm>
            <a:off x="8378744" y="1652140"/>
            <a:ext cx="3660856" cy="392443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EF0D3F2-EE13-5685-6063-60716295ECAA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2C75B-F275-0782-79CD-11F86B9A02A6}"/>
              </a:ext>
            </a:extLst>
          </p:cNvPr>
          <p:cNvSpPr txBox="1"/>
          <p:nvPr/>
        </p:nvSpPr>
        <p:spPr>
          <a:xfrm>
            <a:off x="8531144" y="5331369"/>
            <a:ext cx="36608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050" dirty="0">
                <a:latin typeface="HelveticaNowText Regular" panose="020B0504030202020204"/>
                <a:cs typeface="Helvetica" panose="020B0604020202020204" pitchFamily="34" charset="0"/>
              </a:rPr>
              <a:t>Let’s go, click on any of the features. You can use our logo in the top left to return to this page at any time.</a:t>
            </a:r>
          </a:p>
        </p:txBody>
      </p:sp>
      <p:pic>
        <p:nvPicPr>
          <p:cNvPr id="13" name="Graphic 12" descr="Back outline">
            <a:extLst>
              <a:ext uri="{FF2B5EF4-FFF2-40B4-BE49-F238E27FC236}">
                <a16:creationId xmlns:a16="http://schemas.microsoft.com/office/drawing/2014/main" id="{53C1B497-C6D0-4194-C256-ED3F8C95D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400144">
            <a:off x="1507299" y="1268993"/>
            <a:ext cx="327133" cy="327133"/>
          </a:xfrm>
          <a:prstGeom prst="rect">
            <a:avLst/>
          </a:prstGeom>
        </p:spPr>
      </p:pic>
      <p:pic>
        <p:nvPicPr>
          <p:cNvPr id="14" name="Graphic 13" descr="Back outline">
            <a:extLst>
              <a:ext uri="{FF2B5EF4-FFF2-40B4-BE49-F238E27FC236}">
                <a16:creationId xmlns:a16="http://schemas.microsoft.com/office/drawing/2014/main" id="{AF6F1265-0170-658E-0A92-3734D6E44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400144">
            <a:off x="2668503" y="1268993"/>
            <a:ext cx="327133" cy="327133"/>
          </a:xfrm>
          <a:prstGeom prst="rect">
            <a:avLst/>
          </a:prstGeom>
        </p:spPr>
      </p:pic>
      <p:pic>
        <p:nvPicPr>
          <p:cNvPr id="15" name="Graphic 14" descr="Back outline">
            <a:extLst>
              <a:ext uri="{FF2B5EF4-FFF2-40B4-BE49-F238E27FC236}">
                <a16:creationId xmlns:a16="http://schemas.microsoft.com/office/drawing/2014/main" id="{E5ACD446-5A65-E2EA-B434-EB095507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18170" y="2185901"/>
            <a:ext cx="327133" cy="327133"/>
          </a:xfrm>
          <a:prstGeom prst="rect">
            <a:avLst/>
          </a:prstGeom>
        </p:spPr>
      </p:pic>
      <p:pic>
        <p:nvPicPr>
          <p:cNvPr id="16" name="Graphic 15" descr="Back outline">
            <a:extLst>
              <a:ext uri="{FF2B5EF4-FFF2-40B4-BE49-F238E27FC236}">
                <a16:creationId xmlns:a16="http://schemas.microsoft.com/office/drawing/2014/main" id="{05BB6D71-02D8-77A7-CAB1-57907A4AF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18169" y="1858335"/>
            <a:ext cx="327133" cy="327133"/>
          </a:xfrm>
          <a:prstGeom prst="rect">
            <a:avLst/>
          </a:prstGeom>
        </p:spPr>
      </p:pic>
      <p:pic>
        <p:nvPicPr>
          <p:cNvPr id="17" name="Graphic 16" descr="Back outline">
            <a:extLst>
              <a:ext uri="{FF2B5EF4-FFF2-40B4-BE49-F238E27FC236}">
                <a16:creationId xmlns:a16="http://schemas.microsoft.com/office/drawing/2014/main" id="{08E80503-DBA3-8F4D-8D36-B617CF0BF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18170" y="1538006"/>
            <a:ext cx="327133" cy="327133"/>
          </a:xfrm>
          <a:prstGeom prst="rect">
            <a:avLst/>
          </a:prstGeom>
        </p:spPr>
      </p:pic>
      <p:pic>
        <p:nvPicPr>
          <p:cNvPr id="18" name="Graphic 17" descr="Back outline">
            <a:extLst>
              <a:ext uri="{FF2B5EF4-FFF2-40B4-BE49-F238E27FC236}">
                <a16:creationId xmlns:a16="http://schemas.microsoft.com/office/drawing/2014/main" id="{BEA59CF1-C697-128C-453C-DE5B54B5E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18171" y="2501866"/>
            <a:ext cx="327133" cy="327133"/>
          </a:xfrm>
          <a:prstGeom prst="rect">
            <a:avLst/>
          </a:prstGeom>
        </p:spPr>
      </p:pic>
      <p:pic>
        <p:nvPicPr>
          <p:cNvPr id="19" name="Graphic 18" descr="Back outline">
            <a:extLst>
              <a:ext uri="{FF2B5EF4-FFF2-40B4-BE49-F238E27FC236}">
                <a16:creationId xmlns:a16="http://schemas.microsoft.com/office/drawing/2014/main" id="{7DBBDD5A-79B0-9CF2-ACAD-C3C978A0D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18170" y="2856143"/>
            <a:ext cx="327133" cy="327133"/>
          </a:xfrm>
          <a:prstGeom prst="rect">
            <a:avLst/>
          </a:prstGeom>
        </p:spPr>
      </p:pic>
      <p:pic>
        <p:nvPicPr>
          <p:cNvPr id="20" name="Graphic 19" descr="Back outline">
            <a:extLst>
              <a:ext uri="{FF2B5EF4-FFF2-40B4-BE49-F238E27FC236}">
                <a16:creationId xmlns:a16="http://schemas.microsoft.com/office/drawing/2014/main" id="{A6BEA1DD-30D7-1561-7FE6-AF0875592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23841" y="3191843"/>
            <a:ext cx="327133" cy="327133"/>
          </a:xfrm>
          <a:prstGeom prst="rect">
            <a:avLst/>
          </a:prstGeom>
        </p:spPr>
      </p:pic>
      <p:pic>
        <p:nvPicPr>
          <p:cNvPr id="21" name="Graphic 20" descr="Back outline">
            <a:extLst>
              <a:ext uri="{FF2B5EF4-FFF2-40B4-BE49-F238E27FC236}">
                <a16:creationId xmlns:a16="http://schemas.microsoft.com/office/drawing/2014/main" id="{2C23F0F9-F1A6-0B18-77A0-00E50089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26485" y="5594195"/>
            <a:ext cx="327133" cy="327133"/>
          </a:xfrm>
          <a:prstGeom prst="rect">
            <a:avLst/>
          </a:prstGeom>
        </p:spPr>
      </p:pic>
      <p:pic>
        <p:nvPicPr>
          <p:cNvPr id="22" name="Graphic 21" descr="Back outline">
            <a:extLst>
              <a:ext uri="{FF2B5EF4-FFF2-40B4-BE49-F238E27FC236}">
                <a16:creationId xmlns:a16="http://schemas.microsoft.com/office/drawing/2014/main" id="{5D21D5F6-7711-1057-1860-2EB1FB4B9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82815">
            <a:off x="926484" y="5885669"/>
            <a:ext cx="327133" cy="327133"/>
          </a:xfrm>
          <a:prstGeom prst="rect">
            <a:avLst/>
          </a:prstGeom>
        </p:spPr>
      </p:pic>
      <p:pic>
        <p:nvPicPr>
          <p:cNvPr id="23" name="Graphic 22" descr="Back outline">
            <a:extLst>
              <a:ext uri="{FF2B5EF4-FFF2-40B4-BE49-F238E27FC236}">
                <a16:creationId xmlns:a16="http://schemas.microsoft.com/office/drawing/2014/main" id="{848BE70E-4B3F-3244-E1B0-B3C1998DB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376624">
            <a:off x="4447008" y="1262052"/>
            <a:ext cx="439161" cy="439161"/>
          </a:xfrm>
          <a:prstGeom prst="rect">
            <a:avLst/>
          </a:prstGeom>
        </p:spPr>
      </p:pic>
      <p:pic>
        <p:nvPicPr>
          <p:cNvPr id="24" name="Graphic 23" descr="Back outline">
            <a:extLst>
              <a:ext uri="{FF2B5EF4-FFF2-40B4-BE49-F238E27FC236}">
                <a16:creationId xmlns:a16="http://schemas.microsoft.com/office/drawing/2014/main" id="{5657638B-4556-5753-03AF-260C9A9EC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230887">
            <a:off x="7072182" y="1196168"/>
            <a:ext cx="439161" cy="439161"/>
          </a:xfrm>
          <a:prstGeom prst="rect">
            <a:avLst/>
          </a:prstGeom>
        </p:spPr>
      </p:pic>
      <p:sp>
        <p:nvSpPr>
          <p:cNvPr id="25" name="Oval 24">
            <a:hlinkClick r:id="rId7" action="ppaction://hlinksldjump"/>
            <a:extLst>
              <a:ext uri="{FF2B5EF4-FFF2-40B4-BE49-F238E27FC236}">
                <a16:creationId xmlns:a16="http://schemas.microsoft.com/office/drawing/2014/main" id="{478B1C4B-00B4-73A2-F69B-4A3087EE0062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8" action="ppaction://hlinksldjump"/>
            <a:extLst>
              <a:ext uri="{FF2B5EF4-FFF2-40B4-BE49-F238E27FC236}">
                <a16:creationId xmlns:a16="http://schemas.microsoft.com/office/drawing/2014/main" id="{86CE8DC3-F2DA-36CB-0558-7008522AAB91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7" name="Oval 26">
            <a:hlinkClick r:id="rId9" action="ppaction://hlinksldjump"/>
            <a:extLst>
              <a:ext uri="{FF2B5EF4-FFF2-40B4-BE49-F238E27FC236}">
                <a16:creationId xmlns:a16="http://schemas.microsoft.com/office/drawing/2014/main" id="{99DE9203-776F-7218-CD65-B1B1BF9CDF7B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0" name="Oval 29">
            <a:hlinkClick r:id="rId10" action="ppaction://hlinksldjump"/>
            <a:extLst>
              <a:ext uri="{FF2B5EF4-FFF2-40B4-BE49-F238E27FC236}">
                <a16:creationId xmlns:a16="http://schemas.microsoft.com/office/drawing/2014/main" id="{F2C8FB19-A66E-DCAE-CBF0-591A025CDDEC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1" name="Oval 30">
            <a:hlinkClick r:id="rId11" action="ppaction://hlinksldjump"/>
            <a:extLst>
              <a:ext uri="{FF2B5EF4-FFF2-40B4-BE49-F238E27FC236}">
                <a16:creationId xmlns:a16="http://schemas.microsoft.com/office/drawing/2014/main" id="{30A3F06D-E1F3-B973-F8B2-31B29161C935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2" name="Oval 31">
            <a:hlinkClick r:id="rId12" action="ppaction://hlinksldjump"/>
            <a:extLst>
              <a:ext uri="{FF2B5EF4-FFF2-40B4-BE49-F238E27FC236}">
                <a16:creationId xmlns:a16="http://schemas.microsoft.com/office/drawing/2014/main" id="{19D60EEE-7A8E-AB81-4061-62607BC9C20B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3" name="Oval 32">
            <a:hlinkClick r:id="rId13" action="ppaction://hlinksldjump"/>
            <a:extLst>
              <a:ext uri="{FF2B5EF4-FFF2-40B4-BE49-F238E27FC236}">
                <a16:creationId xmlns:a16="http://schemas.microsoft.com/office/drawing/2014/main" id="{11C4FD3B-E5F3-2F5B-4902-B9926956BED1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B7E5202-9206-81A0-DAD6-E471AB72B406}"/>
              </a:ext>
            </a:extLst>
          </p:cNvPr>
          <p:cNvSpPr txBox="1">
            <a:spLocks/>
          </p:cNvSpPr>
          <p:nvPr/>
        </p:nvSpPr>
        <p:spPr>
          <a:xfrm>
            <a:off x="8289976" y="131560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228589" indent="0">
              <a:buNone/>
            </a:pPr>
            <a:r>
              <a:rPr lang="en-US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Webex offers an intuitive, easy-to-use interface for users to collaborate from anywhere.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Drive </a:t>
            </a:r>
            <a:r>
              <a:rPr lang="en-GB" sz="1100" b="1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productivity</a:t>
            </a: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 in your teams, and accelerate access to experts with feature-rich and easy-to-use collaboration tools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Enhance business outcomes and increase employee </a:t>
            </a:r>
            <a:r>
              <a:rPr lang="en-GB" sz="1100" b="1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satisfaction</a:t>
            </a: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 with better meeting experiences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Calling, meetings, messaging, all in one app with your content and information in one place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Keep work moving in meeting rooms with fully integrated Cisco Webex devices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HelveticaNowText Regular" panose="020B0504030202020204"/>
                <a:cs typeface="Helvetica" panose="020B0604020202020204" pitchFamily="34" charset="0"/>
              </a:rPr>
              <a:t>Keep your important information safe and secure with advanced security and compliance</a:t>
            </a:r>
            <a:endParaRPr lang="en-US" sz="1050" b="1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37" name="Oval 36">
            <a:hlinkClick r:id="rId14" action="ppaction://hlinksldjump"/>
            <a:extLst>
              <a:ext uri="{FF2B5EF4-FFF2-40B4-BE49-F238E27FC236}">
                <a16:creationId xmlns:a16="http://schemas.microsoft.com/office/drawing/2014/main" id="{E0B22022-13AE-118D-0B58-AD43A7CF7DE6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8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Availability / Settings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8B0BC23-5F5E-04BB-63BF-A82FF5290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68" y="1432560"/>
            <a:ext cx="7331031" cy="4632960"/>
          </a:xfrm>
          <a:prstGeom prst="rect">
            <a:avLst/>
          </a:prstGeom>
        </p:spPr>
      </p:pic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F7EC8B5-3B32-4B55-9AE1-4F46974411CD}"/>
              </a:ext>
            </a:extLst>
          </p:cNvPr>
          <p:cNvSpPr txBox="1">
            <a:spLocks/>
          </p:cNvSpPr>
          <p:nvPr/>
        </p:nvSpPr>
        <p:spPr>
          <a:xfrm>
            <a:off x="8404148" y="202299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Availability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allows you to set yourself to DND for a specified amount of time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Use the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Status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to set pre-defined or custom messages to present to your colleagues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Edit your Profile 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to change your Display Name, Cover Image and Profile Picture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Use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Settings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to change your Call Handling,  default audio / video options, notifications, themes and more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Help 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offers a powerful knowledge base and health check tool to self diagnose.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Scan the QR code with your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mobile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to download the </a:t>
            </a:r>
            <a:r>
              <a:rPr lang="en-US" sz="1050" b="1" dirty="0">
                <a:solidFill>
                  <a:schemeClr val="tx1"/>
                </a:solidFill>
                <a:latin typeface="HelveticaNowText Regular" panose="020B0504030202020204"/>
              </a:rPr>
              <a:t>Webex Mobile App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89994C2-5D6C-F29D-81BC-E7CE49FF07B6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50" name="Oval 49">
            <a:hlinkClick r:id="rId4" action="ppaction://hlinksldjump"/>
            <a:extLst>
              <a:ext uri="{FF2B5EF4-FFF2-40B4-BE49-F238E27FC236}">
                <a16:creationId xmlns:a16="http://schemas.microsoft.com/office/drawing/2014/main" id="{21A7B429-92EE-A4E2-EE4D-D195E43A563C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1DCE6C7-DAFF-C7EA-CC93-884106ECA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11" t="14103" r="33596" b="57183"/>
          <a:stretch/>
        </p:blipFill>
        <p:spPr>
          <a:xfrm>
            <a:off x="1502435" y="1729466"/>
            <a:ext cx="2058349" cy="403914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949399E-A8D8-3DAB-A760-BB19EC551FE8}"/>
              </a:ext>
            </a:extLst>
          </p:cNvPr>
          <p:cNvSpPr/>
          <p:nvPr/>
        </p:nvSpPr>
        <p:spPr>
          <a:xfrm>
            <a:off x="1502435" y="1729466"/>
            <a:ext cx="2058349" cy="40391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54" name="Graphic 53" descr="Back outline">
            <a:extLst>
              <a:ext uri="{FF2B5EF4-FFF2-40B4-BE49-F238E27FC236}">
                <a16:creationId xmlns:a16="http://schemas.microsoft.com/office/drawing/2014/main" id="{E0565A80-BD76-9625-ED1E-F1430B0DD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781605">
            <a:off x="1302227" y="1670541"/>
            <a:ext cx="327133" cy="327133"/>
          </a:xfrm>
          <a:prstGeom prst="rect">
            <a:avLst/>
          </a:prstGeom>
        </p:spPr>
      </p:pic>
      <p:sp>
        <p:nvSpPr>
          <p:cNvPr id="60" name="Oval 59">
            <a:hlinkClick r:id="rId8" action="ppaction://hlinksldjump"/>
            <a:extLst>
              <a:ext uri="{FF2B5EF4-FFF2-40B4-BE49-F238E27FC236}">
                <a16:creationId xmlns:a16="http://schemas.microsoft.com/office/drawing/2014/main" id="{6D8B7031-47B3-566E-9045-D32AEE68D72C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61" name="Oval 60">
            <a:hlinkClick r:id="rId9" action="ppaction://hlinksldjump"/>
            <a:extLst>
              <a:ext uri="{FF2B5EF4-FFF2-40B4-BE49-F238E27FC236}">
                <a16:creationId xmlns:a16="http://schemas.microsoft.com/office/drawing/2014/main" id="{14075830-297E-FBC3-3070-562B909017DB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62" name="Oval 61">
            <a:hlinkClick r:id="rId10" action="ppaction://hlinksldjump"/>
            <a:extLst>
              <a:ext uri="{FF2B5EF4-FFF2-40B4-BE49-F238E27FC236}">
                <a16:creationId xmlns:a16="http://schemas.microsoft.com/office/drawing/2014/main" id="{741D89DD-BC63-E127-E859-29BFB6B9F2EE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63" name="Oval 62">
            <a:hlinkClick r:id="rId11" action="ppaction://hlinksldjump"/>
            <a:extLst>
              <a:ext uri="{FF2B5EF4-FFF2-40B4-BE49-F238E27FC236}">
                <a16:creationId xmlns:a16="http://schemas.microsoft.com/office/drawing/2014/main" id="{D11ACDEA-C4A4-5F6F-8A30-B76C3C6DC2A7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64" name="Oval 63">
            <a:hlinkClick r:id="rId12" action="ppaction://hlinksldjump"/>
            <a:extLst>
              <a:ext uri="{FF2B5EF4-FFF2-40B4-BE49-F238E27FC236}">
                <a16:creationId xmlns:a16="http://schemas.microsoft.com/office/drawing/2014/main" id="{898FD2E3-34B9-852C-B477-18E4592BE951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65" name="Oval 64">
            <a:hlinkClick r:id="rId13" action="ppaction://hlinksldjump"/>
            <a:extLst>
              <a:ext uri="{FF2B5EF4-FFF2-40B4-BE49-F238E27FC236}">
                <a16:creationId xmlns:a16="http://schemas.microsoft.com/office/drawing/2014/main" id="{0931EB83-CB90-0EA9-C20F-DADD6AB27C94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66" name="Oval 65">
            <a:hlinkClick r:id="rId14" action="ppaction://hlinksldjump"/>
            <a:extLst>
              <a:ext uri="{FF2B5EF4-FFF2-40B4-BE49-F238E27FC236}">
                <a16:creationId xmlns:a16="http://schemas.microsoft.com/office/drawing/2014/main" id="{7933137B-4BC6-A0FD-1554-98C55570C6F6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5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Quick Action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24C1D-6847-F5A3-0B15-864734B5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68" y="1432560"/>
            <a:ext cx="7331031" cy="46329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EBC3075-76A2-565F-8C8B-7F78D49E4B0E}"/>
              </a:ext>
            </a:extLst>
          </p:cNvPr>
          <p:cNvSpPr txBox="1">
            <a:spLocks/>
          </p:cNvSpPr>
          <p:nvPr/>
        </p:nvSpPr>
        <p:spPr>
          <a:xfrm>
            <a:off x="8404148" y="2022999"/>
            <a:ext cx="3660856" cy="403914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Simply click the + icon to create new activities in seconds.</a:t>
            </a:r>
          </a:p>
          <a:p>
            <a:pPr marL="228589" indent="0">
              <a:buNone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can:</a:t>
            </a:r>
          </a:p>
          <a:p>
            <a:pPr marL="400039" indent="-171450"/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Send direct messages to colleagues</a:t>
            </a:r>
          </a:p>
          <a:p>
            <a:pPr marL="400039" indent="-171450"/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Create ad-hoc spaces to bring new colleagues together to collaborate</a:t>
            </a:r>
          </a:p>
          <a:p>
            <a:pPr marL="400039" indent="-171450"/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Make a new call</a:t>
            </a:r>
          </a:p>
          <a:p>
            <a:pPr marL="400039" indent="-171450"/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Add a new contact</a:t>
            </a:r>
          </a:p>
          <a:p>
            <a:pPr marL="400039" indent="-171450"/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Schedule a meeting</a:t>
            </a:r>
          </a:p>
          <a:p>
            <a:pPr marL="400039" indent="-171450"/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Start a new meeting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6A7AE-9929-13A4-67EC-9730D0FCBC66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A4801-119A-B279-3996-F24E14B6B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6" r="65998" b="61556"/>
          <a:stretch/>
        </p:blipFill>
        <p:spPr>
          <a:xfrm>
            <a:off x="2074607" y="1432560"/>
            <a:ext cx="1903033" cy="21800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214945-8CFB-EDA9-BE7C-106C9DAE5B09}"/>
              </a:ext>
            </a:extLst>
          </p:cNvPr>
          <p:cNvSpPr/>
          <p:nvPr/>
        </p:nvSpPr>
        <p:spPr>
          <a:xfrm>
            <a:off x="2080058" y="1767840"/>
            <a:ext cx="1897582" cy="1729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3" name="Graphic 12" descr="Back outline">
            <a:extLst>
              <a:ext uri="{FF2B5EF4-FFF2-40B4-BE49-F238E27FC236}">
                <a16:creationId xmlns:a16="http://schemas.microsoft.com/office/drawing/2014/main" id="{E891471D-F25A-5737-ECC4-BA9B10F5E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697264">
            <a:off x="2711274" y="1577060"/>
            <a:ext cx="327133" cy="327133"/>
          </a:xfrm>
          <a:prstGeom prst="rect">
            <a:avLst/>
          </a:prstGeom>
        </p:spPr>
      </p:pic>
      <p:sp>
        <p:nvSpPr>
          <p:cNvPr id="20" name="Oval 19">
            <a:hlinkClick r:id="rId2" action="ppaction://hlinksldjump"/>
            <a:extLst>
              <a:ext uri="{FF2B5EF4-FFF2-40B4-BE49-F238E27FC236}">
                <a16:creationId xmlns:a16="http://schemas.microsoft.com/office/drawing/2014/main" id="{4C960511-4E51-15BD-9945-1A3FFA58661E}"/>
              </a:ext>
            </a:extLst>
          </p:cNvPr>
          <p:cNvSpPr/>
          <p:nvPr/>
        </p:nvSpPr>
        <p:spPr>
          <a:xfrm>
            <a:off x="-25057" y="104625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Oval 20">
            <a:hlinkClick r:id="rId7" action="ppaction://hlinksldjump"/>
            <a:extLst>
              <a:ext uri="{FF2B5EF4-FFF2-40B4-BE49-F238E27FC236}">
                <a16:creationId xmlns:a16="http://schemas.microsoft.com/office/drawing/2014/main" id="{28BB9C20-366B-A3A0-6047-9310494E1EA9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2" name="Oval 21">
            <a:hlinkClick r:id="rId8" action="ppaction://hlinksldjump"/>
            <a:extLst>
              <a:ext uri="{FF2B5EF4-FFF2-40B4-BE49-F238E27FC236}">
                <a16:creationId xmlns:a16="http://schemas.microsoft.com/office/drawing/2014/main" id="{84E3CE4B-EB25-FCC2-04CF-FF253AC37D44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9" action="ppaction://hlinksldjump"/>
            <a:extLst>
              <a:ext uri="{FF2B5EF4-FFF2-40B4-BE49-F238E27FC236}">
                <a16:creationId xmlns:a16="http://schemas.microsoft.com/office/drawing/2014/main" id="{3424D058-25BC-5DE0-9993-D28C9A3184C8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ADD8A206-F8D4-93BC-6E09-592E78F13593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1" action="ppaction://hlinksldjump"/>
            <a:extLst>
              <a:ext uri="{FF2B5EF4-FFF2-40B4-BE49-F238E27FC236}">
                <a16:creationId xmlns:a16="http://schemas.microsoft.com/office/drawing/2014/main" id="{F152CCFF-1E05-E2E9-C95F-A088B71488D7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12" action="ppaction://hlinksldjump"/>
            <a:extLst>
              <a:ext uri="{FF2B5EF4-FFF2-40B4-BE49-F238E27FC236}">
                <a16:creationId xmlns:a16="http://schemas.microsoft.com/office/drawing/2014/main" id="{9D69FAF1-13BB-3E93-232E-C1C5004CB300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7" name="Oval 26">
            <a:hlinkClick r:id="rId13" action="ppaction://hlinksldjump"/>
            <a:extLst>
              <a:ext uri="{FF2B5EF4-FFF2-40B4-BE49-F238E27FC236}">
                <a16:creationId xmlns:a16="http://schemas.microsoft.com/office/drawing/2014/main" id="{18B42303-2825-3D8C-2F47-79783D34AD89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1CC96-9CEE-CAA7-59C4-C7A1C675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68" y="1432560"/>
            <a:ext cx="7331031" cy="46329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6C8EA-0C7C-01C2-26F7-CA670BF26EBB}"/>
              </a:ext>
            </a:extLst>
          </p:cNvPr>
          <p:cNvSpPr txBox="1">
            <a:spLocks/>
          </p:cNvSpPr>
          <p:nvPr/>
        </p:nvSpPr>
        <p:spPr>
          <a:xfrm>
            <a:off x="83967" y="1385926"/>
            <a:ext cx="1044088" cy="49430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Click between All, Direct or Space conversations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Navigate through your full list of Spaces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7050B8-0FF0-B9A8-9BBC-79BBF267CD90}"/>
              </a:ext>
            </a:extLst>
          </p:cNvPr>
          <p:cNvSpPr txBox="1">
            <a:spLocks/>
          </p:cNvSpPr>
          <p:nvPr/>
        </p:nvSpPr>
        <p:spPr>
          <a:xfrm>
            <a:off x="1773783" y="955209"/>
            <a:ext cx="2039474" cy="38550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Filter what messages you want to see: Unread, @ Mentions etc</a:t>
            </a:r>
          </a:p>
          <a:p>
            <a:pPr marL="0" indent="0"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			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240EE-B147-24FE-7216-97C8DF7E6235}"/>
              </a:ext>
            </a:extLst>
          </p:cNvPr>
          <p:cNvSpPr txBox="1">
            <a:spLocks/>
          </p:cNvSpPr>
          <p:nvPr/>
        </p:nvSpPr>
        <p:spPr>
          <a:xfrm>
            <a:off x="8404148" y="1414668"/>
            <a:ext cx="3660856" cy="355187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Users can message each other one to one or in spaces (persistent group chat)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Better inter-departmental collaboration to complete projects and tasks</a:t>
            </a: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Highlight features:</a:t>
            </a:r>
          </a:p>
          <a:p>
            <a:pPr marL="400039" indent="-171450"/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Instant Messaging</a:t>
            </a:r>
          </a:p>
          <a:p>
            <a:pPr marL="400039" indent="-171450"/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Share Files, Whiteboards, Links and store content from Meetings</a:t>
            </a:r>
          </a:p>
          <a:p>
            <a:pPr marL="400039" indent="-171450"/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Integrate with 3</a:t>
            </a:r>
            <a:r>
              <a:rPr lang="en-GB" sz="1050" baseline="30000" dirty="0">
                <a:solidFill>
                  <a:schemeClr val="tx1"/>
                </a:solidFill>
                <a:latin typeface="HelveticaNowText Regular" panose="020B0504030202020204"/>
              </a:rPr>
              <a:t>rd</a:t>
            </a: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 Party Apps from the Webex Marketplace to boost productivity (</a:t>
            </a:r>
            <a:r>
              <a:rPr lang="en-GB" sz="1050" dirty="0" err="1">
                <a:solidFill>
                  <a:schemeClr val="tx1"/>
                </a:solidFill>
                <a:latin typeface="HelveticaNowText Regular" panose="020B0504030202020204"/>
              </a:rPr>
              <a:t>SalesForce</a:t>
            </a:r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, SNOW etc)</a:t>
            </a:r>
          </a:p>
          <a:p>
            <a:pPr marL="400039" indent="-171450"/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Quick buttons allow you to share a screen shot, files, GIFs and much more for a better experience</a:t>
            </a:r>
          </a:p>
          <a:p>
            <a:pPr marL="400039" indent="-171450"/>
            <a:r>
              <a:rPr lang="en-GB" sz="1050" dirty="0">
                <a:solidFill>
                  <a:schemeClr val="tx1"/>
                </a:solidFill>
                <a:latin typeface="HelveticaNowText Regular" panose="020B0504030202020204"/>
              </a:rPr>
              <a:t>Easily reply, forward and react to messages</a:t>
            </a:r>
          </a:p>
          <a:p>
            <a:pPr marL="228589" indent="0">
              <a:buNone/>
            </a:pPr>
            <a:endParaRPr lang="en-GB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3D0A2F-FBB8-98F8-3707-03DD5E731C7B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9BC292-873B-F78E-88D2-8819A1785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67" y="1432560"/>
            <a:ext cx="7331031" cy="4632960"/>
          </a:xfrm>
          <a:prstGeom prst="rect">
            <a:avLst/>
          </a:prstGeom>
        </p:spPr>
      </p:pic>
      <p:pic>
        <p:nvPicPr>
          <p:cNvPr id="11" name="Graphic 10" descr="Back outline">
            <a:extLst>
              <a:ext uri="{FF2B5EF4-FFF2-40B4-BE49-F238E27FC236}">
                <a16:creationId xmlns:a16="http://schemas.microsoft.com/office/drawing/2014/main" id="{7DBAC0C8-629F-DFF9-8995-0D99D8F4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994431">
            <a:off x="1028931" y="1622306"/>
            <a:ext cx="696315" cy="696315"/>
          </a:xfrm>
          <a:prstGeom prst="rect">
            <a:avLst/>
          </a:prstGeom>
        </p:spPr>
      </p:pic>
      <p:pic>
        <p:nvPicPr>
          <p:cNvPr id="12" name="Graphic 11" descr="Back outline">
            <a:extLst>
              <a:ext uri="{FF2B5EF4-FFF2-40B4-BE49-F238E27FC236}">
                <a16:creationId xmlns:a16="http://schemas.microsoft.com/office/drawing/2014/main" id="{09F8665C-2FB1-1AFD-4AD8-3B8285655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994431">
            <a:off x="1028932" y="2698214"/>
            <a:ext cx="696315" cy="696315"/>
          </a:xfrm>
          <a:prstGeom prst="rect">
            <a:avLst/>
          </a:prstGeom>
        </p:spPr>
      </p:pic>
      <p:pic>
        <p:nvPicPr>
          <p:cNvPr id="13" name="Graphic 12" descr="Back outline">
            <a:extLst>
              <a:ext uri="{FF2B5EF4-FFF2-40B4-BE49-F238E27FC236}">
                <a16:creationId xmlns:a16="http://schemas.microsoft.com/office/drawing/2014/main" id="{9E93886F-2124-C9E8-68AF-2A65E314E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794432">
            <a:off x="2522451" y="1365008"/>
            <a:ext cx="696315" cy="696315"/>
          </a:xfrm>
          <a:prstGeom prst="rect">
            <a:avLst/>
          </a:prstGeom>
        </p:spPr>
      </p:pic>
      <p:sp>
        <p:nvSpPr>
          <p:cNvPr id="14" name="Oval 13">
            <a:hlinkClick r:id="rId7" action="ppaction://hlinksldjump"/>
            <a:extLst>
              <a:ext uri="{FF2B5EF4-FFF2-40B4-BE49-F238E27FC236}">
                <a16:creationId xmlns:a16="http://schemas.microsoft.com/office/drawing/2014/main" id="{B0CF1DDF-B8C0-58F9-F300-26E86F1AEB75}"/>
              </a:ext>
            </a:extLst>
          </p:cNvPr>
          <p:cNvSpPr/>
          <p:nvPr/>
        </p:nvSpPr>
        <p:spPr>
          <a:xfrm>
            <a:off x="3008655" y="1713165"/>
            <a:ext cx="345032" cy="33160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22" name="Oval 21">
            <a:hlinkClick r:id="rId2" action="ppaction://hlinksldjump"/>
            <a:extLst>
              <a:ext uri="{FF2B5EF4-FFF2-40B4-BE49-F238E27FC236}">
                <a16:creationId xmlns:a16="http://schemas.microsoft.com/office/drawing/2014/main" id="{82E804BA-7D15-7EF5-35A3-3872BB670CA3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8" action="ppaction://hlinksldjump"/>
            <a:extLst>
              <a:ext uri="{FF2B5EF4-FFF2-40B4-BE49-F238E27FC236}">
                <a16:creationId xmlns:a16="http://schemas.microsoft.com/office/drawing/2014/main" id="{05114247-79C6-D368-A2D8-F9C9195963C1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9" action="ppaction://hlinksldjump"/>
            <a:extLst>
              <a:ext uri="{FF2B5EF4-FFF2-40B4-BE49-F238E27FC236}">
                <a16:creationId xmlns:a16="http://schemas.microsoft.com/office/drawing/2014/main" id="{1D0B5564-A278-9496-1D94-942FC19B6275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0" action="ppaction://hlinksldjump"/>
            <a:extLst>
              <a:ext uri="{FF2B5EF4-FFF2-40B4-BE49-F238E27FC236}">
                <a16:creationId xmlns:a16="http://schemas.microsoft.com/office/drawing/2014/main" id="{32AFA886-F678-CCF4-D256-663523AE28D5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11" action="ppaction://hlinksldjump"/>
            <a:extLst>
              <a:ext uri="{FF2B5EF4-FFF2-40B4-BE49-F238E27FC236}">
                <a16:creationId xmlns:a16="http://schemas.microsoft.com/office/drawing/2014/main" id="{52AC2265-319D-9EC8-95B1-7B0D38B4CB51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7" name="Oval 26">
            <a:hlinkClick r:id="rId12" action="ppaction://hlinksldjump"/>
            <a:extLst>
              <a:ext uri="{FF2B5EF4-FFF2-40B4-BE49-F238E27FC236}">
                <a16:creationId xmlns:a16="http://schemas.microsoft.com/office/drawing/2014/main" id="{3252B2E3-94CC-3B7D-60ED-FCD7342566F9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BCF0A65E-7DAB-C21B-BEAC-92D9ED4D6777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9" name="Oval 28">
            <a:hlinkClick r:id="rId14" action="ppaction://hlinksldjump"/>
            <a:extLst>
              <a:ext uri="{FF2B5EF4-FFF2-40B4-BE49-F238E27FC236}">
                <a16:creationId xmlns:a16="http://schemas.microsoft.com/office/drawing/2014/main" id="{8CFBFD79-99CE-6E25-3ADA-481AE763B0B2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6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2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3143DE-7B94-4B9E-2F47-B1F3BF29D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68" y="1432560"/>
            <a:ext cx="7331031" cy="46329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1D4762D-3FFE-EC0D-8D4F-458E1E37A28B}"/>
              </a:ext>
            </a:extLst>
          </p:cNvPr>
          <p:cNvSpPr txBox="1">
            <a:spLocks/>
          </p:cNvSpPr>
          <p:nvPr/>
        </p:nvSpPr>
        <p:spPr>
          <a:xfrm>
            <a:off x="8365335" y="1153333"/>
            <a:ext cx="3660856" cy="414414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0">
              <a:buNone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228589" indent="0">
              <a:buNone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Filters allows you to quickly view the specific types of Spaces you are after. You can filter on: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New notifications for mentions, content shared, meetings started </a:t>
            </a:r>
            <a:r>
              <a:rPr lang="en-US" sz="1050" dirty="0" err="1">
                <a:solidFill>
                  <a:schemeClr val="tx1"/>
                </a:solidFill>
                <a:latin typeface="HelveticaNowText Regular" panose="020B0504030202020204"/>
              </a:rPr>
              <a:t>etc</a:t>
            </a: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Any unread messages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Your </a:t>
            </a:r>
            <a:r>
              <a:rPr lang="en-US" sz="1050" dirty="0" err="1">
                <a:solidFill>
                  <a:schemeClr val="tx1"/>
                </a:solidFill>
                <a:latin typeface="HelveticaNowText Regular" panose="020B0504030202020204"/>
              </a:rPr>
              <a:t>favourite</a:t>
            </a: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 Spaces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Any hidden messages you may have archived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Specific @ Mentions of yourself of all members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can also flag Spaces to make them easier to find in the future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7A2B2C-699F-E2A5-4E02-B70A5952D375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84C87-94AB-8663-74C3-C157C66F4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67" y="1432560"/>
            <a:ext cx="7331031" cy="4632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E6456-6104-64D7-5327-D8ECBDB6D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61" t="13800" r="30289" b="57759"/>
          <a:stretch/>
        </p:blipFill>
        <p:spPr>
          <a:xfrm>
            <a:off x="2144597" y="1743403"/>
            <a:ext cx="2151321" cy="41441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681600-5373-DC5E-E68A-E2DE1F71D96C}"/>
              </a:ext>
            </a:extLst>
          </p:cNvPr>
          <p:cNvSpPr/>
          <p:nvPr/>
        </p:nvSpPr>
        <p:spPr>
          <a:xfrm>
            <a:off x="2281287" y="2068798"/>
            <a:ext cx="1857079" cy="36344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6" name="Graphic 15" descr="Back outline">
            <a:extLst>
              <a:ext uri="{FF2B5EF4-FFF2-40B4-BE49-F238E27FC236}">
                <a16:creationId xmlns:a16="http://schemas.microsoft.com/office/drawing/2014/main" id="{244C59FA-29F7-1D03-F8FA-ECED6F645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428438">
            <a:off x="2789108" y="1892670"/>
            <a:ext cx="334955" cy="328634"/>
          </a:xfrm>
          <a:prstGeom prst="rect">
            <a:avLst/>
          </a:prstGeom>
        </p:spPr>
      </p:pic>
      <p:sp>
        <p:nvSpPr>
          <p:cNvPr id="19" name="Oval 18">
            <a:hlinkClick r:id="rId2" action="ppaction://hlinksldjump"/>
            <a:extLst>
              <a:ext uri="{FF2B5EF4-FFF2-40B4-BE49-F238E27FC236}">
                <a16:creationId xmlns:a16="http://schemas.microsoft.com/office/drawing/2014/main" id="{85F24A23-60FD-636C-069E-7BF5D332DC85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Oval 19">
            <a:hlinkClick r:id="rId8" action="ppaction://hlinksldjump"/>
            <a:extLst>
              <a:ext uri="{FF2B5EF4-FFF2-40B4-BE49-F238E27FC236}">
                <a16:creationId xmlns:a16="http://schemas.microsoft.com/office/drawing/2014/main" id="{6E7C3525-D302-D5C5-A218-E6223A8DBAB3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1" name="Oval 20">
            <a:hlinkClick r:id="rId9" action="ppaction://hlinksldjump"/>
            <a:extLst>
              <a:ext uri="{FF2B5EF4-FFF2-40B4-BE49-F238E27FC236}">
                <a16:creationId xmlns:a16="http://schemas.microsoft.com/office/drawing/2014/main" id="{57B137F7-26F4-C08B-AB67-CA39B7BE8B61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EF7DDCF8-82B3-AB93-0601-D484465FA7FB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11" action="ppaction://hlinksldjump"/>
            <a:extLst>
              <a:ext uri="{FF2B5EF4-FFF2-40B4-BE49-F238E27FC236}">
                <a16:creationId xmlns:a16="http://schemas.microsoft.com/office/drawing/2014/main" id="{786FC661-B140-2D57-6D71-04E2A8F43F21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12" action="ppaction://hlinksldjump"/>
            <a:extLst>
              <a:ext uri="{FF2B5EF4-FFF2-40B4-BE49-F238E27FC236}">
                <a16:creationId xmlns:a16="http://schemas.microsoft.com/office/drawing/2014/main" id="{A5F6C484-CF7C-FABF-310E-CA45FF65DFAB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3" action="ppaction://hlinksldjump"/>
            <a:extLst>
              <a:ext uri="{FF2B5EF4-FFF2-40B4-BE49-F238E27FC236}">
                <a16:creationId xmlns:a16="http://schemas.microsoft.com/office/drawing/2014/main" id="{1F198DDC-0D80-7C86-68F1-63E556D5E267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14" action="ppaction://hlinksldjump"/>
            <a:extLst>
              <a:ext uri="{FF2B5EF4-FFF2-40B4-BE49-F238E27FC236}">
                <a16:creationId xmlns:a16="http://schemas.microsoft.com/office/drawing/2014/main" id="{2AAB8D11-BFB2-4883-C551-06214EA869C4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0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C551E-02C6-F573-E101-3D6B5230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66" y="1432560"/>
            <a:ext cx="7331031" cy="46329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Spaces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3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D8229-2DD8-70D9-AF66-51B2AF937967}"/>
              </a:ext>
            </a:extLst>
          </p:cNvPr>
          <p:cNvSpPr txBox="1">
            <a:spLocks/>
          </p:cNvSpPr>
          <p:nvPr/>
        </p:nvSpPr>
        <p:spPr>
          <a:xfrm>
            <a:off x="83967" y="1696030"/>
            <a:ext cx="1044088" cy="463296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Create a new team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Click to enter your Team space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6A47D02-32CF-A084-6D22-A5A3E4139612}"/>
              </a:ext>
            </a:extLst>
          </p:cNvPr>
          <p:cNvSpPr txBox="1">
            <a:spLocks/>
          </p:cNvSpPr>
          <p:nvPr/>
        </p:nvSpPr>
        <p:spPr>
          <a:xfrm>
            <a:off x="8378744" y="1432560"/>
            <a:ext cx="3660856" cy="414401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Teams create channels for departments to collaborate through a number of Spaces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You may be part of a single, or multiple Teams depending on your role within the organization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Teams are primarily used for departments for long term collaboration, whilst individual Spaces are for ad-hoc projects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907065-77F1-8759-931C-A42ADBD30D9A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0" name="Graphic 9" descr="Back outline">
            <a:extLst>
              <a:ext uri="{FF2B5EF4-FFF2-40B4-BE49-F238E27FC236}">
                <a16:creationId xmlns:a16="http://schemas.microsoft.com/office/drawing/2014/main" id="{20195FD5-7F7B-AADD-7C9F-619AC4C2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94431">
            <a:off x="1003528" y="1878236"/>
            <a:ext cx="696315" cy="696315"/>
          </a:xfrm>
          <a:prstGeom prst="rect">
            <a:avLst/>
          </a:prstGeom>
        </p:spPr>
      </p:pic>
      <p:pic>
        <p:nvPicPr>
          <p:cNvPr id="11" name="Graphic 10" descr="Back outline">
            <a:extLst>
              <a:ext uri="{FF2B5EF4-FFF2-40B4-BE49-F238E27FC236}">
                <a16:creationId xmlns:a16="http://schemas.microsoft.com/office/drawing/2014/main" id="{0B4D45DD-2D82-C71B-E25D-96F467BAD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94431">
            <a:off x="1028932" y="2698214"/>
            <a:ext cx="696315" cy="696315"/>
          </a:xfrm>
          <a:prstGeom prst="rect">
            <a:avLst/>
          </a:prstGeom>
        </p:spPr>
      </p:pic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005201A6-75F9-9133-C740-94230F63ACE6}"/>
              </a:ext>
            </a:extLst>
          </p:cNvPr>
          <p:cNvSpPr/>
          <p:nvPr/>
        </p:nvSpPr>
        <p:spPr>
          <a:xfrm>
            <a:off x="3008655" y="1713165"/>
            <a:ext cx="345032" cy="33160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EC430600-DD4C-498B-AD5F-C12AC7852DBF}"/>
              </a:ext>
            </a:extLst>
          </p:cNvPr>
          <p:cNvSpPr/>
          <p:nvPr/>
        </p:nvSpPr>
        <p:spPr>
          <a:xfrm>
            <a:off x="1687398" y="2455071"/>
            <a:ext cx="5750350" cy="51542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20" name="Oval 19">
            <a:hlinkClick r:id="rId3" action="ppaction://hlinksldjump"/>
            <a:extLst>
              <a:ext uri="{FF2B5EF4-FFF2-40B4-BE49-F238E27FC236}">
                <a16:creationId xmlns:a16="http://schemas.microsoft.com/office/drawing/2014/main" id="{D688F851-8807-28EA-79A7-CDEEEF29264C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Oval 20">
            <a:hlinkClick r:id="rId8" action="ppaction://hlinksldjump"/>
            <a:extLst>
              <a:ext uri="{FF2B5EF4-FFF2-40B4-BE49-F238E27FC236}">
                <a16:creationId xmlns:a16="http://schemas.microsoft.com/office/drawing/2014/main" id="{019B3113-F0B4-6011-9F70-EBBBAF2385F3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870A3C23-1A66-3ED5-A00B-748EDBA43ACD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:a16="http://schemas.microsoft.com/office/drawing/2014/main" id="{C514E111-8117-DD7F-B150-19AD302C47DF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6D8E9F5B-D2D0-EB83-9360-1C2E38F8ED34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:a16="http://schemas.microsoft.com/office/drawing/2014/main" id="{14142AC1-78B1-22CA-BF6F-3C154402136C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6" name="Oval 25">
            <a:hlinkClick r:id="rId13" action="ppaction://hlinksldjump"/>
            <a:extLst>
              <a:ext uri="{FF2B5EF4-FFF2-40B4-BE49-F238E27FC236}">
                <a16:creationId xmlns:a16="http://schemas.microsoft.com/office/drawing/2014/main" id="{84B94642-F773-07A0-9299-F6309F068E4A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7" name="Oval 26">
            <a:hlinkClick r:id="rId14" action="ppaction://hlinksldjump"/>
            <a:extLst>
              <a:ext uri="{FF2B5EF4-FFF2-40B4-BE49-F238E27FC236}">
                <a16:creationId xmlns:a16="http://schemas.microsoft.com/office/drawing/2014/main" id="{18560BEE-6FE2-A67C-0823-2C555E097FA9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753B2-F3A1-1F3E-4B9A-46444CE2D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66" y="1442104"/>
            <a:ext cx="7320072" cy="46045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51D237-DEF3-E8C7-F949-CAD2D67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28" y="6875"/>
            <a:ext cx="10726272" cy="7493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5A5787-5D27-AAA7-85FB-B75211807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158" y="301740"/>
            <a:ext cx="3071566" cy="569255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589" indent="0">
              <a:buNone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C5744-D7B8-C56B-BCB1-0CF958560563}"/>
              </a:ext>
            </a:extLst>
          </p:cNvPr>
          <p:cNvSpPr txBox="1">
            <a:spLocks/>
          </p:cNvSpPr>
          <p:nvPr/>
        </p:nvSpPr>
        <p:spPr>
          <a:xfrm>
            <a:off x="1160928" y="159275"/>
            <a:ext cx="10726272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Spaces</a:t>
            </a:r>
            <a:endParaRPr lang="en-GB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 34">
            <a:hlinkClick r:id="rId3" action="ppaction://hlinksldjump"/>
            <a:extLst>
              <a:ext uri="{FF2B5EF4-FFF2-40B4-BE49-F238E27FC236}">
                <a16:creationId xmlns:a16="http://schemas.microsoft.com/office/drawing/2014/main" id="{BAFC0C95-33BD-53EC-4035-941B20D98F27}"/>
              </a:ext>
            </a:extLst>
          </p:cNvPr>
          <p:cNvSpPr/>
          <p:nvPr/>
        </p:nvSpPr>
        <p:spPr>
          <a:xfrm>
            <a:off x="-25057" y="96461"/>
            <a:ext cx="659714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E3EFD-7C82-BB48-1D00-4D81827DAD9D}"/>
              </a:ext>
            </a:extLst>
          </p:cNvPr>
          <p:cNvSpPr txBox="1">
            <a:spLocks/>
          </p:cNvSpPr>
          <p:nvPr/>
        </p:nvSpPr>
        <p:spPr>
          <a:xfrm>
            <a:off x="83967" y="1385926"/>
            <a:ext cx="1044088" cy="49430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View Team Members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GB" sz="800" dirty="0">
                <a:solidFill>
                  <a:schemeClr val="tx1"/>
                </a:solidFill>
                <a:latin typeface="HelveticaNowText Regular" panose="020B0504030202020204"/>
              </a:rPr>
              <a:t>Navigate through your full list of Spaces within the Team Channel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GB" sz="8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E0DFFF3-7AFB-F050-7DDA-B6C5852A69E9}"/>
              </a:ext>
            </a:extLst>
          </p:cNvPr>
          <p:cNvSpPr txBox="1">
            <a:spLocks/>
          </p:cNvSpPr>
          <p:nvPr/>
        </p:nvSpPr>
        <p:spPr>
          <a:xfrm>
            <a:off x="8404148" y="1159779"/>
            <a:ext cx="3660856" cy="482039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Teams create Channels for departments to collaborate through a number of Spaces.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HelveticaNowText Regular" panose="020B0504030202020204"/>
              </a:rPr>
              <a:t>Spaces are persistent, making it the perfect place to collaborate and share content / knowledge with your colleagues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E5F2038-B22D-3BF0-6344-C5CA5BF7904E}"/>
              </a:ext>
            </a:extLst>
          </p:cNvPr>
          <p:cNvSpPr txBox="1">
            <a:spLocks/>
          </p:cNvSpPr>
          <p:nvPr/>
        </p:nvSpPr>
        <p:spPr>
          <a:xfrm>
            <a:off x="8778240" y="5447850"/>
            <a:ext cx="3286764" cy="73988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990575" indent="-380990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 marL="1523962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 marL="2133547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 marL="2743131" indent="-304792" algn="l" defTabSz="609585" rtl="0" eaLnBrk="1" latinLnBrk="0" hangingPunct="1"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HelveticaNowText Regular" panose="020B0504030202020204"/>
            </a:endParaRPr>
          </a:p>
        </p:txBody>
      </p:sp>
      <p:pic>
        <p:nvPicPr>
          <p:cNvPr id="10" name="Graphic 9" descr="Back outline">
            <a:extLst>
              <a:ext uri="{FF2B5EF4-FFF2-40B4-BE49-F238E27FC236}">
                <a16:creationId xmlns:a16="http://schemas.microsoft.com/office/drawing/2014/main" id="{93F53AAB-23F4-16E6-D1C0-A640407B4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94431">
            <a:off x="1028934" y="1859250"/>
            <a:ext cx="696315" cy="696315"/>
          </a:xfrm>
          <a:prstGeom prst="rect">
            <a:avLst/>
          </a:prstGeom>
        </p:spPr>
      </p:pic>
      <p:pic>
        <p:nvPicPr>
          <p:cNvPr id="11" name="Graphic 10" descr="Back outline">
            <a:extLst>
              <a:ext uri="{FF2B5EF4-FFF2-40B4-BE49-F238E27FC236}">
                <a16:creationId xmlns:a16="http://schemas.microsoft.com/office/drawing/2014/main" id="{B38DF34F-1A85-46A6-8EB4-D271010EF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94431">
            <a:off x="1028932" y="2698214"/>
            <a:ext cx="696315" cy="696315"/>
          </a:xfrm>
          <a:prstGeom prst="rect">
            <a:avLst/>
          </a:prstGeom>
        </p:spPr>
      </p:pic>
      <p:sp>
        <p:nvSpPr>
          <p:cNvPr id="18" name="Oval 17">
            <a:hlinkClick r:id="rId3" action="ppaction://hlinksldjump"/>
            <a:extLst>
              <a:ext uri="{FF2B5EF4-FFF2-40B4-BE49-F238E27FC236}">
                <a16:creationId xmlns:a16="http://schemas.microsoft.com/office/drawing/2014/main" id="{DD92DB34-0823-0366-10A6-80283C93BA51}"/>
              </a:ext>
            </a:extLst>
          </p:cNvPr>
          <p:cNvSpPr/>
          <p:nvPr/>
        </p:nvSpPr>
        <p:spPr>
          <a:xfrm>
            <a:off x="-25057" y="96461"/>
            <a:ext cx="2907050" cy="659714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Oval 18">
            <a:hlinkClick r:id="rId6" action="ppaction://hlinksldjump"/>
            <a:extLst>
              <a:ext uri="{FF2B5EF4-FFF2-40B4-BE49-F238E27FC236}">
                <a16:creationId xmlns:a16="http://schemas.microsoft.com/office/drawing/2014/main" id="{79AFB19A-0E36-969D-0D48-BD9D33820385}"/>
              </a:ext>
            </a:extLst>
          </p:cNvPr>
          <p:cNvSpPr/>
          <p:nvPr/>
        </p:nvSpPr>
        <p:spPr>
          <a:xfrm>
            <a:off x="1128055" y="2022999"/>
            <a:ext cx="374380" cy="37551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0" name="Oval 19">
            <a:hlinkClick r:id="rId7" action="ppaction://hlinksldjump"/>
            <a:extLst>
              <a:ext uri="{FF2B5EF4-FFF2-40B4-BE49-F238E27FC236}">
                <a16:creationId xmlns:a16="http://schemas.microsoft.com/office/drawing/2014/main" id="{8924A31B-1B38-458D-4969-A1202E72F519}"/>
              </a:ext>
            </a:extLst>
          </p:cNvPr>
          <p:cNvSpPr/>
          <p:nvPr/>
        </p:nvSpPr>
        <p:spPr>
          <a:xfrm>
            <a:off x="1128055" y="1689138"/>
            <a:ext cx="374380" cy="3796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1" name="Oval 20">
            <a:hlinkClick r:id="rId8" action="ppaction://hlinksldjump"/>
            <a:extLst>
              <a:ext uri="{FF2B5EF4-FFF2-40B4-BE49-F238E27FC236}">
                <a16:creationId xmlns:a16="http://schemas.microsoft.com/office/drawing/2014/main" id="{9A289D9C-2618-D6DF-8F40-A85B6BEA1471}"/>
              </a:ext>
            </a:extLst>
          </p:cNvPr>
          <p:cNvSpPr/>
          <p:nvPr/>
        </p:nvSpPr>
        <p:spPr>
          <a:xfrm>
            <a:off x="1190438" y="1479277"/>
            <a:ext cx="238712" cy="2063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62879DDB-D77B-409C-248A-B9DF46965361}"/>
              </a:ext>
            </a:extLst>
          </p:cNvPr>
          <p:cNvSpPr/>
          <p:nvPr/>
        </p:nvSpPr>
        <p:spPr>
          <a:xfrm>
            <a:off x="2914591" y="1491569"/>
            <a:ext cx="192697" cy="20744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:a16="http://schemas.microsoft.com/office/drawing/2014/main" id="{F7D1A97D-391F-ACA8-A0CC-73B944C8B341}"/>
              </a:ext>
            </a:extLst>
          </p:cNvPr>
          <p:cNvSpPr/>
          <p:nvPr/>
        </p:nvSpPr>
        <p:spPr>
          <a:xfrm>
            <a:off x="1097375" y="2369479"/>
            <a:ext cx="374380" cy="3562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DB299413-ED2C-A07A-4865-8ED41F2EC88C}"/>
              </a:ext>
            </a:extLst>
          </p:cNvPr>
          <p:cNvSpPr/>
          <p:nvPr/>
        </p:nvSpPr>
        <p:spPr>
          <a:xfrm>
            <a:off x="1143360" y="2721755"/>
            <a:ext cx="343770" cy="29020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:a16="http://schemas.microsoft.com/office/drawing/2014/main" id="{8E36F09D-7745-63A7-232A-E00C05F0D03F}"/>
              </a:ext>
            </a:extLst>
          </p:cNvPr>
          <p:cNvSpPr/>
          <p:nvPr/>
        </p:nvSpPr>
        <p:spPr>
          <a:xfrm>
            <a:off x="1130289" y="3030087"/>
            <a:ext cx="343770" cy="34539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NowText Regular" panose="020B0504030202020204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06781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ain Slide - Dark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ta-Platform-Solution_JWB.pptx" id="{F977F052-F96B-4DA6-89D1-A950CDF6C897}" vid="{5E787117-2195-4169-9D98-55FE7789A03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 Title Slide B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 Title Slide C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in Title Slide D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in Title Slide E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in Title Slide F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in Title Slide G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ction Title  Slide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ain Slide - Light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ta-Platform-Solution_JWB.pptx" id="{F977F052-F96B-4DA6-89D1-A950CDF6C897}" vid="{5E787117-2195-4169-9D98-55FE7789A03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81E08541-F658-4508-82A0-7B360EA92FAB">Presentation stage</Document_x0020_Type>
    <Work_x0020_Stream xmlns="81E08541-F658-4508-82A0-7B360EA92FAB">
      <Value>Network</Value>
    </Work_x0020_Stream>
    <Status xmlns="81E08541-F658-4508-82A0-7B360EA92FAB">In Progress</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ED0B51E702C478DF2D1F72FC985D4" ma:contentTypeVersion="" ma:contentTypeDescription="Create a new document." ma:contentTypeScope="" ma:versionID="692779bab097fa4c7a10c0f2e832a371">
  <xsd:schema xmlns:xsd="http://www.w3.org/2001/XMLSchema" xmlns:xs="http://www.w3.org/2001/XMLSchema" xmlns:p="http://schemas.microsoft.com/office/2006/metadata/properties" xmlns:ns2="c61afb54-b4c4-4db4-8593-c402a72c4171" xmlns:ns3="44ac1026-75d1-4d26-8ce4-b469cd4cd481" xmlns:ns4="81E08541-F658-4508-82A0-7B360EA92FAB" xmlns:ns5="81e08541-f658-4508-82a0-7b360ea92fab" targetNamespace="http://schemas.microsoft.com/office/2006/metadata/properties" ma:root="true" ma:fieldsID="abff6824b65dbae75f00cda87ab3836e" ns2:_="" ns3:_="" ns4:_="" ns5:_="">
    <xsd:import namespace="c61afb54-b4c4-4db4-8593-c402a72c4171"/>
    <xsd:import namespace="44ac1026-75d1-4d26-8ce4-b469cd4cd481"/>
    <xsd:import namespace="81E08541-F658-4508-82A0-7B360EA92FAB"/>
    <xsd:import namespace="81e08541-f658-4508-82a0-7b360ea92f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  <xsd:element ref="ns4:Document_x0020_Type"/>
                <xsd:element ref="ns4:Status"/>
                <xsd:element ref="ns4:Work_x0020_Stream" minOccurs="0"/>
                <xsd:element ref="ns4:MediaServiceMetadata" minOccurs="0"/>
                <xsd:element ref="ns4:MediaServiceFastMetadata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afb54-b4c4-4db4-8593-c402a72c41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c1026-75d1-4d26-8ce4-b469cd4cd481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08541-F658-4508-82A0-7B360EA92FA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ma:displayName="Document Type" ma:default="**Unclassified**" ma:format="Dropdown" ma:internalName="Document_x0020_Type">
      <xsd:simpleType>
        <xsd:restriction base="dms:Choice">
          <xsd:enumeration value="Attachments to be submitted"/>
          <xsd:enumeration value="Bid Book and qualification"/>
          <xsd:enumeration value="Commercial"/>
          <xsd:enumeration value="Content Plan"/>
          <xsd:enumeration value="Customer documents"/>
          <xsd:enumeration value="Draft Response"/>
          <xsd:enumeration value="Final Response as submitted to customer"/>
          <xsd:enumeration value="Legal"/>
          <xsd:enumeration value="Meeting notes"/>
          <xsd:enumeration value="Post submission"/>
          <xsd:enumeration value="Presentation stage"/>
          <xsd:enumeration value="**Unclassified**"/>
        </xsd:restriction>
      </xsd:simpleType>
    </xsd:element>
    <xsd:element name="Status" ma:index="11" ma:displayName="Status" ma:default="In Progress" ma:format="Dropdown" ma:internalName="Status">
      <xsd:simpleType>
        <xsd:restriction base="dms:Choice">
          <xsd:enumeration value="In Progress"/>
          <xsd:enumeration value="Complete"/>
          <xsd:enumeration value="Signed Off"/>
        </xsd:restriction>
      </xsd:simpleType>
    </xsd:element>
    <xsd:element name="Work_x0020_Stream" ma:index="12" nillable="true" ma:displayName="Work Stream" ma:internalName="Work_x0020_Stream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loud"/>
                    <xsd:enumeration value="Network"/>
                    <xsd:enumeration value="Security"/>
                    <xsd:enumeration value="Managed Services"/>
                    <xsd:enumeration value="Professional Services"/>
                    <xsd:enumeration value="Project Management"/>
                    <xsd:enumeration value="Other"/>
                    <xsd:enumeration value="Legal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08541-f658-4508-82a0-7b360ea92fab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2EBFD2-3869-4133-9A54-ADFC21234907}">
  <ds:schemaRefs>
    <ds:schemaRef ds:uri="http://www.w3.org/XML/1998/namespace"/>
    <ds:schemaRef ds:uri="http://purl.org/dc/terms/"/>
    <ds:schemaRef ds:uri="c61afb54-b4c4-4db4-8593-c402a72c4171"/>
    <ds:schemaRef ds:uri="http://schemas.microsoft.com/office/infopath/2007/PartnerControls"/>
    <ds:schemaRef ds:uri="http://schemas.openxmlformats.org/package/2006/metadata/core-properties"/>
    <ds:schemaRef ds:uri="81E08541-F658-4508-82A0-7B360EA92FAB"/>
    <ds:schemaRef ds:uri="http://schemas.microsoft.com/office/2006/documentManagement/types"/>
    <ds:schemaRef ds:uri="http://schemas.microsoft.com/office/2006/metadata/properties"/>
    <ds:schemaRef ds:uri="http://purl.org/dc/elements/1.1/"/>
    <ds:schemaRef ds:uri="81e08541-f658-4508-82a0-7b360ea92fab"/>
    <ds:schemaRef ds:uri="44ac1026-75d1-4d26-8ce4-b469cd4cd48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DD9FC0-3BAA-4D39-9BDA-E6262487FE13}">
  <ds:schemaRefs>
    <ds:schemaRef ds:uri="44ac1026-75d1-4d26-8ce4-b469cd4cd481"/>
    <ds:schemaRef ds:uri="81E08541-F658-4508-82A0-7B360EA92FAB"/>
    <ds:schemaRef ds:uri="81e08541-f658-4508-82a0-7b360ea92fab"/>
    <ds:schemaRef ds:uri="c61afb54-b4c4-4db4-8593-c402a72c41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1BADBF-0762-47C5-B794-57958374FD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1299</Words>
  <Application>Microsoft Office PowerPoint</Application>
  <PresentationFormat>Widescreen</PresentationFormat>
  <Paragraphs>260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Helvetica</vt:lpstr>
      <vt:lpstr>HelveticaNowDisplay Bold</vt:lpstr>
      <vt:lpstr>HelveticaNowText Medium</vt:lpstr>
      <vt:lpstr>HelveticaNowText Regular</vt:lpstr>
      <vt:lpstr>Main Title Slide</vt:lpstr>
      <vt:lpstr>Main Title Slide B</vt:lpstr>
      <vt:lpstr>Main Title Slide C</vt:lpstr>
      <vt:lpstr>Main Title Slide D</vt:lpstr>
      <vt:lpstr>Main Title Slide E</vt:lpstr>
      <vt:lpstr>Main Title Slide F</vt:lpstr>
      <vt:lpstr>Main Title Slide G</vt:lpstr>
      <vt:lpstr>Section Title  Slide</vt:lpstr>
      <vt:lpstr>Main Slide - Light</vt:lpstr>
      <vt:lpstr>Main Slide - Dark</vt:lpstr>
      <vt:lpstr>UCaaS Powered by Webex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Williams-Bew</dc:creator>
  <cp:lastModifiedBy>Jason Williams-Bew</cp:lastModifiedBy>
  <cp:revision>41</cp:revision>
  <dcterms:created xsi:type="dcterms:W3CDTF">2020-05-01T17:15:48Z</dcterms:created>
  <dcterms:modified xsi:type="dcterms:W3CDTF">2023-06-27T05:16:57Z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0x010100CC9ED0B51E702C478DF2D1F72FC985D4</vt:lpwstr>
  </property>
</Properties>
</file>