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147308723"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0" d="100"/>
          <a:sy n="110" d="100"/>
        </p:scale>
        <p:origin x="492"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Slide - Light">
    <p:bg>
      <p:bgPr>
        <a:solidFill>
          <a:srgbClr val="E7E8F1"/>
        </a:solidFill>
        <a:effectLst/>
      </p:bgPr>
    </p:bg>
    <p:spTree>
      <p:nvGrpSpPr>
        <p:cNvPr id="1" name=""/>
        <p:cNvGrpSpPr/>
        <p:nvPr/>
      </p:nvGrpSpPr>
      <p:grpSpPr>
        <a:xfrm>
          <a:off x="0" y="0"/>
          <a:ext cx="0" cy="0"/>
          <a:chOff x="0" y="0"/>
          <a:chExt cx="0" cy="0"/>
        </a:xfrm>
      </p:grpSpPr>
      <p:sp>
        <p:nvSpPr>
          <p:cNvPr id="8" name="Text Placeholder 6">
            <a:extLst>
              <a:ext uri="{FF2B5EF4-FFF2-40B4-BE49-F238E27FC236}">
                <a16:creationId xmlns:a16="http://schemas.microsoft.com/office/drawing/2014/main" id="{F62A5AA4-57D5-8B4C-923A-2C551304202B}"/>
              </a:ext>
            </a:extLst>
          </p:cNvPr>
          <p:cNvSpPr>
            <a:spLocks noGrp="1"/>
          </p:cNvSpPr>
          <p:nvPr>
            <p:ph type="body" sz="quarter" idx="10" hasCustomPrompt="1"/>
          </p:nvPr>
        </p:nvSpPr>
        <p:spPr>
          <a:xfrm>
            <a:off x="3015400" y="446391"/>
            <a:ext cx="8759657" cy="458392"/>
          </a:xfrm>
          <a:prstGeom prst="rect">
            <a:avLst/>
          </a:prstGeom>
        </p:spPr>
        <p:txBody>
          <a:bodyPr rIns="0"/>
          <a:lstStyle>
            <a:lvl1pPr marL="0" indent="0" algn="r">
              <a:spcBef>
                <a:spcPts val="600"/>
              </a:spcBef>
              <a:spcAft>
                <a:spcPts val="600"/>
              </a:spcAft>
              <a:buFontTx/>
              <a:buNone/>
              <a:defRPr sz="1300">
                <a:solidFill>
                  <a:schemeClr val="tx1"/>
                </a:solidFill>
                <a:latin typeface="Helvetica" pitchFamily="2" charset="0"/>
                <a:ea typeface="Helvetica" pitchFamily="2" charset="0"/>
                <a:cs typeface="Helvetica" pitchFamily="2" charset="0"/>
              </a:defRPr>
            </a:lvl1pPr>
            <a:lvl2pPr marL="609585" indent="0" algn="r">
              <a:spcBef>
                <a:spcPts val="600"/>
              </a:spcBef>
              <a:spcAft>
                <a:spcPts val="600"/>
              </a:spcAft>
              <a:buFontTx/>
              <a:buNone/>
              <a:defRPr sz="1400">
                <a:solidFill>
                  <a:schemeClr val="tx1"/>
                </a:solidFill>
                <a:latin typeface="Helvetica" pitchFamily="2" charset="0"/>
                <a:ea typeface="Helvetica" pitchFamily="2" charset="0"/>
                <a:cs typeface="Helvetica" pitchFamily="2" charset="0"/>
              </a:defRPr>
            </a:lvl2pPr>
            <a:lvl3pPr marL="1219170" indent="0" algn="r">
              <a:spcBef>
                <a:spcPts val="600"/>
              </a:spcBef>
              <a:spcAft>
                <a:spcPts val="600"/>
              </a:spcAft>
              <a:buFontTx/>
              <a:buNone/>
              <a:defRPr sz="1400">
                <a:solidFill>
                  <a:schemeClr val="tx1"/>
                </a:solidFill>
                <a:latin typeface="Helvetica" pitchFamily="2" charset="0"/>
                <a:ea typeface="Helvetica" pitchFamily="2" charset="0"/>
                <a:cs typeface="Helvetica" pitchFamily="2" charset="0"/>
              </a:defRPr>
            </a:lvl3pPr>
            <a:lvl4pPr marL="1828755" indent="0" algn="r">
              <a:spcBef>
                <a:spcPts val="600"/>
              </a:spcBef>
              <a:spcAft>
                <a:spcPts val="600"/>
              </a:spcAft>
              <a:buFontTx/>
              <a:buNone/>
              <a:defRPr sz="1400">
                <a:solidFill>
                  <a:schemeClr val="tx1"/>
                </a:solidFill>
                <a:latin typeface="Helvetica" pitchFamily="2" charset="0"/>
                <a:ea typeface="Helvetica" pitchFamily="2" charset="0"/>
                <a:cs typeface="Helvetica" pitchFamily="2" charset="0"/>
              </a:defRPr>
            </a:lvl4pPr>
            <a:lvl5pPr marL="2438339" indent="0" algn="r">
              <a:spcBef>
                <a:spcPts val="600"/>
              </a:spcBef>
              <a:spcAft>
                <a:spcPts val="600"/>
              </a:spcAft>
              <a:buFontTx/>
              <a:buNone/>
              <a:defRPr sz="1400">
                <a:solidFill>
                  <a:schemeClr val="tx1"/>
                </a:solidFill>
                <a:latin typeface="Helvetica" pitchFamily="2" charset="0"/>
                <a:ea typeface="Helvetica" pitchFamily="2" charset="0"/>
                <a:cs typeface="Helvetica" pitchFamily="2" charset="0"/>
              </a:defRPr>
            </a:lvl5pPr>
          </a:lstStyle>
          <a:p>
            <a:pPr lvl="0"/>
            <a:r>
              <a:rPr lang="en-US" dirty="0"/>
              <a:t>Edit Master text styles</a:t>
            </a:r>
          </a:p>
        </p:txBody>
      </p:sp>
      <p:grpSp>
        <p:nvGrpSpPr>
          <p:cNvPr id="3" name="Footer">
            <a:extLst>
              <a:ext uri="{FF2B5EF4-FFF2-40B4-BE49-F238E27FC236}">
                <a16:creationId xmlns:a16="http://schemas.microsoft.com/office/drawing/2014/main" id="{304BFE6F-EB99-3D36-3B9C-887570B3130D}"/>
              </a:ext>
            </a:extLst>
          </p:cNvPr>
          <p:cNvGrpSpPr/>
          <p:nvPr userDrawn="1"/>
        </p:nvGrpSpPr>
        <p:grpSpPr>
          <a:xfrm>
            <a:off x="0" y="6334126"/>
            <a:ext cx="12249150" cy="549274"/>
            <a:chOff x="0" y="6334126"/>
            <a:chExt cx="12249150" cy="549274"/>
          </a:xfrm>
        </p:grpSpPr>
        <p:sp>
          <p:nvSpPr>
            <p:cNvPr id="6" name="The Exponential-e Group Channel Partner Programme">
              <a:extLst>
                <a:ext uri="{FF2B5EF4-FFF2-40B4-BE49-F238E27FC236}">
                  <a16:creationId xmlns:a16="http://schemas.microsoft.com/office/drawing/2014/main" id="{5E2AE9F5-A93E-CCE7-8B34-C0E6B8741677}"/>
                </a:ext>
              </a:extLst>
            </p:cNvPr>
            <p:cNvSpPr/>
            <p:nvPr userDrawn="1"/>
          </p:nvSpPr>
          <p:spPr>
            <a:xfrm>
              <a:off x="0" y="6334126"/>
              <a:ext cx="12249150" cy="546100"/>
            </a:xfrm>
            <a:prstGeom prst="rect">
              <a:avLst/>
            </a:prstGeom>
            <a:solidFill>
              <a:srgbClr val="122744">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0" rIns="360000" bIns="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rgbClr val="1A1C2B"/>
                  </a:solidFill>
                  <a:latin typeface="HelveticaNowDisplay Bold" panose="020B0804030202020204" pitchFamily="34" charset="0"/>
                  <a:ea typeface="+mn-ea"/>
                  <a:cs typeface="HelveticaNowDisplay Bold" panose="020B0804030202020204" pitchFamily="34" charset="0"/>
                </a:rPr>
                <a:t>Be Unstoppable.</a:t>
              </a:r>
              <a:r>
                <a:rPr lang="en-GB" sz="1200" b="1" kern="1200" dirty="0">
                  <a:solidFill>
                    <a:srgbClr val="1A1C2B"/>
                  </a:solidFill>
                  <a:latin typeface="HelveticaNowDisplay Bold" panose="020B0804030202020204" pitchFamily="34" charset="0"/>
                  <a:ea typeface="+mn-ea"/>
                  <a:cs typeface="HelveticaNowDisplay Bold" panose="020B0804030202020204" pitchFamily="34" charset="0"/>
                </a:rPr>
                <a:t> </a:t>
              </a:r>
              <a:r>
                <a:rPr lang="en-GB" sz="1200" b="1" dirty="0">
                  <a:solidFill>
                    <a:srgbClr val="1A1C2B"/>
                  </a:solidFill>
                  <a:latin typeface="HelveticaNowDisplay Bold" panose="020B0804030202020204" pitchFamily="34" charset="0"/>
                  <a:cs typeface="HelveticaNowDisplay Bold" panose="020B0804030202020204" pitchFamily="34" charset="0"/>
                </a:rPr>
                <a:t>The Exponential-e Group </a:t>
              </a:r>
              <a:r>
                <a:rPr lang="en-GB" sz="1200" dirty="0">
                  <a:solidFill>
                    <a:srgbClr val="1A1C2B"/>
                  </a:solidFill>
                  <a:latin typeface="HelveticaNowText Regular" panose="020B0504030202020204" pitchFamily="34" charset="0"/>
                  <a:cs typeface="HelveticaNowText Regular" panose="020B0504030202020204" pitchFamily="34" charset="0"/>
                </a:rPr>
                <a:t>Channel Partner Programme</a:t>
              </a:r>
            </a:p>
          </p:txBody>
        </p:sp>
        <p:sp>
          <p:nvSpPr>
            <p:cNvPr id="7" name="Website | Contact Number">
              <a:extLst>
                <a:ext uri="{FF2B5EF4-FFF2-40B4-BE49-F238E27FC236}">
                  <a16:creationId xmlns:a16="http://schemas.microsoft.com/office/drawing/2014/main" id="{B0F08496-F5D7-3C7D-3A4A-CC835CAED53F}"/>
                </a:ext>
              </a:extLst>
            </p:cNvPr>
            <p:cNvSpPr/>
            <p:nvPr userDrawn="1"/>
          </p:nvSpPr>
          <p:spPr>
            <a:xfrm>
              <a:off x="6096000" y="6337300"/>
              <a:ext cx="6096000" cy="5461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0" tIns="0" rIns="360000" bIns="0" rtlCol="0" anchor="ctr"/>
            <a:lstStyle/>
            <a:p>
              <a:pPr algn="r"/>
              <a:r>
                <a:rPr lang="en-GB" sz="1200" b="0" kern="1200" dirty="0">
                  <a:solidFill>
                    <a:srgbClr val="1A1C2B"/>
                  </a:solidFill>
                  <a:latin typeface="HelveticaNowText Regular" panose="020B0504030202020204" pitchFamily="34" charset="0"/>
                  <a:ea typeface="+mn-ea"/>
                  <a:cs typeface="HelveticaNowText Regular" panose="020B0504030202020204" pitchFamily="34" charset="0"/>
                </a:rPr>
                <a:t>www.expo-e.uk    |    </a:t>
              </a:r>
              <a:r>
                <a:rPr lang="en-GB" sz="1200" b="0" kern="1200" dirty="0">
                  <a:solidFill>
                    <a:srgbClr val="1A1C2B"/>
                  </a:solidFill>
                  <a:latin typeface="HelveticaNowDisplay Bold" panose="020B0804030202020204" pitchFamily="34" charset="0"/>
                  <a:ea typeface="+mn-ea"/>
                  <a:cs typeface="HelveticaNowDisplay Bold" panose="020B0804030202020204" pitchFamily="34" charset="0"/>
                </a:rPr>
                <a:t>0203 993 3374</a:t>
              </a:r>
            </a:p>
          </p:txBody>
        </p:sp>
      </p:grpSp>
      <p:sp>
        <p:nvSpPr>
          <p:cNvPr id="11" name="Text Placeholder 6">
            <a:extLst>
              <a:ext uri="{FF2B5EF4-FFF2-40B4-BE49-F238E27FC236}">
                <a16:creationId xmlns:a16="http://schemas.microsoft.com/office/drawing/2014/main" id="{4B2E1DB9-1E96-8854-E0C4-B93514A78D29}"/>
              </a:ext>
            </a:extLst>
          </p:cNvPr>
          <p:cNvSpPr>
            <a:spLocks noGrp="1"/>
          </p:cNvSpPr>
          <p:nvPr>
            <p:ph type="body" sz="quarter" idx="11" hasCustomPrompt="1"/>
          </p:nvPr>
        </p:nvSpPr>
        <p:spPr>
          <a:xfrm>
            <a:off x="3015400" y="0"/>
            <a:ext cx="8759657" cy="434470"/>
          </a:xfrm>
          <a:prstGeom prst="rect">
            <a:avLst/>
          </a:prstGeom>
        </p:spPr>
        <p:txBody>
          <a:bodyPr rIns="0" anchor="ctr" anchorCtr="0"/>
          <a:lstStyle>
            <a:lvl1pPr marL="0" indent="0" algn="r">
              <a:spcBef>
                <a:spcPts val="600"/>
              </a:spcBef>
              <a:spcAft>
                <a:spcPts val="600"/>
              </a:spcAft>
              <a:buFontTx/>
              <a:buNone/>
              <a:defRPr sz="2500">
                <a:solidFill>
                  <a:schemeClr val="tx1"/>
                </a:solidFill>
                <a:latin typeface="Helvetica" pitchFamily="2" charset="0"/>
                <a:ea typeface="Helvetica" pitchFamily="2" charset="0"/>
                <a:cs typeface="Helvetica" pitchFamily="2" charset="0"/>
              </a:defRPr>
            </a:lvl1pPr>
            <a:lvl2pPr marL="609585" indent="0" algn="r">
              <a:spcBef>
                <a:spcPts val="600"/>
              </a:spcBef>
              <a:spcAft>
                <a:spcPts val="600"/>
              </a:spcAft>
              <a:buFontTx/>
              <a:buNone/>
              <a:defRPr sz="1400">
                <a:solidFill>
                  <a:schemeClr val="tx1"/>
                </a:solidFill>
                <a:latin typeface="Helvetica" pitchFamily="2" charset="0"/>
                <a:ea typeface="Helvetica" pitchFamily="2" charset="0"/>
                <a:cs typeface="Helvetica" pitchFamily="2" charset="0"/>
              </a:defRPr>
            </a:lvl2pPr>
            <a:lvl3pPr marL="1219170" indent="0" algn="r">
              <a:spcBef>
                <a:spcPts val="600"/>
              </a:spcBef>
              <a:spcAft>
                <a:spcPts val="600"/>
              </a:spcAft>
              <a:buFontTx/>
              <a:buNone/>
              <a:defRPr sz="1400">
                <a:solidFill>
                  <a:schemeClr val="tx1"/>
                </a:solidFill>
                <a:latin typeface="Helvetica" pitchFamily="2" charset="0"/>
                <a:ea typeface="Helvetica" pitchFamily="2" charset="0"/>
                <a:cs typeface="Helvetica" pitchFamily="2" charset="0"/>
              </a:defRPr>
            </a:lvl3pPr>
            <a:lvl4pPr marL="1828755" indent="0" algn="r">
              <a:spcBef>
                <a:spcPts val="600"/>
              </a:spcBef>
              <a:spcAft>
                <a:spcPts val="600"/>
              </a:spcAft>
              <a:buFontTx/>
              <a:buNone/>
              <a:defRPr sz="1400">
                <a:solidFill>
                  <a:schemeClr val="tx1"/>
                </a:solidFill>
                <a:latin typeface="Helvetica" pitchFamily="2" charset="0"/>
                <a:ea typeface="Helvetica" pitchFamily="2" charset="0"/>
                <a:cs typeface="Helvetica" pitchFamily="2" charset="0"/>
              </a:defRPr>
            </a:lvl4pPr>
            <a:lvl5pPr marL="2438339" indent="0" algn="r">
              <a:spcBef>
                <a:spcPts val="600"/>
              </a:spcBef>
              <a:spcAft>
                <a:spcPts val="600"/>
              </a:spcAft>
              <a:buFontTx/>
              <a:buNone/>
              <a:defRPr sz="1400">
                <a:solidFill>
                  <a:schemeClr val="tx1"/>
                </a:solidFill>
                <a:latin typeface="Helvetica" pitchFamily="2" charset="0"/>
                <a:ea typeface="Helvetica" pitchFamily="2" charset="0"/>
                <a:cs typeface="Helvetica" pitchFamily="2" charset="0"/>
              </a:defRPr>
            </a:lvl5pPr>
          </a:lstStyle>
          <a:p>
            <a:pPr lvl="0"/>
            <a:r>
              <a:rPr lang="en-US" dirty="0"/>
              <a:t>Edit Master text styles</a:t>
            </a:r>
          </a:p>
        </p:txBody>
      </p:sp>
    </p:spTree>
    <p:extLst>
      <p:ext uri="{BB962C8B-B14F-4D97-AF65-F5344CB8AC3E}">
        <p14:creationId xmlns:p14="http://schemas.microsoft.com/office/powerpoint/2010/main" val="1503455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75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42" presetClass="entr" presetSubtype="0" fill="hold" nodeType="withEffect">
                                  <p:stCondLst>
                                    <p:cond delay="25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1000"/>
                                        <p:tgtEl>
                                          <p:spTgt spid="3"/>
                                        </p:tgtEl>
                                      </p:cBhvr>
                                    </p:animEffect>
                                    <p:anim calcmode="lin" valueType="num">
                                      <p:cBhvr>
                                        <p:cTn id="11" dur="1000" fill="hold"/>
                                        <p:tgtEl>
                                          <p:spTgt spid="3"/>
                                        </p:tgtEl>
                                        <p:attrNameLst>
                                          <p:attrName>ppt_x</p:attrName>
                                        </p:attrNameLst>
                                      </p:cBhvr>
                                      <p:tavLst>
                                        <p:tav tm="0">
                                          <p:val>
                                            <p:strVal val="#ppt_x"/>
                                          </p:val>
                                        </p:tav>
                                        <p:tav tm="100000">
                                          <p:val>
                                            <p:strVal val="#ppt_x"/>
                                          </p:val>
                                        </p:tav>
                                      </p:tavLst>
                                    </p:anim>
                                    <p:anim calcmode="lin" valueType="num">
                                      <p:cBhvr>
                                        <p:cTn id="12" dur="1000" fill="hold"/>
                                        <p:tgtEl>
                                          <p:spTgt spid="3"/>
                                        </p:tgtEl>
                                        <p:attrNameLst>
                                          <p:attrName>ppt_y</p:attrName>
                                        </p:attrNameLst>
                                      </p:cBhvr>
                                      <p:tavLst>
                                        <p:tav tm="0">
                                          <p:val>
                                            <p:strVal val="#ppt_y+.1"/>
                                          </p:val>
                                        </p:tav>
                                        <p:tav tm="100000">
                                          <p:val>
                                            <p:strVal val="#ppt_y"/>
                                          </p:val>
                                        </p:tav>
                                      </p:tavLst>
                                    </p:anim>
                                  </p:childTnLst>
                                </p:cTn>
                              </p:par>
                              <p:par>
                                <p:cTn id="13" presetID="10" presetClass="entr" presetSubtype="0" fill="hold" grpId="0" nodeType="withEffect">
                                  <p:stCondLst>
                                    <p:cond delay="75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tmplLst>
          <p:tmpl>
            <p:tnLst>
              <p:par>
                <p:cTn presetID="10" presetClass="entr" presetSubtype="0" fill="hold" nodeType="withEffect">
                  <p:stCondLst>
                    <p:cond delay="750"/>
                  </p:stCondLst>
                  <p:childTnLst>
                    <p:set>
                      <p:cBhvr>
                        <p:cTn dur="1" fill="hold">
                          <p:stCondLst>
                            <p:cond delay="0"/>
                          </p:stCondLst>
                        </p:cTn>
                        <p:tgtEl>
                          <p:spTgt spid="8"/>
                        </p:tgtEl>
                        <p:attrNameLst>
                          <p:attrName>style.visibility</p:attrName>
                        </p:attrNameLst>
                      </p:cBhvr>
                      <p:to>
                        <p:strVal val="visible"/>
                      </p:to>
                    </p:set>
                    <p:animEffect transition="in" filter="fade">
                      <p:cBhvr>
                        <p:cTn dur="500"/>
                        <p:tgtEl>
                          <p:spTgt spid="8"/>
                        </p:tgtEl>
                      </p:cBhvr>
                    </p:animEffect>
                  </p:childTnLst>
                </p:cTn>
              </p:par>
            </p:tnLst>
          </p:tmpl>
        </p:tmplLst>
      </p:bldP>
      <p:bldP spid="11" grpId="0">
        <p:tmplLst>
          <p:tmpl>
            <p:tnLst>
              <p:par>
                <p:cTn presetID="10" presetClass="entr" presetSubtype="0" fill="hold" nodeType="withEffect">
                  <p:stCondLst>
                    <p:cond delay="750"/>
                  </p:stCondLst>
                  <p:childTnLst>
                    <p:set>
                      <p:cBhvr>
                        <p:cTn dur="1" fill="hold">
                          <p:stCondLst>
                            <p:cond delay="0"/>
                          </p:stCondLst>
                        </p:cTn>
                        <p:tgtEl>
                          <p:spTgt spid="11"/>
                        </p:tgtEl>
                        <p:attrNameLst>
                          <p:attrName>style.visibility</p:attrName>
                        </p:attrNameLst>
                      </p:cBhvr>
                      <p:to>
                        <p:strVal val="visible"/>
                      </p:to>
                    </p:set>
                    <p:animEffect transition="in" filter="fade">
                      <p:cBhvr>
                        <p:cTn dur="500"/>
                        <p:tgtEl>
                          <p:spTgt spid="11"/>
                        </p:tgtEl>
                      </p:cBhvr>
                    </p:animEffect>
                  </p:childTnLst>
                </p:cTn>
              </p:par>
            </p:tnLst>
          </p:tmpl>
        </p:tmplLst>
      </p:bldP>
    </p:bldLst>
  </p:timing>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E7E8F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B4FCA6BE-2106-E5F7-3D13-48342B908A0A}"/>
              </a:ext>
            </a:extLst>
          </p:cNvPr>
          <p:cNvSpPr/>
          <p:nvPr userDrawn="1"/>
        </p:nvSpPr>
        <p:spPr>
          <a:xfrm>
            <a:off x="-250166" y="0"/>
            <a:ext cx="12698083" cy="931653"/>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grpSp>
        <p:nvGrpSpPr>
          <p:cNvPr id="4" name="Expo.e Logo">
            <a:extLst>
              <a:ext uri="{FF2B5EF4-FFF2-40B4-BE49-F238E27FC236}">
                <a16:creationId xmlns:a16="http://schemas.microsoft.com/office/drawing/2014/main" id="{C66AF6E7-74DF-D526-0FAF-9428029DB5D6}"/>
              </a:ext>
            </a:extLst>
          </p:cNvPr>
          <p:cNvGrpSpPr/>
          <p:nvPr userDrawn="1"/>
        </p:nvGrpSpPr>
        <p:grpSpPr>
          <a:xfrm>
            <a:off x="368300" y="241303"/>
            <a:ext cx="2057353" cy="324928"/>
            <a:chOff x="368300" y="241303"/>
            <a:chExt cx="2057353" cy="324928"/>
          </a:xfrm>
          <a:solidFill>
            <a:schemeClr val="tx1"/>
          </a:solidFill>
        </p:grpSpPr>
        <p:sp>
          <p:nvSpPr>
            <p:cNvPr id="5" name="Free-form: Shape 4">
              <a:extLst>
                <a:ext uri="{FF2B5EF4-FFF2-40B4-BE49-F238E27FC236}">
                  <a16:creationId xmlns:a16="http://schemas.microsoft.com/office/drawing/2014/main" id="{FDDB2F6A-DBC9-E27B-7522-8BD09199515F}"/>
                </a:ext>
              </a:extLst>
            </p:cNvPr>
            <p:cNvSpPr/>
            <p:nvPr/>
          </p:nvSpPr>
          <p:spPr>
            <a:xfrm>
              <a:off x="368300" y="248768"/>
              <a:ext cx="302184" cy="310036"/>
            </a:xfrm>
            <a:custGeom>
              <a:avLst/>
              <a:gdLst>
                <a:gd name="connsiteX0" fmla="*/ 0 w 302184"/>
                <a:gd name="connsiteY0" fmla="*/ 0 h 310036"/>
                <a:gd name="connsiteX1" fmla="*/ 0 w 302184"/>
                <a:gd name="connsiteY1" fmla="*/ 310036 h 310036"/>
                <a:gd name="connsiteX2" fmla="*/ 302166 w 302184"/>
                <a:gd name="connsiteY2" fmla="*/ 310036 h 310036"/>
                <a:gd name="connsiteX3" fmla="*/ 302166 w 302184"/>
                <a:gd name="connsiteY3" fmla="*/ 245508 h 310036"/>
                <a:gd name="connsiteX4" fmla="*/ 76282 w 302184"/>
                <a:gd name="connsiteY4" fmla="*/ 245508 h 310036"/>
                <a:gd name="connsiteX5" fmla="*/ 76282 w 302184"/>
                <a:gd name="connsiteY5" fmla="*/ 182927 h 310036"/>
                <a:gd name="connsiteX6" fmla="*/ 298163 w 302184"/>
                <a:gd name="connsiteY6" fmla="*/ 182927 h 310036"/>
                <a:gd name="connsiteX7" fmla="*/ 298163 w 302184"/>
                <a:gd name="connsiteY7" fmla="*/ 121927 h 310036"/>
                <a:gd name="connsiteX8" fmla="*/ 76163 w 302184"/>
                <a:gd name="connsiteY8" fmla="*/ 121927 h 310036"/>
                <a:gd name="connsiteX9" fmla="*/ 76163 w 302184"/>
                <a:gd name="connsiteY9" fmla="*/ 64373 h 310036"/>
                <a:gd name="connsiteX10" fmla="*/ 302185 w 302184"/>
                <a:gd name="connsiteY10" fmla="*/ 64373 h 310036"/>
                <a:gd name="connsiteX11" fmla="*/ 302185 w 302184"/>
                <a:gd name="connsiteY11" fmla="*/ 0 h 3100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2184" h="310036">
                  <a:moveTo>
                    <a:pt x="0" y="0"/>
                  </a:moveTo>
                  <a:lnTo>
                    <a:pt x="0" y="310036"/>
                  </a:lnTo>
                  <a:lnTo>
                    <a:pt x="302166" y="310036"/>
                  </a:lnTo>
                  <a:lnTo>
                    <a:pt x="302166" y="245508"/>
                  </a:lnTo>
                  <a:lnTo>
                    <a:pt x="76282" y="245508"/>
                  </a:lnTo>
                  <a:lnTo>
                    <a:pt x="76282" y="182927"/>
                  </a:lnTo>
                  <a:lnTo>
                    <a:pt x="298163" y="182927"/>
                  </a:lnTo>
                  <a:lnTo>
                    <a:pt x="298163" y="121927"/>
                  </a:lnTo>
                  <a:lnTo>
                    <a:pt x="76163" y="121927"/>
                  </a:lnTo>
                  <a:lnTo>
                    <a:pt x="76163" y="64373"/>
                  </a:lnTo>
                  <a:lnTo>
                    <a:pt x="302185" y="64373"/>
                  </a:lnTo>
                  <a:lnTo>
                    <a:pt x="302185" y="0"/>
                  </a:lnTo>
                  <a:close/>
                </a:path>
              </a:pathLst>
            </a:custGeom>
            <a:grpFill/>
            <a:ln w="914" cap="flat">
              <a:noFill/>
              <a:prstDash val="solid"/>
              <a:miter/>
            </a:ln>
          </p:spPr>
          <p:txBody>
            <a:bodyPr rtlCol="0" anchor="ctr"/>
            <a:lstStyle/>
            <a:p>
              <a:endParaRPr lang="en-GB"/>
            </a:p>
          </p:txBody>
        </p:sp>
        <p:sp>
          <p:nvSpPr>
            <p:cNvPr id="6" name="Free-form: Shape 5">
              <a:extLst>
                <a:ext uri="{FF2B5EF4-FFF2-40B4-BE49-F238E27FC236}">
                  <a16:creationId xmlns:a16="http://schemas.microsoft.com/office/drawing/2014/main" id="{86247E66-2B7F-B8C4-876E-506F72B9550B}"/>
                </a:ext>
              </a:extLst>
            </p:cNvPr>
            <p:cNvSpPr/>
            <p:nvPr/>
          </p:nvSpPr>
          <p:spPr>
            <a:xfrm>
              <a:off x="1449582" y="241303"/>
              <a:ext cx="392962" cy="324928"/>
            </a:xfrm>
            <a:custGeom>
              <a:avLst/>
              <a:gdLst>
                <a:gd name="connsiteX0" fmla="*/ 389151 w 392962"/>
                <a:gd name="connsiteY0" fmla="*/ 126531 h 324928"/>
                <a:gd name="connsiteX1" fmla="*/ 354575 w 392962"/>
                <a:gd name="connsiteY1" fmla="*/ 58438 h 324928"/>
                <a:gd name="connsiteX2" fmla="*/ 274628 w 392962"/>
                <a:gd name="connsiteY2" fmla="*/ 10518 h 324928"/>
                <a:gd name="connsiteX3" fmla="*/ 177050 w 392962"/>
                <a:gd name="connsiteY3" fmla="*/ 628 h 324928"/>
                <a:gd name="connsiteX4" fmla="*/ 83493 w 392962"/>
                <a:gd name="connsiteY4" fmla="*/ 24438 h 324928"/>
                <a:gd name="connsiteX5" fmla="*/ 20245 w 392962"/>
                <a:gd name="connsiteY5" fmla="*/ 82888 h 324928"/>
                <a:gd name="connsiteX6" fmla="*/ 420 w 392962"/>
                <a:gd name="connsiteY6" fmla="*/ 150021 h 324928"/>
                <a:gd name="connsiteX7" fmla="*/ 0 w 392962"/>
                <a:gd name="connsiteY7" fmla="*/ 162460 h 324928"/>
                <a:gd name="connsiteX8" fmla="*/ 3811 w 392962"/>
                <a:gd name="connsiteY8" fmla="*/ 198398 h 324928"/>
                <a:gd name="connsiteX9" fmla="*/ 38388 w 392962"/>
                <a:gd name="connsiteY9" fmla="*/ 266482 h 324928"/>
                <a:gd name="connsiteX10" fmla="*/ 118335 w 392962"/>
                <a:gd name="connsiteY10" fmla="*/ 314403 h 324928"/>
                <a:gd name="connsiteX11" fmla="*/ 215913 w 392962"/>
                <a:gd name="connsiteY11" fmla="*/ 324301 h 324928"/>
                <a:gd name="connsiteX12" fmla="*/ 309469 w 392962"/>
                <a:gd name="connsiteY12" fmla="*/ 300482 h 324928"/>
                <a:gd name="connsiteX13" fmla="*/ 372717 w 392962"/>
                <a:gd name="connsiteY13" fmla="*/ 242032 h 324928"/>
                <a:gd name="connsiteX14" fmla="*/ 392542 w 392962"/>
                <a:gd name="connsiteY14" fmla="*/ 174900 h 324928"/>
                <a:gd name="connsiteX15" fmla="*/ 392962 w 392962"/>
                <a:gd name="connsiteY15" fmla="*/ 162460 h 324928"/>
                <a:gd name="connsiteX16" fmla="*/ 389151 w 392962"/>
                <a:gd name="connsiteY16" fmla="*/ 126531 h 324928"/>
                <a:gd name="connsiteX17" fmla="*/ 306645 w 392962"/>
                <a:gd name="connsiteY17" fmla="*/ 207529 h 324928"/>
                <a:gd name="connsiteX18" fmla="*/ 265771 w 392962"/>
                <a:gd name="connsiteY18" fmla="*/ 246273 h 324928"/>
                <a:gd name="connsiteX19" fmla="*/ 196289 w 392962"/>
                <a:gd name="connsiteY19" fmla="*/ 260184 h 324928"/>
                <a:gd name="connsiteX20" fmla="*/ 128005 w 392962"/>
                <a:gd name="connsiteY20" fmla="*/ 246584 h 324928"/>
                <a:gd name="connsiteX21" fmla="*/ 77543 w 392962"/>
                <a:gd name="connsiteY21" fmla="*/ 177377 h 324928"/>
                <a:gd name="connsiteX22" fmla="*/ 86107 w 392962"/>
                <a:gd name="connsiteY22" fmla="*/ 117775 h 324928"/>
                <a:gd name="connsiteX23" fmla="*/ 128178 w 392962"/>
                <a:gd name="connsiteY23" fmla="*/ 78025 h 324928"/>
                <a:gd name="connsiteX24" fmla="*/ 210657 w 392962"/>
                <a:gd name="connsiteY24" fmla="*/ 65312 h 324928"/>
                <a:gd name="connsiteX25" fmla="*/ 264510 w 392962"/>
                <a:gd name="connsiteY25" fmla="*/ 77952 h 324928"/>
                <a:gd name="connsiteX26" fmla="*/ 315593 w 392962"/>
                <a:gd name="connsiteY26" fmla="*/ 147626 h 324928"/>
                <a:gd name="connsiteX27" fmla="*/ 306645 w 392962"/>
                <a:gd name="connsiteY27" fmla="*/ 207529 h 324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92962" h="324928">
                  <a:moveTo>
                    <a:pt x="389151" y="126531"/>
                  </a:moveTo>
                  <a:cubicBezTo>
                    <a:pt x="383850" y="100766"/>
                    <a:pt x="372343" y="77888"/>
                    <a:pt x="354575" y="58438"/>
                  </a:cubicBezTo>
                  <a:cubicBezTo>
                    <a:pt x="332730" y="34547"/>
                    <a:pt x="305329" y="19648"/>
                    <a:pt x="274628" y="10518"/>
                  </a:cubicBezTo>
                  <a:cubicBezTo>
                    <a:pt x="242757" y="1030"/>
                    <a:pt x="210054" y="-1309"/>
                    <a:pt x="177050" y="628"/>
                  </a:cubicBezTo>
                  <a:cubicBezTo>
                    <a:pt x="144393" y="2548"/>
                    <a:pt x="112851" y="9320"/>
                    <a:pt x="83493" y="24438"/>
                  </a:cubicBezTo>
                  <a:cubicBezTo>
                    <a:pt x="57006" y="38084"/>
                    <a:pt x="35326" y="56912"/>
                    <a:pt x="20245" y="82888"/>
                  </a:cubicBezTo>
                  <a:cubicBezTo>
                    <a:pt x="8171" y="103663"/>
                    <a:pt x="1983" y="126175"/>
                    <a:pt x="420" y="150021"/>
                  </a:cubicBezTo>
                  <a:cubicBezTo>
                    <a:pt x="146" y="154188"/>
                    <a:pt x="18" y="158329"/>
                    <a:pt x="0" y="162460"/>
                  </a:cubicBezTo>
                  <a:cubicBezTo>
                    <a:pt x="46" y="174406"/>
                    <a:pt x="1334" y="186388"/>
                    <a:pt x="3811" y="198398"/>
                  </a:cubicBezTo>
                  <a:cubicBezTo>
                    <a:pt x="9112" y="224155"/>
                    <a:pt x="20610" y="247032"/>
                    <a:pt x="38388" y="266482"/>
                  </a:cubicBezTo>
                  <a:cubicBezTo>
                    <a:pt x="60232" y="290374"/>
                    <a:pt x="87634" y="305272"/>
                    <a:pt x="118335" y="314403"/>
                  </a:cubicBezTo>
                  <a:cubicBezTo>
                    <a:pt x="150206" y="323890"/>
                    <a:pt x="182908" y="326239"/>
                    <a:pt x="215913" y="324301"/>
                  </a:cubicBezTo>
                  <a:cubicBezTo>
                    <a:pt x="248570" y="322382"/>
                    <a:pt x="280103" y="315600"/>
                    <a:pt x="309469" y="300482"/>
                  </a:cubicBezTo>
                  <a:cubicBezTo>
                    <a:pt x="335948" y="286836"/>
                    <a:pt x="357628" y="268008"/>
                    <a:pt x="372717" y="242032"/>
                  </a:cubicBezTo>
                  <a:cubicBezTo>
                    <a:pt x="384791" y="221257"/>
                    <a:pt x="390979" y="198746"/>
                    <a:pt x="392542" y="174900"/>
                  </a:cubicBezTo>
                  <a:cubicBezTo>
                    <a:pt x="392807" y="170732"/>
                    <a:pt x="392944" y="166591"/>
                    <a:pt x="392962" y="162460"/>
                  </a:cubicBezTo>
                  <a:cubicBezTo>
                    <a:pt x="392908" y="150523"/>
                    <a:pt x="391619" y="138532"/>
                    <a:pt x="389151" y="126531"/>
                  </a:cubicBezTo>
                  <a:moveTo>
                    <a:pt x="306645" y="207529"/>
                  </a:moveTo>
                  <a:cubicBezTo>
                    <a:pt x="297633" y="225306"/>
                    <a:pt x="283475" y="237636"/>
                    <a:pt x="265771" y="246273"/>
                  </a:cubicBezTo>
                  <a:cubicBezTo>
                    <a:pt x="243826" y="256958"/>
                    <a:pt x="220300" y="259764"/>
                    <a:pt x="196289" y="260184"/>
                  </a:cubicBezTo>
                  <a:cubicBezTo>
                    <a:pt x="172708" y="259755"/>
                    <a:pt x="149575" y="257031"/>
                    <a:pt x="128005" y="246584"/>
                  </a:cubicBezTo>
                  <a:cubicBezTo>
                    <a:pt x="98876" y="232481"/>
                    <a:pt x="81428" y="209796"/>
                    <a:pt x="77543" y="177377"/>
                  </a:cubicBezTo>
                  <a:cubicBezTo>
                    <a:pt x="75030" y="156766"/>
                    <a:pt x="76821" y="136695"/>
                    <a:pt x="86107" y="117775"/>
                  </a:cubicBezTo>
                  <a:cubicBezTo>
                    <a:pt x="95183" y="99312"/>
                    <a:pt x="109853" y="86608"/>
                    <a:pt x="128178" y="78025"/>
                  </a:cubicBezTo>
                  <a:cubicBezTo>
                    <a:pt x="154355" y="65732"/>
                    <a:pt x="182287" y="63621"/>
                    <a:pt x="210657" y="65312"/>
                  </a:cubicBezTo>
                  <a:cubicBezTo>
                    <a:pt x="229284" y="66445"/>
                    <a:pt x="247500" y="69745"/>
                    <a:pt x="264510" y="77952"/>
                  </a:cubicBezTo>
                  <a:cubicBezTo>
                    <a:pt x="293904" y="92101"/>
                    <a:pt x="311708" y="114804"/>
                    <a:pt x="315593" y="147626"/>
                  </a:cubicBezTo>
                  <a:cubicBezTo>
                    <a:pt x="318052" y="168374"/>
                    <a:pt x="316242" y="188555"/>
                    <a:pt x="306645" y="207529"/>
                  </a:cubicBezTo>
                </a:path>
              </a:pathLst>
            </a:custGeom>
            <a:grpFill/>
            <a:ln w="914" cap="flat">
              <a:noFill/>
              <a:prstDash val="solid"/>
              <a:miter/>
            </a:ln>
          </p:spPr>
          <p:txBody>
            <a:bodyPr rtlCol="0" anchor="ctr"/>
            <a:lstStyle/>
            <a:p>
              <a:endParaRPr lang="en-GB"/>
            </a:p>
          </p:txBody>
        </p:sp>
        <p:sp>
          <p:nvSpPr>
            <p:cNvPr id="7" name="Free-form: Shape 6">
              <a:extLst>
                <a:ext uri="{FF2B5EF4-FFF2-40B4-BE49-F238E27FC236}">
                  <a16:creationId xmlns:a16="http://schemas.microsoft.com/office/drawing/2014/main" id="{405C72C3-4B8A-C828-70C8-640EF48589C8}"/>
                </a:ext>
              </a:extLst>
            </p:cNvPr>
            <p:cNvSpPr/>
            <p:nvPr/>
          </p:nvSpPr>
          <p:spPr>
            <a:xfrm>
              <a:off x="1105755" y="248750"/>
              <a:ext cx="329042" cy="310100"/>
            </a:xfrm>
            <a:custGeom>
              <a:avLst/>
              <a:gdLst>
                <a:gd name="connsiteX0" fmla="*/ 75770 w 329042"/>
                <a:gd name="connsiteY0" fmla="*/ 127064 h 310100"/>
                <a:gd name="connsiteX1" fmla="*/ 80989 w 329042"/>
                <a:gd name="connsiteY1" fmla="*/ 127064 h 310100"/>
                <a:gd name="connsiteX2" fmla="*/ 213308 w 329042"/>
                <a:gd name="connsiteY2" fmla="*/ 127027 h 310100"/>
                <a:gd name="connsiteX3" fmla="*/ 225336 w 329042"/>
                <a:gd name="connsiteY3" fmla="*/ 126277 h 310100"/>
                <a:gd name="connsiteX4" fmla="*/ 251641 w 329042"/>
                <a:gd name="connsiteY4" fmla="*/ 104954 h 310100"/>
                <a:gd name="connsiteX5" fmla="*/ 252628 w 329042"/>
                <a:gd name="connsiteY5" fmla="*/ 90924 h 310100"/>
                <a:gd name="connsiteX6" fmla="*/ 234686 w 329042"/>
                <a:gd name="connsiteY6" fmla="*/ 64555 h 310100"/>
                <a:gd name="connsiteX7" fmla="*/ 219295 w 329042"/>
                <a:gd name="connsiteY7" fmla="*/ 61603 h 310100"/>
                <a:gd name="connsiteX8" fmla="*/ 78210 w 329042"/>
                <a:gd name="connsiteY8" fmla="*/ 61338 h 310100"/>
                <a:gd name="connsiteX9" fmla="*/ 75770 w 329042"/>
                <a:gd name="connsiteY9" fmla="*/ 61667 h 310100"/>
                <a:gd name="connsiteX10" fmla="*/ 75770 w 329042"/>
                <a:gd name="connsiteY10" fmla="*/ 127064 h 310100"/>
                <a:gd name="connsiteX11" fmla="*/ 76145 w 329042"/>
                <a:gd name="connsiteY11" fmla="*/ 189224 h 310100"/>
                <a:gd name="connsiteX12" fmla="*/ 76145 w 329042"/>
                <a:gd name="connsiteY12" fmla="*/ 310100 h 310100"/>
                <a:gd name="connsiteX13" fmla="*/ 0 w 329042"/>
                <a:gd name="connsiteY13" fmla="*/ 310100 h 310100"/>
                <a:gd name="connsiteX14" fmla="*/ 0 w 329042"/>
                <a:gd name="connsiteY14" fmla="*/ 0 h 310100"/>
                <a:gd name="connsiteX15" fmla="*/ 230500 w 329042"/>
                <a:gd name="connsiteY15" fmla="*/ 0 h 310100"/>
                <a:gd name="connsiteX16" fmla="*/ 308226 w 329042"/>
                <a:gd name="connsiteY16" fmla="*/ 35445 h 310100"/>
                <a:gd name="connsiteX17" fmla="*/ 328983 w 329042"/>
                <a:gd name="connsiteY17" fmla="*/ 98693 h 310100"/>
                <a:gd name="connsiteX18" fmla="*/ 320190 w 329042"/>
                <a:gd name="connsiteY18" fmla="*/ 138562 h 310100"/>
                <a:gd name="connsiteX19" fmla="*/ 273814 w 329042"/>
                <a:gd name="connsiteY19" fmla="*/ 180423 h 310100"/>
                <a:gd name="connsiteX20" fmla="*/ 221232 w 329042"/>
                <a:gd name="connsiteY20" fmla="*/ 189169 h 310100"/>
                <a:gd name="connsiteX21" fmla="*/ 82241 w 329042"/>
                <a:gd name="connsiteY21" fmla="*/ 189215 h 310100"/>
                <a:gd name="connsiteX22" fmla="*/ 76145 w 329042"/>
                <a:gd name="connsiteY22" fmla="*/ 189215 h 310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29042" h="310100">
                  <a:moveTo>
                    <a:pt x="75770" y="127064"/>
                  </a:moveTo>
                  <a:lnTo>
                    <a:pt x="80989" y="127064"/>
                  </a:lnTo>
                  <a:cubicBezTo>
                    <a:pt x="125098" y="127064"/>
                    <a:pt x="169226" y="127082"/>
                    <a:pt x="213308" y="127027"/>
                  </a:cubicBezTo>
                  <a:cubicBezTo>
                    <a:pt x="217348" y="127027"/>
                    <a:pt x="221369" y="126762"/>
                    <a:pt x="225336" y="126277"/>
                  </a:cubicBezTo>
                  <a:cubicBezTo>
                    <a:pt x="240517" y="124404"/>
                    <a:pt x="249127" y="117558"/>
                    <a:pt x="251641" y="104954"/>
                  </a:cubicBezTo>
                  <a:cubicBezTo>
                    <a:pt x="252573" y="100393"/>
                    <a:pt x="252902" y="95576"/>
                    <a:pt x="252628" y="90924"/>
                  </a:cubicBezTo>
                  <a:cubicBezTo>
                    <a:pt x="251924" y="78677"/>
                    <a:pt x="247080" y="68769"/>
                    <a:pt x="234686" y="64555"/>
                  </a:cubicBezTo>
                  <a:cubicBezTo>
                    <a:pt x="229778" y="62883"/>
                    <a:pt x="224450" y="61640"/>
                    <a:pt x="219295" y="61603"/>
                  </a:cubicBezTo>
                  <a:cubicBezTo>
                    <a:pt x="172260" y="61320"/>
                    <a:pt x="125263" y="61356"/>
                    <a:pt x="78210" y="61338"/>
                  </a:cubicBezTo>
                  <a:cubicBezTo>
                    <a:pt x="77461" y="61338"/>
                    <a:pt x="76666" y="61539"/>
                    <a:pt x="75770" y="61667"/>
                  </a:cubicBezTo>
                  <a:lnTo>
                    <a:pt x="75770" y="127064"/>
                  </a:lnTo>
                  <a:close/>
                  <a:moveTo>
                    <a:pt x="76145" y="189224"/>
                  </a:moveTo>
                  <a:lnTo>
                    <a:pt x="76145" y="310100"/>
                  </a:lnTo>
                  <a:lnTo>
                    <a:pt x="0" y="310100"/>
                  </a:lnTo>
                  <a:lnTo>
                    <a:pt x="0" y="0"/>
                  </a:lnTo>
                  <a:lnTo>
                    <a:pt x="230500" y="0"/>
                  </a:lnTo>
                  <a:cubicBezTo>
                    <a:pt x="261256" y="0"/>
                    <a:pt x="287972" y="11452"/>
                    <a:pt x="308226" y="35445"/>
                  </a:cubicBezTo>
                  <a:cubicBezTo>
                    <a:pt x="323563" y="53642"/>
                    <a:pt x="329723" y="75076"/>
                    <a:pt x="328983" y="98693"/>
                  </a:cubicBezTo>
                  <a:cubicBezTo>
                    <a:pt x="328553" y="112558"/>
                    <a:pt x="326177" y="125967"/>
                    <a:pt x="320190" y="138562"/>
                  </a:cubicBezTo>
                  <a:cubicBezTo>
                    <a:pt x="310539" y="158962"/>
                    <a:pt x="294242" y="172023"/>
                    <a:pt x="273814" y="180423"/>
                  </a:cubicBezTo>
                  <a:cubicBezTo>
                    <a:pt x="256969" y="187351"/>
                    <a:pt x="239183" y="189124"/>
                    <a:pt x="221232" y="189169"/>
                  </a:cubicBezTo>
                  <a:cubicBezTo>
                    <a:pt x="174902" y="189316"/>
                    <a:pt x="128562" y="189215"/>
                    <a:pt x="82241" y="189215"/>
                  </a:cubicBezTo>
                  <a:lnTo>
                    <a:pt x="76145" y="189215"/>
                  </a:lnTo>
                  <a:close/>
                </a:path>
              </a:pathLst>
            </a:custGeom>
            <a:grpFill/>
            <a:ln w="914" cap="flat">
              <a:noFill/>
              <a:prstDash val="solid"/>
              <a:miter/>
            </a:ln>
          </p:spPr>
          <p:txBody>
            <a:bodyPr rtlCol="0" anchor="ctr"/>
            <a:lstStyle/>
            <a:p>
              <a:endParaRPr lang="en-GB"/>
            </a:p>
          </p:txBody>
        </p:sp>
        <p:sp>
          <p:nvSpPr>
            <p:cNvPr id="8" name="Free-form: Shape 7">
              <a:extLst>
                <a:ext uri="{FF2B5EF4-FFF2-40B4-BE49-F238E27FC236}">
                  <a16:creationId xmlns:a16="http://schemas.microsoft.com/office/drawing/2014/main" id="{6E5AF32F-0104-451A-FF54-3CCC7F7FA121}"/>
                </a:ext>
              </a:extLst>
            </p:cNvPr>
            <p:cNvSpPr/>
            <p:nvPr/>
          </p:nvSpPr>
          <p:spPr>
            <a:xfrm>
              <a:off x="695125" y="248750"/>
              <a:ext cx="383968" cy="310036"/>
            </a:xfrm>
            <a:custGeom>
              <a:avLst/>
              <a:gdLst>
                <a:gd name="connsiteX0" fmla="*/ 281245 w 383968"/>
                <a:gd name="connsiteY0" fmla="*/ 0 h 310036"/>
                <a:gd name="connsiteX1" fmla="*/ 192670 w 383968"/>
                <a:gd name="connsiteY1" fmla="*/ 98337 h 310036"/>
                <a:gd name="connsiteX2" fmla="*/ 104497 w 383968"/>
                <a:gd name="connsiteY2" fmla="*/ 0 h 310036"/>
                <a:gd name="connsiteX3" fmla="*/ 1325 w 383968"/>
                <a:gd name="connsiteY3" fmla="*/ 0 h 310036"/>
                <a:gd name="connsiteX4" fmla="*/ 139503 w 383968"/>
                <a:gd name="connsiteY4" fmla="*/ 153688 h 310036"/>
                <a:gd name="connsiteX5" fmla="*/ 0 w 383968"/>
                <a:gd name="connsiteY5" fmla="*/ 310036 h 310036"/>
                <a:gd name="connsiteX6" fmla="*/ 101426 w 383968"/>
                <a:gd name="connsiteY6" fmla="*/ 310036 h 310036"/>
                <a:gd name="connsiteX7" fmla="*/ 190449 w 383968"/>
                <a:gd name="connsiteY7" fmla="*/ 211261 h 310036"/>
                <a:gd name="connsiteX8" fmla="*/ 279454 w 383968"/>
                <a:gd name="connsiteY8" fmla="*/ 310036 h 310036"/>
                <a:gd name="connsiteX9" fmla="*/ 380880 w 383968"/>
                <a:gd name="connsiteY9" fmla="*/ 310036 h 310036"/>
                <a:gd name="connsiteX10" fmla="*/ 244055 w 383968"/>
                <a:gd name="connsiteY10" fmla="*/ 156348 h 310036"/>
                <a:gd name="connsiteX11" fmla="*/ 383969 w 383968"/>
                <a:gd name="connsiteY11" fmla="*/ 0 h 3100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3968" h="310036">
                  <a:moveTo>
                    <a:pt x="281245" y="0"/>
                  </a:moveTo>
                  <a:lnTo>
                    <a:pt x="192670" y="98337"/>
                  </a:lnTo>
                  <a:lnTo>
                    <a:pt x="104497" y="0"/>
                  </a:lnTo>
                  <a:lnTo>
                    <a:pt x="1325" y="0"/>
                  </a:lnTo>
                  <a:lnTo>
                    <a:pt x="139503" y="153688"/>
                  </a:lnTo>
                  <a:lnTo>
                    <a:pt x="0" y="310036"/>
                  </a:lnTo>
                  <a:lnTo>
                    <a:pt x="101426" y="310036"/>
                  </a:lnTo>
                  <a:lnTo>
                    <a:pt x="190449" y="211261"/>
                  </a:lnTo>
                  <a:lnTo>
                    <a:pt x="279454" y="310036"/>
                  </a:lnTo>
                  <a:lnTo>
                    <a:pt x="380880" y="310036"/>
                  </a:lnTo>
                  <a:lnTo>
                    <a:pt x="244055" y="156348"/>
                  </a:lnTo>
                  <a:lnTo>
                    <a:pt x="383969" y="0"/>
                  </a:lnTo>
                  <a:close/>
                </a:path>
              </a:pathLst>
            </a:custGeom>
            <a:grpFill/>
            <a:ln w="914" cap="flat">
              <a:noFill/>
              <a:prstDash val="solid"/>
              <a:miter/>
            </a:ln>
          </p:spPr>
          <p:txBody>
            <a:bodyPr rtlCol="0" anchor="ctr"/>
            <a:lstStyle/>
            <a:p>
              <a:endParaRPr lang="en-GB"/>
            </a:p>
          </p:txBody>
        </p:sp>
        <p:sp>
          <p:nvSpPr>
            <p:cNvPr id="9" name="Free-form: Shape 8">
              <a:extLst>
                <a:ext uri="{FF2B5EF4-FFF2-40B4-BE49-F238E27FC236}">
                  <a16:creationId xmlns:a16="http://schemas.microsoft.com/office/drawing/2014/main" id="{D05B8A87-10C0-67CE-AAE0-59247AD4DB91}"/>
                </a:ext>
              </a:extLst>
            </p:cNvPr>
            <p:cNvSpPr/>
            <p:nvPr/>
          </p:nvSpPr>
          <p:spPr>
            <a:xfrm>
              <a:off x="1901378" y="352872"/>
              <a:ext cx="97066" cy="97066"/>
            </a:xfrm>
            <a:custGeom>
              <a:avLst/>
              <a:gdLst>
                <a:gd name="connsiteX0" fmla="*/ 97066 w 97066"/>
                <a:gd name="connsiteY0" fmla="*/ 48533 h 97066"/>
                <a:gd name="connsiteX1" fmla="*/ 48533 w 97066"/>
                <a:gd name="connsiteY1" fmla="*/ 97066 h 97066"/>
                <a:gd name="connsiteX2" fmla="*/ 0 w 97066"/>
                <a:gd name="connsiteY2" fmla="*/ 48533 h 97066"/>
                <a:gd name="connsiteX3" fmla="*/ 48533 w 97066"/>
                <a:gd name="connsiteY3" fmla="*/ 0 h 97066"/>
                <a:gd name="connsiteX4" fmla="*/ 97066 w 97066"/>
                <a:gd name="connsiteY4" fmla="*/ 48533 h 970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066" h="97066">
                  <a:moveTo>
                    <a:pt x="97066" y="48533"/>
                  </a:moveTo>
                  <a:cubicBezTo>
                    <a:pt x="97066" y="75341"/>
                    <a:pt x="75331" y="97066"/>
                    <a:pt x="48533" y="97066"/>
                  </a:cubicBezTo>
                  <a:cubicBezTo>
                    <a:pt x="21726" y="97066"/>
                    <a:pt x="0" y="75341"/>
                    <a:pt x="0" y="48533"/>
                  </a:cubicBezTo>
                  <a:cubicBezTo>
                    <a:pt x="0" y="21726"/>
                    <a:pt x="21726" y="0"/>
                    <a:pt x="48533" y="0"/>
                  </a:cubicBezTo>
                  <a:cubicBezTo>
                    <a:pt x="75341" y="0"/>
                    <a:pt x="97066" y="21726"/>
                    <a:pt x="97066" y="48533"/>
                  </a:cubicBezTo>
                </a:path>
              </a:pathLst>
            </a:custGeom>
            <a:grpFill/>
            <a:ln w="914" cap="flat">
              <a:noFill/>
              <a:prstDash val="solid"/>
              <a:miter/>
            </a:ln>
          </p:spPr>
          <p:txBody>
            <a:bodyPr rtlCol="0" anchor="ctr"/>
            <a:lstStyle/>
            <a:p>
              <a:endParaRPr lang="en-GB"/>
            </a:p>
          </p:txBody>
        </p:sp>
        <p:sp>
          <p:nvSpPr>
            <p:cNvPr id="10" name="Free-form: Shape 9">
              <a:extLst>
                <a:ext uri="{FF2B5EF4-FFF2-40B4-BE49-F238E27FC236}">
                  <a16:creationId xmlns:a16="http://schemas.microsoft.com/office/drawing/2014/main" id="{7E5B9926-2974-F93F-7675-F128DCABCD1C}"/>
                </a:ext>
              </a:extLst>
            </p:cNvPr>
            <p:cNvSpPr/>
            <p:nvPr/>
          </p:nvSpPr>
          <p:spPr>
            <a:xfrm>
              <a:off x="2065514" y="241303"/>
              <a:ext cx="360139" cy="318515"/>
            </a:xfrm>
            <a:custGeom>
              <a:avLst/>
              <a:gdLst>
                <a:gd name="connsiteX0" fmla="*/ 184881 w 360139"/>
                <a:gd name="connsiteY0" fmla="*/ 256282 h 318515"/>
                <a:gd name="connsiteX1" fmla="*/ 126925 w 360139"/>
                <a:gd name="connsiteY1" fmla="*/ 242224 h 318515"/>
                <a:gd name="connsiteX2" fmla="*/ 73603 w 360139"/>
                <a:gd name="connsiteY2" fmla="*/ 184295 h 318515"/>
                <a:gd name="connsiteX3" fmla="*/ 71318 w 360139"/>
                <a:gd name="connsiteY3" fmla="*/ 136457 h 318515"/>
                <a:gd name="connsiteX4" fmla="*/ 142783 w 360139"/>
                <a:gd name="connsiteY4" fmla="*/ 68328 h 318515"/>
                <a:gd name="connsiteX5" fmla="*/ 247362 w 360139"/>
                <a:gd name="connsiteY5" fmla="*/ 76161 h 318515"/>
                <a:gd name="connsiteX6" fmla="*/ 290320 w 360139"/>
                <a:gd name="connsiteY6" fmla="*/ 132106 h 318515"/>
                <a:gd name="connsiteX7" fmla="*/ 290320 w 360139"/>
                <a:gd name="connsiteY7" fmla="*/ 136685 h 318515"/>
                <a:gd name="connsiteX8" fmla="*/ 162159 w 360139"/>
                <a:gd name="connsiteY8" fmla="*/ 136685 h 318515"/>
                <a:gd name="connsiteX9" fmla="*/ 138423 w 360139"/>
                <a:gd name="connsiteY9" fmla="*/ 150276 h 318515"/>
                <a:gd name="connsiteX10" fmla="*/ 118462 w 360139"/>
                <a:gd name="connsiteY10" fmla="*/ 184295 h 318515"/>
                <a:gd name="connsiteX11" fmla="*/ 359920 w 360139"/>
                <a:gd name="connsiteY11" fmla="*/ 184295 h 318515"/>
                <a:gd name="connsiteX12" fmla="*/ 360140 w 360139"/>
                <a:gd name="connsiteY12" fmla="*/ 184076 h 318515"/>
                <a:gd name="connsiteX13" fmla="*/ 359966 w 360139"/>
                <a:gd name="connsiteY13" fmla="*/ 136685 h 318515"/>
                <a:gd name="connsiteX14" fmla="*/ 344410 w 360139"/>
                <a:gd name="connsiteY14" fmla="*/ 76956 h 318515"/>
                <a:gd name="connsiteX15" fmla="*/ 267333 w 360139"/>
                <a:gd name="connsiteY15" fmla="*/ 14365 h 318515"/>
                <a:gd name="connsiteX16" fmla="*/ 194506 w 360139"/>
                <a:gd name="connsiteY16" fmla="*/ 455 h 318515"/>
                <a:gd name="connsiteX17" fmla="*/ 69608 w 360139"/>
                <a:gd name="connsiteY17" fmla="*/ 28112 h 318515"/>
                <a:gd name="connsiteX18" fmla="*/ 21011 w 360139"/>
                <a:gd name="connsiteY18" fmla="*/ 77550 h 318515"/>
                <a:gd name="connsiteX19" fmla="*/ 8 w 360139"/>
                <a:gd name="connsiteY19" fmla="*/ 156647 h 318515"/>
                <a:gd name="connsiteX20" fmla="*/ 17685 w 360139"/>
                <a:gd name="connsiteY20" fmla="*/ 233806 h 318515"/>
                <a:gd name="connsiteX21" fmla="*/ 68046 w 360139"/>
                <a:gd name="connsiteY21" fmla="*/ 288344 h 318515"/>
                <a:gd name="connsiteX22" fmla="*/ 192550 w 360139"/>
                <a:gd name="connsiteY22" fmla="*/ 318515 h 318515"/>
                <a:gd name="connsiteX23" fmla="*/ 346786 w 360139"/>
                <a:gd name="connsiteY23" fmla="*/ 258905 h 318515"/>
                <a:gd name="connsiteX24" fmla="*/ 346823 w 360139"/>
                <a:gd name="connsiteY24" fmla="*/ 258786 h 318515"/>
                <a:gd name="connsiteX25" fmla="*/ 346823 w 360139"/>
                <a:gd name="connsiteY25" fmla="*/ 214274 h 318515"/>
                <a:gd name="connsiteX26" fmla="*/ 346494 w 360139"/>
                <a:gd name="connsiteY26" fmla="*/ 214082 h 318515"/>
                <a:gd name="connsiteX27" fmla="*/ 279004 w 360139"/>
                <a:gd name="connsiteY27" fmla="*/ 245359 h 318515"/>
                <a:gd name="connsiteX28" fmla="*/ 184881 w 360139"/>
                <a:gd name="connsiteY28" fmla="*/ 256282 h 318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360139" h="318515">
                  <a:moveTo>
                    <a:pt x="184881" y="256282"/>
                  </a:moveTo>
                  <a:cubicBezTo>
                    <a:pt x="165295" y="255203"/>
                    <a:pt x="145324" y="249948"/>
                    <a:pt x="126925" y="242224"/>
                  </a:cubicBezTo>
                  <a:cubicBezTo>
                    <a:pt x="102896" y="232116"/>
                    <a:pt x="82569" y="211276"/>
                    <a:pt x="73603" y="184295"/>
                  </a:cubicBezTo>
                  <a:cubicBezTo>
                    <a:pt x="70431" y="174753"/>
                    <a:pt x="67031" y="156336"/>
                    <a:pt x="71318" y="136457"/>
                  </a:cubicBezTo>
                  <a:cubicBezTo>
                    <a:pt x="76829" y="110902"/>
                    <a:pt x="95054" y="82942"/>
                    <a:pt x="142783" y="68328"/>
                  </a:cubicBezTo>
                  <a:cubicBezTo>
                    <a:pt x="171016" y="59690"/>
                    <a:pt x="220418" y="63739"/>
                    <a:pt x="247362" y="76161"/>
                  </a:cubicBezTo>
                  <a:cubicBezTo>
                    <a:pt x="271062" y="87110"/>
                    <a:pt x="290329" y="104632"/>
                    <a:pt x="290320" y="132106"/>
                  </a:cubicBezTo>
                  <a:lnTo>
                    <a:pt x="290320" y="136685"/>
                  </a:lnTo>
                  <a:lnTo>
                    <a:pt x="162159" y="136685"/>
                  </a:lnTo>
                  <a:cubicBezTo>
                    <a:pt x="152398" y="136685"/>
                    <a:pt x="143368" y="141859"/>
                    <a:pt x="138423" y="150276"/>
                  </a:cubicBezTo>
                  <a:lnTo>
                    <a:pt x="118462" y="184295"/>
                  </a:lnTo>
                  <a:lnTo>
                    <a:pt x="359920" y="184295"/>
                  </a:lnTo>
                  <a:cubicBezTo>
                    <a:pt x="360039" y="184295"/>
                    <a:pt x="360140" y="184195"/>
                    <a:pt x="360140" y="184076"/>
                  </a:cubicBezTo>
                  <a:lnTo>
                    <a:pt x="359966" y="136685"/>
                  </a:lnTo>
                  <a:cubicBezTo>
                    <a:pt x="359966" y="115161"/>
                    <a:pt x="355360" y="96067"/>
                    <a:pt x="344410" y="76956"/>
                  </a:cubicBezTo>
                  <a:cubicBezTo>
                    <a:pt x="326779" y="46200"/>
                    <a:pt x="299898" y="26668"/>
                    <a:pt x="267333" y="14365"/>
                  </a:cubicBezTo>
                  <a:cubicBezTo>
                    <a:pt x="243898" y="5527"/>
                    <a:pt x="219412" y="1825"/>
                    <a:pt x="194506" y="455"/>
                  </a:cubicBezTo>
                  <a:cubicBezTo>
                    <a:pt x="150259" y="-1986"/>
                    <a:pt x="108161" y="5143"/>
                    <a:pt x="69608" y="28112"/>
                  </a:cubicBezTo>
                  <a:cubicBezTo>
                    <a:pt x="49135" y="40296"/>
                    <a:pt x="33213" y="57214"/>
                    <a:pt x="21011" y="77550"/>
                  </a:cubicBezTo>
                  <a:cubicBezTo>
                    <a:pt x="6461" y="101835"/>
                    <a:pt x="264" y="128450"/>
                    <a:pt x="8" y="156647"/>
                  </a:cubicBezTo>
                  <a:cubicBezTo>
                    <a:pt x="-230" y="183802"/>
                    <a:pt x="4852" y="209613"/>
                    <a:pt x="17685" y="233806"/>
                  </a:cubicBezTo>
                  <a:cubicBezTo>
                    <a:pt x="29740" y="256464"/>
                    <a:pt x="46786" y="274351"/>
                    <a:pt x="68046" y="288344"/>
                  </a:cubicBezTo>
                  <a:cubicBezTo>
                    <a:pt x="86499" y="300510"/>
                    <a:pt x="124850" y="318515"/>
                    <a:pt x="192550" y="318515"/>
                  </a:cubicBezTo>
                  <a:cubicBezTo>
                    <a:pt x="302302" y="318515"/>
                    <a:pt x="345452" y="260724"/>
                    <a:pt x="346786" y="258905"/>
                  </a:cubicBezTo>
                  <a:cubicBezTo>
                    <a:pt x="346814" y="258868"/>
                    <a:pt x="346823" y="258832"/>
                    <a:pt x="346823" y="258786"/>
                  </a:cubicBezTo>
                  <a:lnTo>
                    <a:pt x="346823" y="214274"/>
                  </a:lnTo>
                  <a:cubicBezTo>
                    <a:pt x="346823" y="214101"/>
                    <a:pt x="346640" y="213991"/>
                    <a:pt x="346494" y="214082"/>
                  </a:cubicBezTo>
                  <a:cubicBezTo>
                    <a:pt x="342737" y="216276"/>
                    <a:pt x="307521" y="236667"/>
                    <a:pt x="279004" y="245359"/>
                  </a:cubicBezTo>
                  <a:cubicBezTo>
                    <a:pt x="241220" y="256867"/>
                    <a:pt x="204724" y="257415"/>
                    <a:pt x="184881" y="256282"/>
                  </a:cubicBezTo>
                </a:path>
              </a:pathLst>
            </a:custGeom>
            <a:grpFill/>
            <a:ln w="914" cap="flat">
              <a:noFill/>
              <a:prstDash val="solid"/>
              <a:miter/>
            </a:ln>
          </p:spPr>
          <p:txBody>
            <a:bodyPr rtlCol="0" anchor="ctr"/>
            <a:lstStyle/>
            <a:p>
              <a:endParaRPr lang="en-GB"/>
            </a:p>
          </p:txBody>
        </p:sp>
      </p:grpSp>
      <p:sp>
        <p:nvSpPr>
          <p:cNvPr id="11" name="TextBox 10">
            <a:extLst>
              <a:ext uri="{FF2B5EF4-FFF2-40B4-BE49-F238E27FC236}">
                <a16:creationId xmlns:a16="http://schemas.microsoft.com/office/drawing/2014/main" id="{EEF731B8-DD5F-CACA-43E0-F517D2750275}"/>
              </a:ext>
            </a:extLst>
          </p:cNvPr>
          <p:cNvSpPr txBox="1"/>
          <p:nvPr userDrawn="1"/>
        </p:nvSpPr>
        <p:spPr>
          <a:xfrm>
            <a:off x="267517" y="542104"/>
            <a:ext cx="1575027" cy="323165"/>
          </a:xfrm>
          <a:prstGeom prst="rect">
            <a:avLst/>
          </a:prstGeom>
          <a:noFill/>
        </p:spPr>
        <p:txBody>
          <a:bodyPr wrap="square" rtlCol="0">
            <a:spAutoFit/>
          </a:bodyPr>
          <a:lstStyle/>
          <a:p>
            <a:r>
              <a:rPr lang="en-GB" sz="1500" b="1" dirty="0">
                <a:latin typeface="Helvetica" panose="020B0604020202020204" pitchFamily="34" charset="0"/>
                <a:cs typeface="Helvetica" panose="020B0604020202020204" pitchFamily="34" charset="0"/>
              </a:rPr>
              <a:t>CRIB SHEET</a:t>
            </a:r>
          </a:p>
        </p:txBody>
      </p:sp>
    </p:spTree>
    <p:extLst>
      <p:ext uri="{BB962C8B-B14F-4D97-AF65-F5344CB8AC3E}">
        <p14:creationId xmlns:p14="http://schemas.microsoft.com/office/powerpoint/2010/main" val="154966326"/>
      </p:ext>
    </p:extLst>
  </p:cSld>
  <p:clrMap bg1="lt1" tx1="dk1" bg2="lt2" tx2="dk2" accent1="accent1" accent2="accent2" accent3="accent3" accent4="accent4" accent5="accent5" accent6="accent6" hlink="hlink" folHlink="folHlink"/>
  <p:sldLayoutIdLst>
    <p:sldLayoutId id="2147483661" r:id="rId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hf sldNum="0" hdr="0" dt="0"/>
  <p:txStyles>
    <p:titleStyle>
      <a:lvl1pPr algn="ctr" defTabSz="609585"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609585" rtl="0" eaLnBrk="1" latinLnBrk="0" hangingPunct="1">
        <a:spcBef>
          <a:spcPct val="20000"/>
        </a:spcBef>
        <a:buFont typeface="Arial"/>
        <a:buChar char="•"/>
        <a:defRPr sz="4267" kern="1200">
          <a:solidFill>
            <a:schemeClr val="tx1"/>
          </a:solidFill>
          <a:latin typeface="+mn-lt"/>
          <a:ea typeface="+mn-ea"/>
          <a:cs typeface="+mn-cs"/>
        </a:defRPr>
      </a:lvl1pPr>
      <a:lvl2pPr marL="990575" indent="-380990" algn="l" defTabSz="609585" rtl="0" eaLnBrk="1" latinLnBrk="0" hangingPunct="1">
        <a:spcBef>
          <a:spcPct val="20000"/>
        </a:spcBef>
        <a:buFont typeface="Arial"/>
        <a:buChar char="–"/>
        <a:defRPr sz="3733" kern="1200">
          <a:solidFill>
            <a:schemeClr val="tx1"/>
          </a:solidFill>
          <a:latin typeface="+mn-lt"/>
          <a:ea typeface="+mn-ea"/>
          <a:cs typeface="+mn-cs"/>
        </a:defRPr>
      </a:lvl2pPr>
      <a:lvl3pPr marL="1523962" indent="-304792" algn="l" defTabSz="609585" rtl="0" eaLnBrk="1" latinLnBrk="0" hangingPunct="1">
        <a:spcBef>
          <a:spcPct val="20000"/>
        </a:spcBef>
        <a:buFont typeface="Arial"/>
        <a:buChar char="•"/>
        <a:defRPr sz="3200" kern="1200">
          <a:solidFill>
            <a:schemeClr val="tx1"/>
          </a:solidFill>
          <a:latin typeface="+mn-lt"/>
          <a:ea typeface="+mn-ea"/>
          <a:cs typeface="+mn-cs"/>
        </a:defRPr>
      </a:lvl3pPr>
      <a:lvl4pPr marL="2133547" indent="-304792" algn="l" defTabSz="609585" rtl="0" eaLnBrk="1" latinLnBrk="0" hangingPunct="1">
        <a:spcBef>
          <a:spcPct val="20000"/>
        </a:spcBef>
        <a:buFont typeface="Arial"/>
        <a:buChar char="–"/>
        <a:defRPr sz="2667" kern="1200">
          <a:solidFill>
            <a:schemeClr val="tx1"/>
          </a:solidFill>
          <a:latin typeface="+mn-lt"/>
          <a:ea typeface="+mn-ea"/>
          <a:cs typeface="+mn-cs"/>
        </a:defRPr>
      </a:lvl4pPr>
      <a:lvl5pPr marL="2743131" indent="-304792" algn="l" defTabSz="609585" rtl="0" eaLnBrk="1" latinLnBrk="0" hangingPunct="1">
        <a:spcBef>
          <a:spcPct val="20000"/>
        </a:spcBef>
        <a:buFont typeface="Arial"/>
        <a:buChar char="»"/>
        <a:defRPr sz="2667" kern="1200">
          <a:solidFill>
            <a:schemeClr val="tx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2">
            <a:extLst>
              <a:ext uri="{FF2B5EF4-FFF2-40B4-BE49-F238E27FC236}">
                <a16:creationId xmlns:a16="http://schemas.microsoft.com/office/drawing/2014/main" id="{2D396234-A8DF-AD2A-2329-76968EA22395}"/>
              </a:ext>
            </a:extLst>
          </p:cNvPr>
          <p:cNvSpPr>
            <a:spLocks noGrp="1"/>
          </p:cNvSpPr>
          <p:nvPr>
            <p:ph type="body" sz="quarter" idx="10"/>
          </p:nvPr>
        </p:nvSpPr>
        <p:spPr>
          <a:xfrm>
            <a:off x="3015400" y="446391"/>
            <a:ext cx="9030420" cy="458392"/>
          </a:xfrm>
          <a:ln>
            <a:solidFill>
              <a:schemeClr val="bg2"/>
            </a:solidFill>
          </a:ln>
        </p:spPr>
        <p:txBody>
          <a:bodyPr lIns="180000" tIns="180000" rIns="180000" bIns="180000" anchor="ctr" anchorCtr="0"/>
          <a:lstStyle/>
          <a:p>
            <a:pPr>
              <a:spcBef>
                <a:spcPts val="0"/>
              </a:spcBef>
              <a:spcAft>
                <a:spcPts val="0"/>
              </a:spcAft>
            </a:pPr>
            <a:r>
              <a:rPr lang="en-GB" sz="800" dirty="0"/>
              <a:t>The accelerated increase in remote users and new hybrid working patterns has escalated the need for cloud-delivered solutions to enable working from anywhere, anytime and any device. Businesses need to ensure that they can enable employees with secure access to their applications while retaining control over data. A Secure Access Service Edge (SASE) solution helps to accelerate the digital transformation journey, providing a proven security platform that is data-centric, cloud-smart and as fast as the business.</a:t>
            </a:r>
          </a:p>
        </p:txBody>
      </p:sp>
      <p:sp>
        <p:nvSpPr>
          <p:cNvPr id="2" name="Text Placeholder 1">
            <a:extLst>
              <a:ext uri="{FF2B5EF4-FFF2-40B4-BE49-F238E27FC236}">
                <a16:creationId xmlns:a16="http://schemas.microsoft.com/office/drawing/2014/main" id="{52B65968-5803-06AC-4E24-8AF3CE29759C}"/>
              </a:ext>
            </a:extLst>
          </p:cNvPr>
          <p:cNvSpPr>
            <a:spLocks noGrp="1"/>
          </p:cNvSpPr>
          <p:nvPr>
            <p:ph type="body" sz="quarter" idx="11"/>
          </p:nvPr>
        </p:nvSpPr>
        <p:spPr/>
        <p:txBody>
          <a:bodyPr/>
          <a:lstStyle/>
          <a:p>
            <a:r>
              <a:rPr lang="en-GB" dirty="0"/>
              <a:t>Secure Access Service Edge (SASE)</a:t>
            </a:r>
          </a:p>
        </p:txBody>
      </p:sp>
      <p:graphicFrame>
        <p:nvGraphicFramePr>
          <p:cNvPr id="40" name="Table 40">
            <a:extLst>
              <a:ext uri="{FF2B5EF4-FFF2-40B4-BE49-F238E27FC236}">
                <a16:creationId xmlns:a16="http://schemas.microsoft.com/office/drawing/2014/main" id="{976C51E7-982A-C339-5F81-139ACCA01D9F}"/>
              </a:ext>
            </a:extLst>
          </p:cNvPr>
          <p:cNvGraphicFramePr>
            <a:graphicFrameLocks noGrp="1"/>
          </p:cNvGraphicFramePr>
          <p:nvPr/>
        </p:nvGraphicFramePr>
        <p:xfrm>
          <a:off x="7928384" y="1063403"/>
          <a:ext cx="3973984" cy="5198603"/>
        </p:xfrm>
        <a:graphic>
          <a:graphicData uri="http://schemas.openxmlformats.org/drawingml/2006/table">
            <a:tbl>
              <a:tblPr>
                <a:tableStyleId>{073A0DAA-6AF3-43AB-8588-CEC1D06C72B9}</a:tableStyleId>
              </a:tblPr>
              <a:tblGrid>
                <a:gridCol w="1986992">
                  <a:extLst>
                    <a:ext uri="{9D8B030D-6E8A-4147-A177-3AD203B41FA5}">
                      <a16:colId xmlns:a16="http://schemas.microsoft.com/office/drawing/2014/main" val="2026813035"/>
                    </a:ext>
                  </a:extLst>
                </a:gridCol>
                <a:gridCol w="1986992">
                  <a:extLst>
                    <a:ext uri="{9D8B030D-6E8A-4147-A177-3AD203B41FA5}">
                      <a16:colId xmlns:a16="http://schemas.microsoft.com/office/drawing/2014/main" val="1676228385"/>
                    </a:ext>
                  </a:extLst>
                </a:gridCol>
              </a:tblGrid>
              <a:tr h="277235">
                <a:tc gridSpan="2">
                  <a:txBody>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lang="en-GB" sz="800" b="1" dirty="0">
                          <a:latin typeface="Helvetica" pitchFamily="2" charset="0"/>
                        </a:rPr>
                        <a:t>FETAURES &amp; BENEFITS</a:t>
                      </a:r>
                    </a:p>
                  </a:txBody>
                  <a:tcPr marL="72000" marR="72000" marT="72000" marB="7200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hMerge="1">
                  <a:txBody>
                    <a:bodyPr/>
                    <a:lstStyle/>
                    <a:p>
                      <a:pPr marL="0" marR="0" lvl="0" indent="0" algn="l" defTabSz="609585" rtl="0" eaLnBrk="1" fontAlgn="auto" latinLnBrk="0" hangingPunct="1">
                        <a:lnSpc>
                          <a:spcPct val="100000"/>
                        </a:lnSpc>
                        <a:spcBef>
                          <a:spcPts val="0"/>
                        </a:spcBef>
                        <a:spcAft>
                          <a:spcPts val="0"/>
                        </a:spcAft>
                        <a:buClrTx/>
                        <a:buSzTx/>
                        <a:buFontTx/>
                        <a:buNone/>
                        <a:tabLst/>
                        <a:defRPr/>
                      </a:pPr>
                      <a:endParaRPr lang="en-GB" sz="800" dirty="0">
                        <a:latin typeface="Helvetica" pitchFamily="2" charset="0"/>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71339406"/>
                  </a:ext>
                </a:extLst>
              </a:tr>
              <a:tr h="664732">
                <a:tc>
                  <a:txBody>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lang="en-GB" sz="750" dirty="0">
                          <a:latin typeface="Helvetica" pitchFamily="2" charset="0"/>
                        </a:rPr>
                        <a:t>Our NG SWG protects users accessing the web by detecting threats such as malware, phishing sites, and drive-by exploits.</a:t>
                      </a:r>
                    </a:p>
                  </a:txBody>
                  <a:tcPr marL="72000" marR="72000" marT="72000" marB="7200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lang="en-GB" sz="750" dirty="0">
                          <a:latin typeface="Helvetica" pitchFamily="2" charset="0"/>
                        </a:rPr>
                        <a:t>Protecting an organisation's data from exfiltration or exposure due to risky user activities within cloud applications, or the uploading of sensitive data to Shadow IT.</a:t>
                      </a:r>
                    </a:p>
                  </a:txBody>
                  <a:tcPr marL="72000" marR="72000" marT="72000" marB="7200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98055448"/>
                  </a:ext>
                </a:extLst>
              </a:tr>
              <a:tr h="624864">
                <a:tc>
                  <a:txBody>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lang="en-GB" sz="750" dirty="0">
                          <a:latin typeface="Helvetica" pitchFamily="2" charset="0"/>
                        </a:rPr>
                        <a:t>Quickly identify cloud application usage and secure data in managed or unmanaged cloud applications. </a:t>
                      </a:r>
                    </a:p>
                  </a:txBody>
                  <a:tcPr marL="72000" marR="72000" marT="72000" marB="7200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lang="en-GB" sz="750" dirty="0">
                          <a:latin typeface="Helvetica" pitchFamily="2" charset="0"/>
                        </a:rPr>
                        <a:t>Prevent sensitive data from being exfiltrated to Shadow IT by risky users or exposed to the internet from an organisation’s cloud storage platform. </a:t>
                      </a:r>
                    </a:p>
                  </a:txBody>
                  <a:tcPr marL="72000" marR="72000" marT="72000" marB="7200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7705898"/>
                  </a:ext>
                </a:extLst>
              </a:tr>
              <a:tr h="476860">
                <a:tc>
                  <a:txBody>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lang="en-GB" sz="750" dirty="0">
                          <a:latin typeface="Helvetica" pitchFamily="2" charset="0"/>
                        </a:rPr>
                        <a:t>Centrally managed through a portal, providing a single pane of glass view.</a:t>
                      </a:r>
                    </a:p>
                  </a:txBody>
                  <a:tcPr marL="72000" marR="72000" marT="72000" marB="7200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lang="en-GB" sz="750" dirty="0">
                          <a:latin typeface="Helvetica" pitchFamily="2" charset="0"/>
                        </a:rPr>
                        <a:t>This allows for efficient control of policies and access across their entire business estate.</a:t>
                      </a:r>
                    </a:p>
                  </a:txBody>
                  <a:tcPr marL="72000" marR="72000" marT="72000" marB="7200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82307858"/>
                  </a:ext>
                </a:extLst>
              </a:tr>
              <a:tr h="674880">
                <a:tc>
                  <a:txBody>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lang="en-GB" sz="750" dirty="0">
                          <a:latin typeface="Helvetica" pitchFamily="2" charset="0"/>
                        </a:rPr>
                        <a:t>Endpoint detection and response technology can help to provide real time alerts to spot the early stages of an attack, as well as uncover how the threat may have evaded existing defences.</a:t>
                      </a:r>
                    </a:p>
                  </a:txBody>
                  <a:tcPr marL="72000" marR="72000" marT="72000" marB="7200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lang="en-GB" sz="750" dirty="0">
                          <a:latin typeface="Helvetica" pitchFamily="2" charset="0"/>
                        </a:rPr>
                        <a:t>Helps to provide information on how to stop future attacks from occurring.</a:t>
                      </a:r>
                    </a:p>
                  </a:txBody>
                  <a:tcPr marL="72000" marR="72000" marT="72000" marB="7200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54890824"/>
                  </a:ext>
                </a:extLst>
              </a:tr>
              <a:tr h="581969">
                <a:tc>
                  <a:txBody>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lang="en-GB" sz="750" dirty="0">
                          <a:latin typeface="Helvetica" pitchFamily="2" charset="0"/>
                        </a:rPr>
                        <a:t>Providing SaaS visibility and advanced Analytics for thousands of applications.</a:t>
                      </a:r>
                    </a:p>
                  </a:txBody>
                  <a:tcPr marL="72000" marR="72000" marT="72000" marB="7200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lang="en-GB" sz="750" dirty="0">
                          <a:latin typeface="Helvetica" pitchFamily="2" charset="0"/>
                        </a:rPr>
                        <a:t>Providing details such as users, file names, activity and who’s files are being shared with who, in order to easily drill down to the root cause in case of attack.</a:t>
                      </a:r>
                    </a:p>
                  </a:txBody>
                  <a:tcPr marL="72000" marR="72000" marT="72000" marB="7200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8424723"/>
                  </a:ext>
                </a:extLst>
              </a:tr>
              <a:tr h="782691">
                <a:tc>
                  <a:txBody>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lang="en-GB" sz="750" dirty="0">
                          <a:latin typeface="Helvetica" pitchFamily="2" charset="0"/>
                        </a:rPr>
                        <a:t>Alert or block when sensitive documents and images such as bank details, passports, driving licences, and screenshots are uploaded to websites and cloud apps such as Teams, Zoom and Word Online.</a:t>
                      </a:r>
                    </a:p>
                  </a:txBody>
                  <a:tcPr marL="72000" marR="72000" marT="72000" marB="7200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lang="en-GB" sz="750" dirty="0">
                          <a:latin typeface="Helvetica" pitchFamily="2" charset="0"/>
                        </a:rPr>
                        <a:t>Ensuring that all data is secured and not mishandled. </a:t>
                      </a:r>
                    </a:p>
                  </a:txBody>
                  <a:tcPr marL="72000" marR="72000" marT="72000" marB="7200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710564748"/>
                  </a:ext>
                </a:extLst>
              </a:tr>
              <a:tr h="998372">
                <a:tc>
                  <a:txBody>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lang="en-GB" sz="750" dirty="0">
                          <a:latin typeface="Helvetica" pitchFamily="2" charset="0"/>
                        </a:rPr>
                        <a:t>Allow unmanaged devices to access specific cloud applications for collaboration. </a:t>
                      </a:r>
                    </a:p>
                  </a:txBody>
                  <a:tcPr marL="72000" marR="72000" marT="72000" marB="7200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lang="en-GB" sz="750" dirty="0">
                          <a:latin typeface="Helvetica" pitchFamily="2" charset="0"/>
                        </a:rPr>
                        <a:t>Helps users carry on with business tasks when they do not have access to corporate devices, but giving companies control over not allowing certain tasks to be undertaken such as downloading content, ensuring that business data cannot be mishandled.</a:t>
                      </a:r>
                    </a:p>
                  </a:txBody>
                  <a:tcPr marL="72000" marR="72000" marT="72000" marB="7200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1106448"/>
                  </a:ext>
                </a:extLst>
              </a:tr>
            </a:tbl>
          </a:graphicData>
        </a:graphic>
      </p:graphicFrame>
      <p:graphicFrame>
        <p:nvGraphicFramePr>
          <p:cNvPr id="41" name="Table 40">
            <a:extLst>
              <a:ext uri="{FF2B5EF4-FFF2-40B4-BE49-F238E27FC236}">
                <a16:creationId xmlns:a16="http://schemas.microsoft.com/office/drawing/2014/main" id="{B5B5E414-7C47-EAEE-7E74-5D4583CEF612}"/>
              </a:ext>
            </a:extLst>
          </p:cNvPr>
          <p:cNvGraphicFramePr>
            <a:graphicFrameLocks noGrp="1"/>
          </p:cNvGraphicFramePr>
          <p:nvPr/>
        </p:nvGraphicFramePr>
        <p:xfrm>
          <a:off x="289632" y="1063403"/>
          <a:ext cx="7520868" cy="5198601"/>
        </p:xfrm>
        <a:graphic>
          <a:graphicData uri="http://schemas.openxmlformats.org/drawingml/2006/table">
            <a:tbl>
              <a:tblPr>
                <a:tableStyleId>{073A0DAA-6AF3-43AB-8588-CEC1D06C72B9}</a:tableStyleId>
              </a:tblPr>
              <a:tblGrid>
                <a:gridCol w="7520868">
                  <a:extLst>
                    <a:ext uri="{9D8B030D-6E8A-4147-A177-3AD203B41FA5}">
                      <a16:colId xmlns:a16="http://schemas.microsoft.com/office/drawing/2014/main" val="2026813035"/>
                    </a:ext>
                  </a:extLst>
                </a:gridCol>
              </a:tblGrid>
              <a:tr h="268748">
                <a:tc>
                  <a:txBody>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lang="en-GB" sz="800" b="1" dirty="0">
                          <a:latin typeface="Helvetica" pitchFamily="2" charset="0"/>
                        </a:rPr>
                        <a:t>CHALLENGES</a:t>
                      </a:r>
                    </a:p>
                  </a:txBody>
                  <a:tcPr marL="72000" marR="72000" marT="72000" marB="7200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3771339406"/>
                  </a:ext>
                </a:extLst>
              </a:tr>
              <a:tr h="975474">
                <a:tc>
                  <a:txBody>
                    <a:bodyPr/>
                    <a:lstStyle/>
                    <a:p>
                      <a:pPr marL="174625" indent="-174625" algn="l">
                        <a:spcBef>
                          <a:spcPts val="0"/>
                        </a:spcBef>
                        <a:spcAft>
                          <a:spcPts val="0"/>
                        </a:spcAft>
                        <a:buFont typeface="Arial" panose="020B0604020202020204" pitchFamily="34" charset="0"/>
                        <a:buChar char="•"/>
                      </a:pPr>
                      <a:r>
                        <a:rPr lang="en-GB" sz="750" dirty="0">
                          <a:latin typeface="Helvetica" pitchFamily="2" charset="0"/>
                        </a:rPr>
                        <a:t>Companies need a Cyber Security Solution that supports the flexibility to expand both nationally and internationally.  </a:t>
                      </a:r>
                    </a:p>
                    <a:p>
                      <a:pPr marL="174625" indent="-174625" algn="l">
                        <a:spcBef>
                          <a:spcPts val="0"/>
                        </a:spcBef>
                        <a:spcAft>
                          <a:spcPts val="0"/>
                        </a:spcAft>
                        <a:buFont typeface="Arial" panose="020B0604020202020204" pitchFamily="34" charset="0"/>
                        <a:buChar char="•"/>
                      </a:pPr>
                      <a:r>
                        <a:rPr lang="en-GB" sz="750" dirty="0">
                          <a:latin typeface="Helvetica" pitchFamily="2" charset="0"/>
                        </a:rPr>
                        <a:t>Companies are looking for a solution that can be centrally managed across all  of their sites to accommodate the new hybrid way of working. </a:t>
                      </a:r>
                    </a:p>
                    <a:p>
                      <a:pPr marL="174625" indent="-174625" algn="l">
                        <a:spcBef>
                          <a:spcPts val="0"/>
                        </a:spcBef>
                        <a:spcAft>
                          <a:spcPts val="0"/>
                        </a:spcAft>
                        <a:buFont typeface="Arial" panose="020B0604020202020204" pitchFamily="34" charset="0"/>
                        <a:buChar char="•"/>
                      </a:pPr>
                      <a:r>
                        <a:rPr lang="en-GB" sz="750" dirty="0">
                          <a:latin typeface="Helvetica" pitchFamily="2" charset="0"/>
                        </a:rPr>
                        <a:t>Require solutions that protect office and remote users when accessing resources in the private cloud and SaaS resources in the public cloud and on the internet.</a:t>
                      </a:r>
                    </a:p>
                    <a:p>
                      <a:pPr marL="174625" indent="-174625" algn="l">
                        <a:spcBef>
                          <a:spcPts val="0"/>
                        </a:spcBef>
                        <a:spcAft>
                          <a:spcPts val="0"/>
                        </a:spcAft>
                        <a:buFont typeface="Arial" panose="020B0604020202020204" pitchFamily="34" charset="0"/>
                        <a:buChar char="•"/>
                      </a:pPr>
                      <a:r>
                        <a:rPr lang="en-GB" sz="750" dirty="0">
                          <a:latin typeface="Helvetica" pitchFamily="2" charset="0"/>
                        </a:rPr>
                        <a:t>Currently Cloud Applications account for over half of the web traffic and are a top phishing target. Cloud adoption also drives a perimeter-less network architecture that legacy web defences miss due to either a lack of visibility or appropriate granularity to make context-based decisions.</a:t>
                      </a:r>
                    </a:p>
                    <a:p>
                      <a:pPr marL="174625" indent="-174625" algn="l">
                        <a:spcBef>
                          <a:spcPts val="0"/>
                        </a:spcBef>
                        <a:spcAft>
                          <a:spcPts val="0"/>
                        </a:spcAft>
                        <a:buFont typeface="Arial" panose="020B0604020202020204" pitchFamily="34" charset="0"/>
                        <a:buChar char="•"/>
                      </a:pPr>
                      <a:r>
                        <a:rPr lang="en-GB" sz="750" dirty="0">
                          <a:latin typeface="Helvetica" pitchFamily="2" charset="0"/>
                        </a:rPr>
                        <a:t>Threats are evading legacy systems such as SWGs, NGFWs and endpoint defences, so these can be ineffective due to increasing adoption and mobility of the cloud.</a:t>
                      </a:r>
                    </a:p>
                  </a:txBody>
                  <a:tcPr marL="72000" marR="72000" marT="72000" marB="7200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98055448"/>
                  </a:ext>
                </a:extLst>
              </a:tr>
              <a:tr h="85809">
                <a:tc>
                  <a:txBody>
                    <a:bodyPr/>
                    <a:lstStyle/>
                    <a:p>
                      <a:pPr marL="0" marR="0" lvl="0" indent="0" algn="l" defTabSz="609585" rtl="0" eaLnBrk="1" fontAlgn="auto" latinLnBrk="0" hangingPunct="1">
                        <a:lnSpc>
                          <a:spcPct val="100000"/>
                        </a:lnSpc>
                        <a:spcBef>
                          <a:spcPts val="0"/>
                        </a:spcBef>
                        <a:spcAft>
                          <a:spcPts val="0"/>
                        </a:spcAft>
                        <a:buClrTx/>
                        <a:buSzTx/>
                        <a:buFontTx/>
                        <a:buNone/>
                        <a:tabLst/>
                        <a:defRPr/>
                      </a:pPr>
                      <a:endParaRPr lang="en-GB" sz="200" dirty="0">
                        <a:latin typeface="Helvetica" pitchFamily="2"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E8F1"/>
                    </a:solidFill>
                  </a:tcPr>
                </a:tc>
                <a:extLst>
                  <a:ext uri="{0D108BD9-81ED-4DB2-BD59-A6C34878D82A}">
                    <a16:rowId xmlns:a16="http://schemas.microsoft.com/office/drawing/2014/main" val="67705898"/>
                  </a:ext>
                </a:extLst>
              </a:tr>
              <a:tr h="268748">
                <a:tc>
                  <a:txBody>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lang="en-GB" sz="800" b="1" dirty="0">
                          <a:latin typeface="Helvetica" pitchFamily="2" charset="0"/>
                        </a:rPr>
                        <a:t>SOLUTION</a:t>
                      </a:r>
                    </a:p>
                  </a:txBody>
                  <a:tcPr marL="72000" marR="72000" marT="72000" marB="7200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482307858"/>
                  </a:ext>
                </a:extLst>
              </a:tr>
              <a:tr h="1840241">
                <a:tc>
                  <a:txBody>
                    <a:bodyPr/>
                    <a:lstStyle/>
                    <a:p>
                      <a:pPr marL="174625" indent="-174625" algn="just">
                        <a:spcBef>
                          <a:spcPts val="0"/>
                        </a:spcBef>
                        <a:spcAft>
                          <a:spcPts val="0"/>
                        </a:spcAft>
                        <a:buFont typeface="Arial" panose="020B0604020202020204" pitchFamily="34" charset="0"/>
                        <a:buChar char="•"/>
                      </a:pPr>
                      <a:r>
                        <a:rPr lang="en-GB" sz="750" dirty="0">
                          <a:latin typeface="Helvetica" pitchFamily="2" charset="0"/>
                        </a:rPr>
                        <a:t>As defined by Gartner, Secure Access Service Edge (SASE), pronounced “sassy” is an emerging framework for the convergence of networking and network security services within a global cloud-based platform to protect users, applications and data.</a:t>
                      </a:r>
                    </a:p>
                    <a:p>
                      <a:pPr marL="174625" indent="-174625" algn="just">
                        <a:spcBef>
                          <a:spcPts val="0"/>
                        </a:spcBef>
                        <a:spcAft>
                          <a:spcPts val="0"/>
                        </a:spcAft>
                        <a:buFont typeface="Arial" panose="020B0604020202020204" pitchFamily="34" charset="0"/>
                        <a:buChar char="•"/>
                      </a:pPr>
                      <a:r>
                        <a:rPr lang="en-GB" sz="750" dirty="0">
                          <a:latin typeface="Helvetica" pitchFamily="2" charset="0"/>
                        </a:rPr>
                        <a:t>Due to Covid-19, businesses had to support a distributed workforce, creating additional security challenges, as most of their employees were no longer on the corporate network, and could not depend on conventional hardware appliances at the network edge. </a:t>
                      </a:r>
                    </a:p>
                    <a:p>
                      <a:pPr marL="174625" indent="-174625" algn="just">
                        <a:spcBef>
                          <a:spcPts val="0"/>
                        </a:spcBef>
                        <a:spcAft>
                          <a:spcPts val="0"/>
                        </a:spcAft>
                        <a:buFont typeface="Arial" panose="020B0604020202020204" pitchFamily="34" charset="0"/>
                        <a:buChar char="•"/>
                      </a:pPr>
                      <a:r>
                        <a:rPr lang="en-GB" sz="750" dirty="0">
                          <a:latin typeface="Helvetica" pitchFamily="2" charset="0"/>
                        </a:rPr>
                        <a:t>Our SASE solution is a cloud-based web security gateway that protects the enterprise from the growing volume and sophistication of cloud-enabled threats and data theft, ensuring users can safely and securely use cloud apps and the web during their daily business tasks.</a:t>
                      </a:r>
                    </a:p>
                    <a:p>
                      <a:pPr marL="174625" indent="-174625" algn="just" defTabSz="600075">
                        <a:spcBef>
                          <a:spcPts val="0"/>
                        </a:spcBef>
                        <a:spcAft>
                          <a:spcPts val="0"/>
                        </a:spcAft>
                        <a:buFont typeface="Arial" panose="020B0604020202020204" pitchFamily="34" charset="0"/>
                        <a:buChar char="•"/>
                      </a:pPr>
                      <a:r>
                        <a:rPr lang="en-GB" sz="750" dirty="0">
                          <a:latin typeface="Helvetica" pitchFamily="2" charset="0"/>
                        </a:rPr>
                        <a:t>Offering a single platform, with unified cloud-native microservices architecture including elements such as Next Generation Secure Web Gateway (NG-SWG), Cloud Access Security Broker (CASB), Data Loss Prevention (DLP) and Threat Protection, all built upon a Global Access Network optimised for high performance and maximum user experience. </a:t>
                      </a:r>
                    </a:p>
                    <a:p>
                      <a:pPr marL="174625" indent="-174625" algn="just">
                        <a:spcBef>
                          <a:spcPts val="0"/>
                        </a:spcBef>
                        <a:spcAft>
                          <a:spcPts val="0"/>
                        </a:spcAft>
                        <a:buFont typeface="Arial" panose="020B0604020202020204" pitchFamily="34" charset="0"/>
                        <a:buChar char="•"/>
                      </a:pPr>
                      <a:r>
                        <a:rPr lang="en-GB" sz="750" dirty="0">
                          <a:latin typeface="Helvetica" pitchFamily="2" charset="0"/>
                        </a:rPr>
                        <a:t>The solution protects users accessing the web by detecting threats such as malware, phishing sites and drive-by exploits, which can easily pass through legacy defences or be whitelisted to bypass defences by leveraging trusted domains with valid certificates. </a:t>
                      </a:r>
                    </a:p>
                    <a:p>
                      <a:pPr marL="174625" indent="-174625" algn="just">
                        <a:spcBef>
                          <a:spcPts val="0"/>
                        </a:spcBef>
                        <a:spcAft>
                          <a:spcPts val="0"/>
                        </a:spcAft>
                        <a:buFont typeface="Arial" panose="020B0604020202020204" pitchFamily="34" charset="0"/>
                        <a:buChar char="•"/>
                      </a:pPr>
                      <a:r>
                        <a:rPr lang="en-GB" sz="750" dirty="0">
                          <a:latin typeface="Helvetica" pitchFamily="2" charset="0"/>
                        </a:rPr>
                        <a:t>Through the use of advanced knowledge of decoding applications and cloud services for content and context with the added benefit of machine learning, our solution enables businesses to be protected against not only known attacks, but also emerging threats.</a:t>
                      </a:r>
                    </a:p>
                    <a:p>
                      <a:pPr marL="174625" indent="-174625" algn="just" defTabSz="179388">
                        <a:spcBef>
                          <a:spcPts val="0"/>
                        </a:spcBef>
                        <a:spcAft>
                          <a:spcPts val="0"/>
                        </a:spcAft>
                        <a:buFont typeface="Arial" panose="020B0604020202020204" pitchFamily="34" charset="0"/>
                        <a:buChar char="•"/>
                      </a:pPr>
                      <a:r>
                        <a:rPr lang="en-GB" sz="750" dirty="0">
                          <a:latin typeface="Helvetica" pitchFamily="2" charset="0"/>
                        </a:rPr>
                        <a:t>We partner with Gartner credited SASE Providers Netskope, Palo Alto and Cisco to provide our Managed SASE Solution, Netskope for CASB and Visionary for SWG.</a:t>
                      </a:r>
                    </a:p>
                  </a:txBody>
                  <a:tcPr marL="72000" marR="72000" marT="72000" marB="7200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54890824"/>
                  </a:ext>
                </a:extLst>
              </a:tr>
              <a:tr h="74628">
                <a:tc>
                  <a:txBody>
                    <a:bodyPr/>
                    <a:lstStyle/>
                    <a:p>
                      <a:pPr marL="0" marR="0" lvl="0" indent="0" algn="l" defTabSz="609585" rtl="0" eaLnBrk="1" fontAlgn="auto" latinLnBrk="0" hangingPunct="1">
                        <a:lnSpc>
                          <a:spcPct val="100000"/>
                        </a:lnSpc>
                        <a:spcBef>
                          <a:spcPts val="0"/>
                        </a:spcBef>
                        <a:spcAft>
                          <a:spcPts val="0"/>
                        </a:spcAft>
                        <a:buClrTx/>
                        <a:buSzTx/>
                        <a:buFontTx/>
                        <a:buNone/>
                        <a:tabLst/>
                        <a:defRPr/>
                      </a:pPr>
                      <a:endParaRPr lang="en-GB" sz="200" dirty="0">
                        <a:latin typeface="Helvetica" pitchFamily="2"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E8F1"/>
                    </a:solidFill>
                  </a:tcPr>
                </a:tc>
                <a:extLst>
                  <a:ext uri="{0D108BD9-81ED-4DB2-BD59-A6C34878D82A}">
                    <a16:rowId xmlns:a16="http://schemas.microsoft.com/office/drawing/2014/main" val="208424723"/>
                  </a:ext>
                </a:extLst>
              </a:tr>
              <a:tr h="268748">
                <a:tc>
                  <a:txBody>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lang="en-GB" sz="800" b="1" dirty="0">
                          <a:latin typeface="Helvetica" pitchFamily="2" charset="0"/>
                        </a:rPr>
                        <a:t>WHY EXPO.e</a:t>
                      </a:r>
                    </a:p>
                  </a:txBody>
                  <a:tcPr marL="72000" marR="72000" marT="72000" marB="7200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2710564748"/>
                  </a:ext>
                </a:extLst>
              </a:tr>
              <a:tr h="1416205">
                <a:tc>
                  <a:txBody>
                    <a:bodyPr/>
                    <a:lstStyle/>
                    <a:p>
                      <a:pPr marL="174625" indent="-174625" algn="just" defTabSz="638175">
                        <a:spcBef>
                          <a:spcPts val="0"/>
                        </a:spcBef>
                        <a:spcAft>
                          <a:spcPts val="0"/>
                        </a:spcAft>
                        <a:buFont typeface="Arial" panose="020B0604020202020204" pitchFamily="34" charset="0"/>
                        <a:buChar char="•"/>
                      </a:pPr>
                      <a:r>
                        <a:rPr lang="en-GB" sz="750" dirty="0">
                          <a:latin typeface="Helvetica" pitchFamily="2" charset="0"/>
                        </a:rPr>
                        <a:t>We use a data-centric approach to cloud security by following data throughout its journey. From Data creation all the way to cloud apps and personal devices, enabling businesses to protect their data and users everywhere.</a:t>
                      </a:r>
                    </a:p>
                    <a:p>
                      <a:pPr marL="174625" indent="-174625" algn="just" defTabSz="679450">
                        <a:spcBef>
                          <a:spcPts val="0"/>
                        </a:spcBef>
                        <a:spcAft>
                          <a:spcPts val="0"/>
                        </a:spcAft>
                        <a:buFont typeface="Arial" panose="020B0604020202020204" pitchFamily="34" charset="0"/>
                        <a:buChar char="•"/>
                      </a:pPr>
                      <a:r>
                        <a:rPr lang="en-GB" sz="750" dirty="0">
                          <a:latin typeface="Helvetica" pitchFamily="2" charset="0"/>
                        </a:rPr>
                        <a:t>Through the use of deep contextual understanding of the cloud, our SASE solution enables IT Teams to apply effective security controls, that enables businesses to use the cloud and web safely.</a:t>
                      </a:r>
                    </a:p>
                    <a:p>
                      <a:pPr marL="174625" indent="-174625" algn="just" defTabSz="638175">
                        <a:spcBef>
                          <a:spcPts val="0"/>
                        </a:spcBef>
                        <a:spcAft>
                          <a:spcPts val="0"/>
                        </a:spcAft>
                        <a:buFont typeface="Arial" panose="020B0604020202020204" pitchFamily="34" charset="0"/>
                        <a:buChar char="•"/>
                      </a:pPr>
                      <a:r>
                        <a:rPr lang="en-GB" sz="750" dirty="0">
                          <a:latin typeface="Helvetica" pitchFamily="2" charset="0"/>
                        </a:rPr>
                        <a:t>Delivering real-time, cloud-native security which is always on, present and fast whilst never acting as a roadblock. </a:t>
                      </a:r>
                    </a:p>
                    <a:p>
                      <a:pPr marL="174625" indent="-174625" algn="just" defTabSz="638175">
                        <a:spcBef>
                          <a:spcPts val="0"/>
                        </a:spcBef>
                        <a:spcAft>
                          <a:spcPts val="0"/>
                        </a:spcAft>
                        <a:buFont typeface="Arial" panose="020B0604020202020204" pitchFamily="34" charset="0"/>
                        <a:buChar char="•"/>
                      </a:pPr>
                      <a:r>
                        <a:rPr lang="en-GB" sz="750" dirty="0">
                          <a:latin typeface="Helvetica" pitchFamily="2" charset="0"/>
                        </a:rPr>
                        <a:t>Our solution’s Advanced Analytics and Reporting provides businesses with a 360 Degree view of the cloud risk posture for apps, user and data, contributing to crucial input that could help security teams focus on threat investigations. </a:t>
                      </a:r>
                    </a:p>
                    <a:p>
                      <a:pPr marL="174625" indent="-174625" algn="just" defTabSz="638175">
                        <a:spcBef>
                          <a:spcPts val="0"/>
                        </a:spcBef>
                        <a:spcAft>
                          <a:spcPts val="0"/>
                        </a:spcAft>
                        <a:buFont typeface="Arial" panose="020B0604020202020204" pitchFamily="34" charset="0"/>
                        <a:buChar char="•"/>
                      </a:pPr>
                      <a:r>
                        <a:rPr lang="en-GB" sz="750" dirty="0">
                          <a:latin typeface="Helvetica" pitchFamily="2" charset="0"/>
                        </a:rPr>
                        <a:t>Using multiple Layer Defences such as pre-execution script analysis and heuristics, sandboxing and machine learning anomaly detection, user and entity behaviours analytics to detect access compromise and insider threats. Additional support from our Cyber Security Operations Centre (CSOC) is also available if required. </a:t>
                      </a:r>
                    </a:p>
                    <a:p>
                      <a:pPr marL="174625" indent="-174625" algn="just" defTabSz="638175">
                        <a:spcBef>
                          <a:spcPts val="0"/>
                        </a:spcBef>
                        <a:spcAft>
                          <a:spcPts val="0"/>
                        </a:spcAft>
                        <a:buFont typeface="Arial" panose="020B0604020202020204" pitchFamily="34" charset="0"/>
                        <a:buChar char="•"/>
                      </a:pPr>
                      <a:r>
                        <a:rPr lang="en-GB" sz="750" dirty="0">
                          <a:latin typeface="Helvetica" pitchFamily="2" charset="0"/>
                        </a:rPr>
                        <a:t>Our Fully Managed end-to-end solution is supported by dedicated Sales Specialists, Solutions Consultants, Delivery Experts and our 24x7 UK Support Desk ensuring efficient collaboration with you and your customers to design and implement a next</a:t>
                      </a:r>
                    </a:p>
                  </a:txBody>
                  <a:tcPr marL="72000" marR="72000" marT="72000" marB="7200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1106448"/>
                  </a:ext>
                </a:extLst>
              </a:tr>
            </a:tbl>
          </a:graphicData>
        </a:graphic>
      </p:graphicFrame>
    </p:spTree>
    <p:extLst>
      <p:ext uri="{BB962C8B-B14F-4D97-AF65-F5344CB8AC3E}">
        <p14:creationId xmlns:p14="http://schemas.microsoft.com/office/powerpoint/2010/main" val="768758935"/>
      </p:ext>
    </p:extLst>
  </p:cSld>
  <p:clrMapOvr>
    <a:masterClrMapping/>
  </p:clrMapOvr>
</p:sld>
</file>

<file path=ppt/theme/theme1.xml><?xml version="1.0" encoding="utf-8"?>
<a:theme xmlns:a="http://schemas.openxmlformats.org/drawingml/2006/main" name="Main Slide - Light">
  <a:themeElements>
    <a:clrScheme name="Expo.e Channel">
      <a:dk1>
        <a:srgbClr val="1A1C2B"/>
      </a:dk1>
      <a:lt1>
        <a:sysClr val="window" lastClr="FFFFFF"/>
      </a:lt1>
      <a:dk2>
        <a:srgbClr val="1A1C2B"/>
      </a:dk2>
      <a:lt2>
        <a:srgbClr val="00FF2D"/>
      </a:lt2>
      <a:accent1>
        <a:srgbClr val="7FFF95"/>
      </a:accent1>
      <a:accent2>
        <a:srgbClr val="BFFFCA"/>
      </a:accent2>
      <a:accent3>
        <a:srgbClr val="00FFD8"/>
      </a:accent3>
      <a:accent4>
        <a:srgbClr val="1A1C2B"/>
      </a:accent4>
      <a:accent5>
        <a:srgbClr val="00FF2D"/>
      </a:accent5>
      <a:accent6>
        <a:srgbClr val="000000"/>
      </a:accent6>
      <a:hlink>
        <a:srgbClr val="FFFFFF"/>
      </a:hlink>
      <a:folHlink>
        <a:srgbClr val="00FF2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Data-Platform-Solution_JWB.pptx" id="{F977F052-F96B-4DA6-89D1-A950CDF6C897}" vid="{5E787117-2195-4169-9D98-55FE7789A031}"/>
    </a:ext>
  </a:extLst>
</a:theme>
</file>

<file path=docProps/app.xml><?xml version="1.0" encoding="utf-8"?>
<Properties xmlns="http://schemas.openxmlformats.org/officeDocument/2006/extended-properties" xmlns:vt="http://schemas.openxmlformats.org/officeDocument/2006/docPropsVTypes">
  <TotalTime>0</TotalTime>
  <Words>1064</Words>
  <Application>Microsoft Office PowerPoint</Application>
  <PresentationFormat>Widescreen</PresentationFormat>
  <Paragraphs>38</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Helvetica</vt:lpstr>
      <vt:lpstr>HelveticaNowDisplay Bold</vt:lpstr>
      <vt:lpstr>HelveticaNowText Regular</vt:lpstr>
      <vt:lpstr>Main Slide - Light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Jason Williams-Bew</dc:creator>
  <cp:lastModifiedBy>Jason Williams-Bew</cp:lastModifiedBy>
  <cp:revision>1</cp:revision>
  <dcterms:created xsi:type="dcterms:W3CDTF">2023-10-11T09:08:29Z</dcterms:created>
  <dcterms:modified xsi:type="dcterms:W3CDTF">2023-10-11T09:08:44Z</dcterms:modified>
</cp:coreProperties>
</file>