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3087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 - Light"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F62A5AA4-57D5-8B4C-923A-2C55130420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5400" y="446391"/>
            <a:ext cx="8759657" cy="458392"/>
          </a:xfrm>
          <a:prstGeom prst="rect">
            <a:avLst/>
          </a:prstGeom>
        </p:spPr>
        <p:txBody>
          <a:bodyPr rIns="0"/>
          <a:lstStyle>
            <a:lvl1pPr marL="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3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60958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 marL="121917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 marL="182875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 marL="2438339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grpSp>
        <p:nvGrpSpPr>
          <p:cNvPr id="3" name="Footer">
            <a:extLst>
              <a:ext uri="{FF2B5EF4-FFF2-40B4-BE49-F238E27FC236}">
                <a16:creationId xmlns:a16="http://schemas.microsoft.com/office/drawing/2014/main" id="{304BFE6F-EB99-3D36-3B9C-887570B3130D}"/>
              </a:ext>
            </a:extLst>
          </p:cNvPr>
          <p:cNvGrpSpPr/>
          <p:nvPr userDrawn="1"/>
        </p:nvGrpSpPr>
        <p:grpSpPr>
          <a:xfrm>
            <a:off x="0" y="6334126"/>
            <a:ext cx="12249150" cy="549274"/>
            <a:chOff x="0" y="6334126"/>
            <a:chExt cx="12249150" cy="549274"/>
          </a:xfrm>
        </p:grpSpPr>
        <p:sp>
          <p:nvSpPr>
            <p:cNvPr id="6" name="The Exponential-e Group Channel Partner Programme">
              <a:extLst>
                <a:ext uri="{FF2B5EF4-FFF2-40B4-BE49-F238E27FC236}">
                  <a16:creationId xmlns:a16="http://schemas.microsoft.com/office/drawing/2014/main" id="{5E2AE9F5-A93E-CCE7-8B34-C0E6B8741677}"/>
                </a:ext>
              </a:extLst>
            </p:cNvPr>
            <p:cNvSpPr/>
            <p:nvPr userDrawn="1"/>
          </p:nvSpPr>
          <p:spPr>
            <a:xfrm>
              <a:off x="0" y="6334126"/>
              <a:ext cx="12249150" cy="546100"/>
            </a:xfrm>
            <a:prstGeom prst="rect">
              <a:avLst/>
            </a:prstGeom>
            <a:solidFill>
              <a:srgbClr val="122744">
                <a:alpha val="1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200" kern="1200" dirty="0">
                  <a:solidFill>
                    <a:srgbClr val="1A1C2B"/>
                  </a:solidFill>
                  <a:latin typeface="HelveticaNowDisplay Bold" panose="020B0804030202020204" pitchFamily="34" charset="0"/>
                  <a:ea typeface="+mn-ea"/>
                  <a:cs typeface="HelveticaNowDisplay Bold" panose="020B0804030202020204" pitchFamily="34" charset="0"/>
                </a:rPr>
                <a:t>Be Unstoppable.</a:t>
              </a:r>
              <a:r>
                <a:rPr lang="en-GB" sz="1200" b="1" kern="1200" dirty="0">
                  <a:solidFill>
                    <a:srgbClr val="1A1C2B"/>
                  </a:solidFill>
                  <a:latin typeface="HelveticaNowDisplay Bold" panose="020B0804030202020204" pitchFamily="34" charset="0"/>
                  <a:ea typeface="+mn-ea"/>
                  <a:cs typeface="HelveticaNowDisplay Bold" panose="020B0804030202020204" pitchFamily="34" charset="0"/>
                </a:rPr>
                <a:t> </a:t>
              </a:r>
              <a:r>
                <a:rPr lang="en-GB" sz="1200" b="1" dirty="0">
                  <a:solidFill>
                    <a:srgbClr val="1A1C2B"/>
                  </a:solidFill>
                  <a:latin typeface="HelveticaNowDisplay Bold" panose="020B0804030202020204" pitchFamily="34" charset="0"/>
                  <a:cs typeface="HelveticaNowDisplay Bold" panose="020B0804030202020204" pitchFamily="34" charset="0"/>
                </a:rPr>
                <a:t>The Exponential-e Group </a:t>
              </a:r>
              <a:r>
                <a:rPr lang="en-GB" sz="1200" dirty="0">
                  <a:solidFill>
                    <a:srgbClr val="1A1C2B"/>
                  </a:solidFill>
                  <a:latin typeface="HelveticaNowText Regular" panose="020B0504030202020204" pitchFamily="34" charset="0"/>
                  <a:cs typeface="HelveticaNowText Regular" panose="020B0504030202020204" pitchFamily="34" charset="0"/>
                </a:rPr>
                <a:t>Channel Partner Programme</a:t>
              </a:r>
            </a:p>
          </p:txBody>
        </p:sp>
        <p:sp>
          <p:nvSpPr>
            <p:cNvPr id="7" name="Website | Contact Number">
              <a:extLst>
                <a:ext uri="{FF2B5EF4-FFF2-40B4-BE49-F238E27FC236}">
                  <a16:creationId xmlns:a16="http://schemas.microsoft.com/office/drawing/2014/main" id="{B0F08496-F5D7-3C7D-3A4A-CC835CAED53F}"/>
                </a:ext>
              </a:extLst>
            </p:cNvPr>
            <p:cNvSpPr/>
            <p:nvPr userDrawn="1"/>
          </p:nvSpPr>
          <p:spPr>
            <a:xfrm>
              <a:off x="6096000" y="6337300"/>
              <a:ext cx="6096000" cy="5461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0" tIns="0" rIns="360000" bIns="0" rtlCol="0" anchor="ctr"/>
            <a:lstStyle/>
            <a:p>
              <a:pPr algn="r"/>
              <a:r>
                <a:rPr lang="en-GB" sz="1200" b="0" kern="1200" dirty="0">
                  <a:solidFill>
                    <a:srgbClr val="1A1C2B"/>
                  </a:solidFill>
                  <a:latin typeface="HelveticaNowText Regular" panose="020B0504030202020204" pitchFamily="34" charset="0"/>
                  <a:ea typeface="+mn-ea"/>
                  <a:cs typeface="HelveticaNowText Regular" panose="020B0504030202020204" pitchFamily="34" charset="0"/>
                </a:rPr>
                <a:t>www.expo-e.uk    |    </a:t>
              </a:r>
              <a:r>
                <a:rPr lang="en-GB" sz="1200" b="0" kern="1200" dirty="0">
                  <a:solidFill>
                    <a:srgbClr val="1A1C2B"/>
                  </a:solidFill>
                  <a:latin typeface="HelveticaNowDisplay Bold" panose="020B0804030202020204" pitchFamily="34" charset="0"/>
                  <a:ea typeface="+mn-ea"/>
                  <a:cs typeface="HelveticaNowDisplay Bold" panose="020B0804030202020204" pitchFamily="34" charset="0"/>
                </a:rPr>
                <a:t>0203 993 3374</a:t>
              </a:r>
            </a:p>
          </p:txBody>
        </p:sp>
      </p:grp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4B2E1DB9-1E96-8854-E0C4-B93514A78D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5400" y="0"/>
            <a:ext cx="8759657" cy="434470"/>
          </a:xfrm>
          <a:prstGeom prst="rect">
            <a:avLst/>
          </a:prstGeom>
        </p:spPr>
        <p:txBody>
          <a:bodyPr rIns="0" anchor="ctr" anchorCtr="0"/>
          <a:lstStyle>
            <a:lvl1pPr marL="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25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1pPr>
            <a:lvl2pPr marL="60958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2pPr>
            <a:lvl3pPr marL="1219170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3pPr>
            <a:lvl4pPr marL="1828755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4pPr>
            <a:lvl5pPr marL="2438339" indent="0" algn="r">
              <a:spcBef>
                <a:spcPts val="600"/>
              </a:spcBef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Helvetica" pitchFamily="2" charset="0"/>
                <a:ea typeface="Helvetica" pitchFamily="2" charset="0"/>
                <a:cs typeface="Helvetica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716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1" grpId="0">
        <p:tmplLst>
          <p:tmpl>
            <p:tnLst>
              <p:par>
                <p:cTn presetID="10" presetClass="entr" presetSubtype="0" fill="hold" nodeType="withEffect">
                  <p:stCondLst>
                    <p:cond delay="7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8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4FCA6BE-2106-E5F7-3D13-48342B908A0A}"/>
              </a:ext>
            </a:extLst>
          </p:cNvPr>
          <p:cNvSpPr/>
          <p:nvPr userDrawn="1"/>
        </p:nvSpPr>
        <p:spPr>
          <a:xfrm>
            <a:off x="-250166" y="0"/>
            <a:ext cx="12698083" cy="931653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" name="Expo.e Logo">
            <a:extLst>
              <a:ext uri="{FF2B5EF4-FFF2-40B4-BE49-F238E27FC236}">
                <a16:creationId xmlns:a16="http://schemas.microsoft.com/office/drawing/2014/main" id="{C66AF6E7-74DF-D526-0FAF-9428029DB5D6}"/>
              </a:ext>
            </a:extLst>
          </p:cNvPr>
          <p:cNvGrpSpPr/>
          <p:nvPr userDrawn="1"/>
        </p:nvGrpSpPr>
        <p:grpSpPr>
          <a:xfrm>
            <a:off x="368300" y="241303"/>
            <a:ext cx="2057353" cy="324928"/>
            <a:chOff x="368300" y="241303"/>
            <a:chExt cx="2057353" cy="324928"/>
          </a:xfrm>
          <a:solidFill>
            <a:schemeClr val="tx1"/>
          </a:solidFill>
        </p:grpSpPr>
        <p:sp>
          <p:nvSpPr>
            <p:cNvPr id="5" name="Free-form: Shape 4">
              <a:extLst>
                <a:ext uri="{FF2B5EF4-FFF2-40B4-BE49-F238E27FC236}">
                  <a16:creationId xmlns:a16="http://schemas.microsoft.com/office/drawing/2014/main" id="{FDDB2F6A-DBC9-E27B-7522-8BD09199515F}"/>
                </a:ext>
              </a:extLst>
            </p:cNvPr>
            <p:cNvSpPr/>
            <p:nvPr/>
          </p:nvSpPr>
          <p:spPr>
            <a:xfrm>
              <a:off x="368300" y="248768"/>
              <a:ext cx="302184" cy="310036"/>
            </a:xfrm>
            <a:custGeom>
              <a:avLst/>
              <a:gdLst>
                <a:gd name="connsiteX0" fmla="*/ 0 w 302184"/>
                <a:gd name="connsiteY0" fmla="*/ 0 h 310036"/>
                <a:gd name="connsiteX1" fmla="*/ 0 w 302184"/>
                <a:gd name="connsiteY1" fmla="*/ 310036 h 310036"/>
                <a:gd name="connsiteX2" fmla="*/ 302166 w 302184"/>
                <a:gd name="connsiteY2" fmla="*/ 310036 h 310036"/>
                <a:gd name="connsiteX3" fmla="*/ 302166 w 302184"/>
                <a:gd name="connsiteY3" fmla="*/ 245508 h 310036"/>
                <a:gd name="connsiteX4" fmla="*/ 76282 w 302184"/>
                <a:gd name="connsiteY4" fmla="*/ 245508 h 310036"/>
                <a:gd name="connsiteX5" fmla="*/ 76282 w 302184"/>
                <a:gd name="connsiteY5" fmla="*/ 182927 h 310036"/>
                <a:gd name="connsiteX6" fmla="*/ 298163 w 302184"/>
                <a:gd name="connsiteY6" fmla="*/ 182927 h 310036"/>
                <a:gd name="connsiteX7" fmla="*/ 298163 w 302184"/>
                <a:gd name="connsiteY7" fmla="*/ 121927 h 310036"/>
                <a:gd name="connsiteX8" fmla="*/ 76163 w 302184"/>
                <a:gd name="connsiteY8" fmla="*/ 121927 h 310036"/>
                <a:gd name="connsiteX9" fmla="*/ 76163 w 302184"/>
                <a:gd name="connsiteY9" fmla="*/ 64373 h 310036"/>
                <a:gd name="connsiteX10" fmla="*/ 302185 w 302184"/>
                <a:gd name="connsiteY10" fmla="*/ 64373 h 310036"/>
                <a:gd name="connsiteX11" fmla="*/ 302185 w 302184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2184" h="310036">
                  <a:moveTo>
                    <a:pt x="0" y="0"/>
                  </a:moveTo>
                  <a:lnTo>
                    <a:pt x="0" y="310036"/>
                  </a:lnTo>
                  <a:lnTo>
                    <a:pt x="302166" y="310036"/>
                  </a:lnTo>
                  <a:lnTo>
                    <a:pt x="302166" y="245508"/>
                  </a:lnTo>
                  <a:lnTo>
                    <a:pt x="76282" y="245508"/>
                  </a:lnTo>
                  <a:lnTo>
                    <a:pt x="76282" y="182927"/>
                  </a:lnTo>
                  <a:lnTo>
                    <a:pt x="298163" y="182927"/>
                  </a:lnTo>
                  <a:lnTo>
                    <a:pt x="298163" y="121927"/>
                  </a:lnTo>
                  <a:lnTo>
                    <a:pt x="76163" y="121927"/>
                  </a:lnTo>
                  <a:lnTo>
                    <a:pt x="76163" y="64373"/>
                  </a:lnTo>
                  <a:lnTo>
                    <a:pt x="302185" y="64373"/>
                  </a:lnTo>
                  <a:lnTo>
                    <a:pt x="302185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6" name="Free-form: Shape 5">
              <a:extLst>
                <a:ext uri="{FF2B5EF4-FFF2-40B4-BE49-F238E27FC236}">
                  <a16:creationId xmlns:a16="http://schemas.microsoft.com/office/drawing/2014/main" id="{86247E66-2B7F-B8C4-876E-506F72B9550B}"/>
                </a:ext>
              </a:extLst>
            </p:cNvPr>
            <p:cNvSpPr/>
            <p:nvPr/>
          </p:nvSpPr>
          <p:spPr>
            <a:xfrm>
              <a:off x="1449582" y="241303"/>
              <a:ext cx="392962" cy="324928"/>
            </a:xfrm>
            <a:custGeom>
              <a:avLst/>
              <a:gdLst>
                <a:gd name="connsiteX0" fmla="*/ 389151 w 392962"/>
                <a:gd name="connsiteY0" fmla="*/ 126531 h 324928"/>
                <a:gd name="connsiteX1" fmla="*/ 354575 w 392962"/>
                <a:gd name="connsiteY1" fmla="*/ 58438 h 324928"/>
                <a:gd name="connsiteX2" fmla="*/ 274628 w 392962"/>
                <a:gd name="connsiteY2" fmla="*/ 10518 h 324928"/>
                <a:gd name="connsiteX3" fmla="*/ 177050 w 392962"/>
                <a:gd name="connsiteY3" fmla="*/ 628 h 324928"/>
                <a:gd name="connsiteX4" fmla="*/ 83493 w 392962"/>
                <a:gd name="connsiteY4" fmla="*/ 24438 h 324928"/>
                <a:gd name="connsiteX5" fmla="*/ 20245 w 392962"/>
                <a:gd name="connsiteY5" fmla="*/ 82888 h 324928"/>
                <a:gd name="connsiteX6" fmla="*/ 420 w 392962"/>
                <a:gd name="connsiteY6" fmla="*/ 150021 h 324928"/>
                <a:gd name="connsiteX7" fmla="*/ 0 w 392962"/>
                <a:gd name="connsiteY7" fmla="*/ 162460 h 324928"/>
                <a:gd name="connsiteX8" fmla="*/ 3811 w 392962"/>
                <a:gd name="connsiteY8" fmla="*/ 198398 h 324928"/>
                <a:gd name="connsiteX9" fmla="*/ 38388 w 392962"/>
                <a:gd name="connsiteY9" fmla="*/ 266482 h 324928"/>
                <a:gd name="connsiteX10" fmla="*/ 118335 w 392962"/>
                <a:gd name="connsiteY10" fmla="*/ 314403 h 324928"/>
                <a:gd name="connsiteX11" fmla="*/ 215913 w 392962"/>
                <a:gd name="connsiteY11" fmla="*/ 324301 h 324928"/>
                <a:gd name="connsiteX12" fmla="*/ 309469 w 392962"/>
                <a:gd name="connsiteY12" fmla="*/ 300482 h 324928"/>
                <a:gd name="connsiteX13" fmla="*/ 372717 w 392962"/>
                <a:gd name="connsiteY13" fmla="*/ 242032 h 324928"/>
                <a:gd name="connsiteX14" fmla="*/ 392542 w 392962"/>
                <a:gd name="connsiteY14" fmla="*/ 174900 h 324928"/>
                <a:gd name="connsiteX15" fmla="*/ 392962 w 392962"/>
                <a:gd name="connsiteY15" fmla="*/ 162460 h 324928"/>
                <a:gd name="connsiteX16" fmla="*/ 389151 w 392962"/>
                <a:gd name="connsiteY16" fmla="*/ 126531 h 324928"/>
                <a:gd name="connsiteX17" fmla="*/ 306645 w 392962"/>
                <a:gd name="connsiteY17" fmla="*/ 207529 h 324928"/>
                <a:gd name="connsiteX18" fmla="*/ 265771 w 392962"/>
                <a:gd name="connsiteY18" fmla="*/ 246273 h 324928"/>
                <a:gd name="connsiteX19" fmla="*/ 196289 w 392962"/>
                <a:gd name="connsiteY19" fmla="*/ 260184 h 324928"/>
                <a:gd name="connsiteX20" fmla="*/ 128005 w 392962"/>
                <a:gd name="connsiteY20" fmla="*/ 246584 h 324928"/>
                <a:gd name="connsiteX21" fmla="*/ 77543 w 392962"/>
                <a:gd name="connsiteY21" fmla="*/ 177377 h 324928"/>
                <a:gd name="connsiteX22" fmla="*/ 86107 w 392962"/>
                <a:gd name="connsiteY22" fmla="*/ 117775 h 324928"/>
                <a:gd name="connsiteX23" fmla="*/ 128178 w 392962"/>
                <a:gd name="connsiteY23" fmla="*/ 78025 h 324928"/>
                <a:gd name="connsiteX24" fmla="*/ 210657 w 392962"/>
                <a:gd name="connsiteY24" fmla="*/ 65312 h 324928"/>
                <a:gd name="connsiteX25" fmla="*/ 264510 w 392962"/>
                <a:gd name="connsiteY25" fmla="*/ 77952 h 324928"/>
                <a:gd name="connsiteX26" fmla="*/ 315593 w 392962"/>
                <a:gd name="connsiteY26" fmla="*/ 147626 h 324928"/>
                <a:gd name="connsiteX27" fmla="*/ 306645 w 392962"/>
                <a:gd name="connsiteY27" fmla="*/ 207529 h 3249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92962" h="324928">
                  <a:moveTo>
                    <a:pt x="389151" y="126531"/>
                  </a:moveTo>
                  <a:cubicBezTo>
                    <a:pt x="383850" y="100766"/>
                    <a:pt x="372343" y="77888"/>
                    <a:pt x="354575" y="58438"/>
                  </a:cubicBezTo>
                  <a:cubicBezTo>
                    <a:pt x="332730" y="34547"/>
                    <a:pt x="305329" y="19648"/>
                    <a:pt x="274628" y="10518"/>
                  </a:cubicBezTo>
                  <a:cubicBezTo>
                    <a:pt x="242757" y="1030"/>
                    <a:pt x="210054" y="-1309"/>
                    <a:pt x="177050" y="628"/>
                  </a:cubicBezTo>
                  <a:cubicBezTo>
                    <a:pt x="144393" y="2548"/>
                    <a:pt x="112851" y="9320"/>
                    <a:pt x="83493" y="24438"/>
                  </a:cubicBezTo>
                  <a:cubicBezTo>
                    <a:pt x="57006" y="38084"/>
                    <a:pt x="35326" y="56912"/>
                    <a:pt x="20245" y="82888"/>
                  </a:cubicBezTo>
                  <a:cubicBezTo>
                    <a:pt x="8171" y="103663"/>
                    <a:pt x="1983" y="126175"/>
                    <a:pt x="420" y="150021"/>
                  </a:cubicBezTo>
                  <a:cubicBezTo>
                    <a:pt x="146" y="154188"/>
                    <a:pt x="18" y="158329"/>
                    <a:pt x="0" y="162460"/>
                  </a:cubicBezTo>
                  <a:cubicBezTo>
                    <a:pt x="46" y="174406"/>
                    <a:pt x="1334" y="186388"/>
                    <a:pt x="3811" y="198398"/>
                  </a:cubicBezTo>
                  <a:cubicBezTo>
                    <a:pt x="9112" y="224155"/>
                    <a:pt x="20610" y="247032"/>
                    <a:pt x="38388" y="266482"/>
                  </a:cubicBezTo>
                  <a:cubicBezTo>
                    <a:pt x="60232" y="290374"/>
                    <a:pt x="87634" y="305272"/>
                    <a:pt x="118335" y="314403"/>
                  </a:cubicBezTo>
                  <a:cubicBezTo>
                    <a:pt x="150206" y="323890"/>
                    <a:pt x="182908" y="326239"/>
                    <a:pt x="215913" y="324301"/>
                  </a:cubicBezTo>
                  <a:cubicBezTo>
                    <a:pt x="248570" y="322382"/>
                    <a:pt x="280103" y="315600"/>
                    <a:pt x="309469" y="300482"/>
                  </a:cubicBezTo>
                  <a:cubicBezTo>
                    <a:pt x="335948" y="286836"/>
                    <a:pt x="357628" y="268008"/>
                    <a:pt x="372717" y="242032"/>
                  </a:cubicBezTo>
                  <a:cubicBezTo>
                    <a:pt x="384791" y="221257"/>
                    <a:pt x="390979" y="198746"/>
                    <a:pt x="392542" y="174900"/>
                  </a:cubicBezTo>
                  <a:cubicBezTo>
                    <a:pt x="392807" y="170732"/>
                    <a:pt x="392944" y="166591"/>
                    <a:pt x="392962" y="162460"/>
                  </a:cubicBezTo>
                  <a:cubicBezTo>
                    <a:pt x="392908" y="150523"/>
                    <a:pt x="391619" y="138532"/>
                    <a:pt x="389151" y="126531"/>
                  </a:cubicBezTo>
                  <a:moveTo>
                    <a:pt x="306645" y="207529"/>
                  </a:moveTo>
                  <a:cubicBezTo>
                    <a:pt x="297633" y="225306"/>
                    <a:pt x="283475" y="237636"/>
                    <a:pt x="265771" y="246273"/>
                  </a:cubicBezTo>
                  <a:cubicBezTo>
                    <a:pt x="243826" y="256958"/>
                    <a:pt x="220300" y="259764"/>
                    <a:pt x="196289" y="260184"/>
                  </a:cubicBezTo>
                  <a:cubicBezTo>
                    <a:pt x="172708" y="259755"/>
                    <a:pt x="149575" y="257031"/>
                    <a:pt x="128005" y="246584"/>
                  </a:cubicBezTo>
                  <a:cubicBezTo>
                    <a:pt x="98876" y="232481"/>
                    <a:pt x="81428" y="209796"/>
                    <a:pt x="77543" y="177377"/>
                  </a:cubicBezTo>
                  <a:cubicBezTo>
                    <a:pt x="75030" y="156766"/>
                    <a:pt x="76821" y="136695"/>
                    <a:pt x="86107" y="117775"/>
                  </a:cubicBezTo>
                  <a:cubicBezTo>
                    <a:pt x="95183" y="99312"/>
                    <a:pt x="109853" y="86608"/>
                    <a:pt x="128178" y="78025"/>
                  </a:cubicBezTo>
                  <a:cubicBezTo>
                    <a:pt x="154355" y="65732"/>
                    <a:pt x="182287" y="63621"/>
                    <a:pt x="210657" y="65312"/>
                  </a:cubicBezTo>
                  <a:cubicBezTo>
                    <a:pt x="229284" y="66445"/>
                    <a:pt x="247500" y="69745"/>
                    <a:pt x="264510" y="77952"/>
                  </a:cubicBezTo>
                  <a:cubicBezTo>
                    <a:pt x="293904" y="92101"/>
                    <a:pt x="311708" y="114804"/>
                    <a:pt x="315593" y="147626"/>
                  </a:cubicBezTo>
                  <a:cubicBezTo>
                    <a:pt x="318052" y="168374"/>
                    <a:pt x="316242" y="188555"/>
                    <a:pt x="306645" y="207529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7" name="Free-form: Shape 6">
              <a:extLst>
                <a:ext uri="{FF2B5EF4-FFF2-40B4-BE49-F238E27FC236}">
                  <a16:creationId xmlns:a16="http://schemas.microsoft.com/office/drawing/2014/main" id="{405C72C3-4B8A-C828-70C8-640EF48589C8}"/>
                </a:ext>
              </a:extLst>
            </p:cNvPr>
            <p:cNvSpPr/>
            <p:nvPr/>
          </p:nvSpPr>
          <p:spPr>
            <a:xfrm>
              <a:off x="1105755" y="248750"/>
              <a:ext cx="329042" cy="310100"/>
            </a:xfrm>
            <a:custGeom>
              <a:avLst/>
              <a:gdLst>
                <a:gd name="connsiteX0" fmla="*/ 75770 w 329042"/>
                <a:gd name="connsiteY0" fmla="*/ 127064 h 310100"/>
                <a:gd name="connsiteX1" fmla="*/ 80989 w 329042"/>
                <a:gd name="connsiteY1" fmla="*/ 127064 h 310100"/>
                <a:gd name="connsiteX2" fmla="*/ 213308 w 329042"/>
                <a:gd name="connsiteY2" fmla="*/ 127027 h 310100"/>
                <a:gd name="connsiteX3" fmla="*/ 225336 w 329042"/>
                <a:gd name="connsiteY3" fmla="*/ 126277 h 310100"/>
                <a:gd name="connsiteX4" fmla="*/ 251641 w 329042"/>
                <a:gd name="connsiteY4" fmla="*/ 104954 h 310100"/>
                <a:gd name="connsiteX5" fmla="*/ 252628 w 329042"/>
                <a:gd name="connsiteY5" fmla="*/ 90924 h 310100"/>
                <a:gd name="connsiteX6" fmla="*/ 234686 w 329042"/>
                <a:gd name="connsiteY6" fmla="*/ 64555 h 310100"/>
                <a:gd name="connsiteX7" fmla="*/ 219295 w 329042"/>
                <a:gd name="connsiteY7" fmla="*/ 61603 h 310100"/>
                <a:gd name="connsiteX8" fmla="*/ 78210 w 329042"/>
                <a:gd name="connsiteY8" fmla="*/ 61338 h 310100"/>
                <a:gd name="connsiteX9" fmla="*/ 75770 w 329042"/>
                <a:gd name="connsiteY9" fmla="*/ 61667 h 310100"/>
                <a:gd name="connsiteX10" fmla="*/ 75770 w 329042"/>
                <a:gd name="connsiteY10" fmla="*/ 127064 h 310100"/>
                <a:gd name="connsiteX11" fmla="*/ 76145 w 329042"/>
                <a:gd name="connsiteY11" fmla="*/ 189224 h 310100"/>
                <a:gd name="connsiteX12" fmla="*/ 76145 w 329042"/>
                <a:gd name="connsiteY12" fmla="*/ 310100 h 310100"/>
                <a:gd name="connsiteX13" fmla="*/ 0 w 329042"/>
                <a:gd name="connsiteY13" fmla="*/ 310100 h 310100"/>
                <a:gd name="connsiteX14" fmla="*/ 0 w 329042"/>
                <a:gd name="connsiteY14" fmla="*/ 0 h 310100"/>
                <a:gd name="connsiteX15" fmla="*/ 230500 w 329042"/>
                <a:gd name="connsiteY15" fmla="*/ 0 h 310100"/>
                <a:gd name="connsiteX16" fmla="*/ 308226 w 329042"/>
                <a:gd name="connsiteY16" fmla="*/ 35445 h 310100"/>
                <a:gd name="connsiteX17" fmla="*/ 328983 w 329042"/>
                <a:gd name="connsiteY17" fmla="*/ 98693 h 310100"/>
                <a:gd name="connsiteX18" fmla="*/ 320190 w 329042"/>
                <a:gd name="connsiteY18" fmla="*/ 138562 h 310100"/>
                <a:gd name="connsiteX19" fmla="*/ 273814 w 329042"/>
                <a:gd name="connsiteY19" fmla="*/ 180423 h 310100"/>
                <a:gd name="connsiteX20" fmla="*/ 221232 w 329042"/>
                <a:gd name="connsiteY20" fmla="*/ 189169 h 310100"/>
                <a:gd name="connsiteX21" fmla="*/ 82241 w 329042"/>
                <a:gd name="connsiteY21" fmla="*/ 189215 h 310100"/>
                <a:gd name="connsiteX22" fmla="*/ 76145 w 329042"/>
                <a:gd name="connsiteY22" fmla="*/ 189215 h 310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9042" h="310100">
                  <a:moveTo>
                    <a:pt x="75770" y="127064"/>
                  </a:moveTo>
                  <a:lnTo>
                    <a:pt x="80989" y="127064"/>
                  </a:lnTo>
                  <a:cubicBezTo>
                    <a:pt x="125098" y="127064"/>
                    <a:pt x="169226" y="127082"/>
                    <a:pt x="213308" y="127027"/>
                  </a:cubicBezTo>
                  <a:cubicBezTo>
                    <a:pt x="217348" y="127027"/>
                    <a:pt x="221369" y="126762"/>
                    <a:pt x="225336" y="126277"/>
                  </a:cubicBezTo>
                  <a:cubicBezTo>
                    <a:pt x="240517" y="124404"/>
                    <a:pt x="249127" y="117558"/>
                    <a:pt x="251641" y="104954"/>
                  </a:cubicBezTo>
                  <a:cubicBezTo>
                    <a:pt x="252573" y="100393"/>
                    <a:pt x="252902" y="95576"/>
                    <a:pt x="252628" y="90924"/>
                  </a:cubicBezTo>
                  <a:cubicBezTo>
                    <a:pt x="251924" y="78677"/>
                    <a:pt x="247080" y="68769"/>
                    <a:pt x="234686" y="64555"/>
                  </a:cubicBezTo>
                  <a:cubicBezTo>
                    <a:pt x="229778" y="62883"/>
                    <a:pt x="224450" y="61640"/>
                    <a:pt x="219295" y="61603"/>
                  </a:cubicBezTo>
                  <a:cubicBezTo>
                    <a:pt x="172260" y="61320"/>
                    <a:pt x="125263" y="61356"/>
                    <a:pt x="78210" y="61338"/>
                  </a:cubicBezTo>
                  <a:cubicBezTo>
                    <a:pt x="77461" y="61338"/>
                    <a:pt x="76666" y="61539"/>
                    <a:pt x="75770" y="61667"/>
                  </a:cubicBezTo>
                  <a:lnTo>
                    <a:pt x="75770" y="127064"/>
                  </a:lnTo>
                  <a:close/>
                  <a:moveTo>
                    <a:pt x="76145" y="189224"/>
                  </a:moveTo>
                  <a:lnTo>
                    <a:pt x="76145" y="310100"/>
                  </a:lnTo>
                  <a:lnTo>
                    <a:pt x="0" y="310100"/>
                  </a:lnTo>
                  <a:lnTo>
                    <a:pt x="0" y="0"/>
                  </a:lnTo>
                  <a:lnTo>
                    <a:pt x="230500" y="0"/>
                  </a:lnTo>
                  <a:cubicBezTo>
                    <a:pt x="261256" y="0"/>
                    <a:pt x="287972" y="11452"/>
                    <a:pt x="308226" y="35445"/>
                  </a:cubicBezTo>
                  <a:cubicBezTo>
                    <a:pt x="323563" y="53642"/>
                    <a:pt x="329723" y="75076"/>
                    <a:pt x="328983" y="98693"/>
                  </a:cubicBezTo>
                  <a:cubicBezTo>
                    <a:pt x="328553" y="112558"/>
                    <a:pt x="326177" y="125967"/>
                    <a:pt x="320190" y="138562"/>
                  </a:cubicBezTo>
                  <a:cubicBezTo>
                    <a:pt x="310539" y="158962"/>
                    <a:pt x="294242" y="172023"/>
                    <a:pt x="273814" y="180423"/>
                  </a:cubicBezTo>
                  <a:cubicBezTo>
                    <a:pt x="256969" y="187351"/>
                    <a:pt x="239183" y="189124"/>
                    <a:pt x="221232" y="189169"/>
                  </a:cubicBezTo>
                  <a:cubicBezTo>
                    <a:pt x="174902" y="189316"/>
                    <a:pt x="128562" y="189215"/>
                    <a:pt x="82241" y="189215"/>
                  </a:cubicBezTo>
                  <a:lnTo>
                    <a:pt x="76145" y="189215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8" name="Free-form: Shape 7">
              <a:extLst>
                <a:ext uri="{FF2B5EF4-FFF2-40B4-BE49-F238E27FC236}">
                  <a16:creationId xmlns:a16="http://schemas.microsoft.com/office/drawing/2014/main" id="{6E5AF32F-0104-451A-FF54-3CCC7F7FA121}"/>
                </a:ext>
              </a:extLst>
            </p:cNvPr>
            <p:cNvSpPr/>
            <p:nvPr/>
          </p:nvSpPr>
          <p:spPr>
            <a:xfrm>
              <a:off x="695125" y="248750"/>
              <a:ext cx="383968" cy="310036"/>
            </a:xfrm>
            <a:custGeom>
              <a:avLst/>
              <a:gdLst>
                <a:gd name="connsiteX0" fmla="*/ 281245 w 383968"/>
                <a:gd name="connsiteY0" fmla="*/ 0 h 310036"/>
                <a:gd name="connsiteX1" fmla="*/ 192670 w 383968"/>
                <a:gd name="connsiteY1" fmla="*/ 98337 h 310036"/>
                <a:gd name="connsiteX2" fmla="*/ 104497 w 383968"/>
                <a:gd name="connsiteY2" fmla="*/ 0 h 310036"/>
                <a:gd name="connsiteX3" fmla="*/ 1325 w 383968"/>
                <a:gd name="connsiteY3" fmla="*/ 0 h 310036"/>
                <a:gd name="connsiteX4" fmla="*/ 139503 w 383968"/>
                <a:gd name="connsiteY4" fmla="*/ 153688 h 310036"/>
                <a:gd name="connsiteX5" fmla="*/ 0 w 383968"/>
                <a:gd name="connsiteY5" fmla="*/ 310036 h 310036"/>
                <a:gd name="connsiteX6" fmla="*/ 101426 w 383968"/>
                <a:gd name="connsiteY6" fmla="*/ 310036 h 310036"/>
                <a:gd name="connsiteX7" fmla="*/ 190449 w 383968"/>
                <a:gd name="connsiteY7" fmla="*/ 211261 h 310036"/>
                <a:gd name="connsiteX8" fmla="*/ 279454 w 383968"/>
                <a:gd name="connsiteY8" fmla="*/ 310036 h 310036"/>
                <a:gd name="connsiteX9" fmla="*/ 380880 w 383968"/>
                <a:gd name="connsiteY9" fmla="*/ 310036 h 310036"/>
                <a:gd name="connsiteX10" fmla="*/ 244055 w 383968"/>
                <a:gd name="connsiteY10" fmla="*/ 156348 h 310036"/>
                <a:gd name="connsiteX11" fmla="*/ 383969 w 383968"/>
                <a:gd name="connsiteY11" fmla="*/ 0 h 310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3968" h="310036">
                  <a:moveTo>
                    <a:pt x="281245" y="0"/>
                  </a:moveTo>
                  <a:lnTo>
                    <a:pt x="192670" y="98337"/>
                  </a:lnTo>
                  <a:lnTo>
                    <a:pt x="104497" y="0"/>
                  </a:lnTo>
                  <a:lnTo>
                    <a:pt x="1325" y="0"/>
                  </a:lnTo>
                  <a:lnTo>
                    <a:pt x="139503" y="153688"/>
                  </a:lnTo>
                  <a:lnTo>
                    <a:pt x="0" y="310036"/>
                  </a:lnTo>
                  <a:lnTo>
                    <a:pt x="101426" y="310036"/>
                  </a:lnTo>
                  <a:lnTo>
                    <a:pt x="190449" y="211261"/>
                  </a:lnTo>
                  <a:lnTo>
                    <a:pt x="279454" y="310036"/>
                  </a:lnTo>
                  <a:lnTo>
                    <a:pt x="380880" y="310036"/>
                  </a:lnTo>
                  <a:lnTo>
                    <a:pt x="244055" y="156348"/>
                  </a:lnTo>
                  <a:lnTo>
                    <a:pt x="383969" y="0"/>
                  </a:lnTo>
                  <a:close/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9" name="Free-form: Shape 8">
              <a:extLst>
                <a:ext uri="{FF2B5EF4-FFF2-40B4-BE49-F238E27FC236}">
                  <a16:creationId xmlns:a16="http://schemas.microsoft.com/office/drawing/2014/main" id="{D05B8A87-10C0-67CE-AAE0-59247AD4DB91}"/>
                </a:ext>
              </a:extLst>
            </p:cNvPr>
            <p:cNvSpPr/>
            <p:nvPr/>
          </p:nvSpPr>
          <p:spPr>
            <a:xfrm>
              <a:off x="1901378" y="352872"/>
              <a:ext cx="97066" cy="97066"/>
            </a:xfrm>
            <a:custGeom>
              <a:avLst/>
              <a:gdLst>
                <a:gd name="connsiteX0" fmla="*/ 97066 w 97066"/>
                <a:gd name="connsiteY0" fmla="*/ 48533 h 97066"/>
                <a:gd name="connsiteX1" fmla="*/ 48533 w 97066"/>
                <a:gd name="connsiteY1" fmla="*/ 97066 h 97066"/>
                <a:gd name="connsiteX2" fmla="*/ 0 w 97066"/>
                <a:gd name="connsiteY2" fmla="*/ 48533 h 97066"/>
                <a:gd name="connsiteX3" fmla="*/ 48533 w 97066"/>
                <a:gd name="connsiteY3" fmla="*/ 0 h 97066"/>
                <a:gd name="connsiteX4" fmla="*/ 97066 w 97066"/>
                <a:gd name="connsiteY4" fmla="*/ 48533 h 97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066" h="97066">
                  <a:moveTo>
                    <a:pt x="97066" y="48533"/>
                  </a:moveTo>
                  <a:cubicBezTo>
                    <a:pt x="97066" y="75341"/>
                    <a:pt x="75331" y="97066"/>
                    <a:pt x="48533" y="97066"/>
                  </a:cubicBezTo>
                  <a:cubicBezTo>
                    <a:pt x="21726" y="97066"/>
                    <a:pt x="0" y="75341"/>
                    <a:pt x="0" y="48533"/>
                  </a:cubicBezTo>
                  <a:cubicBezTo>
                    <a:pt x="0" y="21726"/>
                    <a:pt x="21726" y="0"/>
                    <a:pt x="48533" y="0"/>
                  </a:cubicBezTo>
                  <a:cubicBezTo>
                    <a:pt x="75341" y="0"/>
                    <a:pt x="97066" y="21726"/>
                    <a:pt x="97066" y="48533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  <p:sp>
          <p:nvSpPr>
            <p:cNvPr id="10" name="Free-form: Shape 9">
              <a:extLst>
                <a:ext uri="{FF2B5EF4-FFF2-40B4-BE49-F238E27FC236}">
                  <a16:creationId xmlns:a16="http://schemas.microsoft.com/office/drawing/2014/main" id="{7E5B9926-2974-F93F-7675-F128DCABCD1C}"/>
                </a:ext>
              </a:extLst>
            </p:cNvPr>
            <p:cNvSpPr/>
            <p:nvPr/>
          </p:nvSpPr>
          <p:spPr>
            <a:xfrm>
              <a:off x="2065514" y="241303"/>
              <a:ext cx="360139" cy="318515"/>
            </a:xfrm>
            <a:custGeom>
              <a:avLst/>
              <a:gdLst>
                <a:gd name="connsiteX0" fmla="*/ 184881 w 360139"/>
                <a:gd name="connsiteY0" fmla="*/ 256282 h 318515"/>
                <a:gd name="connsiteX1" fmla="*/ 126925 w 360139"/>
                <a:gd name="connsiteY1" fmla="*/ 242224 h 318515"/>
                <a:gd name="connsiteX2" fmla="*/ 73603 w 360139"/>
                <a:gd name="connsiteY2" fmla="*/ 184295 h 318515"/>
                <a:gd name="connsiteX3" fmla="*/ 71318 w 360139"/>
                <a:gd name="connsiteY3" fmla="*/ 136457 h 318515"/>
                <a:gd name="connsiteX4" fmla="*/ 142783 w 360139"/>
                <a:gd name="connsiteY4" fmla="*/ 68328 h 318515"/>
                <a:gd name="connsiteX5" fmla="*/ 247362 w 360139"/>
                <a:gd name="connsiteY5" fmla="*/ 76161 h 318515"/>
                <a:gd name="connsiteX6" fmla="*/ 290320 w 360139"/>
                <a:gd name="connsiteY6" fmla="*/ 132106 h 318515"/>
                <a:gd name="connsiteX7" fmla="*/ 290320 w 360139"/>
                <a:gd name="connsiteY7" fmla="*/ 136685 h 318515"/>
                <a:gd name="connsiteX8" fmla="*/ 162159 w 360139"/>
                <a:gd name="connsiteY8" fmla="*/ 136685 h 318515"/>
                <a:gd name="connsiteX9" fmla="*/ 138423 w 360139"/>
                <a:gd name="connsiteY9" fmla="*/ 150276 h 318515"/>
                <a:gd name="connsiteX10" fmla="*/ 118462 w 360139"/>
                <a:gd name="connsiteY10" fmla="*/ 184295 h 318515"/>
                <a:gd name="connsiteX11" fmla="*/ 359920 w 360139"/>
                <a:gd name="connsiteY11" fmla="*/ 184295 h 318515"/>
                <a:gd name="connsiteX12" fmla="*/ 360140 w 360139"/>
                <a:gd name="connsiteY12" fmla="*/ 184076 h 318515"/>
                <a:gd name="connsiteX13" fmla="*/ 359966 w 360139"/>
                <a:gd name="connsiteY13" fmla="*/ 136685 h 318515"/>
                <a:gd name="connsiteX14" fmla="*/ 344410 w 360139"/>
                <a:gd name="connsiteY14" fmla="*/ 76956 h 318515"/>
                <a:gd name="connsiteX15" fmla="*/ 267333 w 360139"/>
                <a:gd name="connsiteY15" fmla="*/ 14365 h 318515"/>
                <a:gd name="connsiteX16" fmla="*/ 194506 w 360139"/>
                <a:gd name="connsiteY16" fmla="*/ 455 h 318515"/>
                <a:gd name="connsiteX17" fmla="*/ 69608 w 360139"/>
                <a:gd name="connsiteY17" fmla="*/ 28112 h 318515"/>
                <a:gd name="connsiteX18" fmla="*/ 21011 w 360139"/>
                <a:gd name="connsiteY18" fmla="*/ 77550 h 318515"/>
                <a:gd name="connsiteX19" fmla="*/ 8 w 360139"/>
                <a:gd name="connsiteY19" fmla="*/ 156647 h 318515"/>
                <a:gd name="connsiteX20" fmla="*/ 17685 w 360139"/>
                <a:gd name="connsiteY20" fmla="*/ 233806 h 318515"/>
                <a:gd name="connsiteX21" fmla="*/ 68046 w 360139"/>
                <a:gd name="connsiteY21" fmla="*/ 288344 h 318515"/>
                <a:gd name="connsiteX22" fmla="*/ 192550 w 360139"/>
                <a:gd name="connsiteY22" fmla="*/ 318515 h 318515"/>
                <a:gd name="connsiteX23" fmla="*/ 346786 w 360139"/>
                <a:gd name="connsiteY23" fmla="*/ 258905 h 318515"/>
                <a:gd name="connsiteX24" fmla="*/ 346823 w 360139"/>
                <a:gd name="connsiteY24" fmla="*/ 258786 h 318515"/>
                <a:gd name="connsiteX25" fmla="*/ 346823 w 360139"/>
                <a:gd name="connsiteY25" fmla="*/ 214274 h 318515"/>
                <a:gd name="connsiteX26" fmla="*/ 346494 w 360139"/>
                <a:gd name="connsiteY26" fmla="*/ 214082 h 318515"/>
                <a:gd name="connsiteX27" fmla="*/ 279004 w 360139"/>
                <a:gd name="connsiteY27" fmla="*/ 245359 h 318515"/>
                <a:gd name="connsiteX28" fmla="*/ 184881 w 360139"/>
                <a:gd name="connsiteY28" fmla="*/ 256282 h 318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60139" h="318515">
                  <a:moveTo>
                    <a:pt x="184881" y="256282"/>
                  </a:moveTo>
                  <a:cubicBezTo>
                    <a:pt x="165295" y="255203"/>
                    <a:pt x="145324" y="249948"/>
                    <a:pt x="126925" y="242224"/>
                  </a:cubicBezTo>
                  <a:cubicBezTo>
                    <a:pt x="102896" y="232116"/>
                    <a:pt x="82569" y="211276"/>
                    <a:pt x="73603" y="184295"/>
                  </a:cubicBezTo>
                  <a:cubicBezTo>
                    <a:pt x="70431" y="174753"/>
                    <a:pt x="67031" y="156336"/>
                    <a:pt x="71318" y="136457"/>
                  </a:cubicBezTo>
                  <a:cubicBezTo>
                    <a:pt x="76829" y="110902"/>
                    <a:pt x="95054" y="82942"/>
                    <a:pt x="142783" y="68328"/>
                  </a:cubicBezTo>
                  <a:cubicBezTo>
                    <a:pt x="171016" y="59690"/>
                    <a:pt x="220418" y="63739"/>
                    <a:pt x="247362" y="76161"/>
                  </a:cubicBezTo>
                  <a:cubicBezTo>
                    <a:pt x="271062" y="87110"/>
                    <a:pt x="290329" y="104632"/>
                    <a:pt x="290320" y="132106"/>
                  </a:cubicBezTo>
                  <a:lnTo>
                    <a:pt x="290320" y="136685"/>
                  </a:lnTo>
                  <a:lnTo>
                    <a:pt x="162159" y="136685"/>
                  </a:lnTo>
                  <a:cubicBezTo>
                    <a:pt x="152398" y="136685"/>
                    <a:pt x="143368" y="141859"/>
                    <a:pt x="138423" y="150276"/>
                  </a:cubicBezTo>
                  <a:lnTo>
                    <a:pt x="118462" y="184295"/>
                  </a:lnTo>
                  <a:lnTo>
                    <a:pt x="359920" y="184295"/>
                  </a:lnTo>
                  <a:cubicBezTo>
                    <a:pt x="360039" y="184295"/>
                    <a:pt x="360140" y="184195"/>
                    <a:pt x="360140" y="184076"/>
                  </a:cubicBezTo>
                  <a:lnTo>
                    <a:pt x="359966" y="136685"/>
                  </a:lnTo>
                  <a:cubicBezTo>
                    <a:pt x="359966" y="115161"/>
                    <a:pt x="355360" y="96067"/>
                    <a:pt x="344410" y="76956"/>
                  </a:cubicBezTo>
                  <a:cubicBezTo>
                    <a:pt x="326779" y="46200"/>
                    <a:pt x="299898" y="26668"/>
                    <a:pt x="267333" y="14365"/>
                  </a:cubicBezTo>
                  <a:cubicBezTo>
                    <a:pt x="243898" y="5527"/>
                    <a:pt x="219412" y="1825"/>
                    <a:pt x="194506" y="455"/>
                  </a:cubicBezTo>
                  <a:cubicBezTo>
                    <a:pt x="150259" y="-1986"/>
                    <a:pt x="108161" y="5143"/>
                    <a:pt x="69608" y="28112"/>
                  </a:cubicBezTo>
                  <a:cubicBezTo>
                    <a:pt x="49135" y="40296"/>
                    <a:pt x="33213" y="57214"/>
                    <a:pt x="21011" y="77550"/>
                  </a:cubicBezTo>
                  <a:cubicBezTo>
                    <a:pt x="6461" y="101835"/>
                    <a:pt x="264" y="128450"/>
                    <a:pt x="8" y="156647"/>
                  </a:cubicBezTo>
                  <a:cubicBezTo>
                    <a:pt x="-230" y="183802"/>
                    <a:pt x="4852" y="209613"/>
                    <a:pt x="17685" y="233806"/>
                  </a:cubicBezTo>
                  <a:cubicBezTo>
                    <a:pt x="29740" y="256464"/>
                    <a:pt x="46786" y="274351"/>
                    <a:pt x="68046" y="288344"/>
                  </a:cubicBezTo>
                  <a:cubicBezTo>
                    <a:pt x="86499" y="300510"/>
                    <a:pt x="124850" y="318515"/>
                    <a:pt x="192550" y="318515"/>
                  </a:cubicBezTo>
                  <a:cubicBezTo>
                    <a:pt x="302302" y="318515"/>
                    <a:pt x="345452" y="260724"/>
                    <a:pt x="346786" y="258905"/>
                  </a:cubicBezTo>
                  <a:cubicBezTo>
                    <a:pt x="346814" y="258868"/>
                    <a:pt x="346823" y="258832"/>
                    <a:pt x="346823" y="258786"/>
                  </a:cubicBezTo>
                  <a:lnTo>
                    <a:pt x="346823" y="214274"/>
                  </a:lnTo>
                  <a:cubicBezTo>
                    <a:pt x="346823" y="214101"/>
                    <a:pt x="346640" y="213991"/>
                    <a:pt x="346494" y="214082"/>
                  </a:cubicBezTo>
                  <a:cubicBezTo>
                    <a:pt x="342737" y="216276"/>
                    <a:pt x="307521" y="236667"/>
                    <a:pt x="279004" y="245359"/>
                  </a:cubicBezTo>
                  <a:cubicBezTo>
                    <a:pt x="241220" y="256867"/>
                    <a:pt x="204724" y="257415"/>
                    <a:pt x="184881" y="256282"/>
                  </a:cubicBezTo>
                </a:path>
              </a:pathLst>
            </a:custGeom>
            <a:grpFill/>
            <a:ln w="91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GB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EEF731B8-DD5F-CACA-43E0-F517D2750275}"/>
              </a:ext>
            </a:extLst>
          </p:cNvPr>
          <p:cNvSpPr txBox="1"/>
          <p:nvPr userDrawn="1"/>
        </p:nvSpPr>
        <p:spPr>
          <a:xfrm>
            <a:off x="267517" y="542104"/>
            <a:ext cx="15750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b="1" dirty="0">
                <a:latin typeface="Helvetica" panose="020B0604020202020204" pitchFamily="34" charset="0"/>
                <a:cs typeface="Helvetica" panose="020B0604020202020204" pitchFamily="34" charset="0"/>
              </a:rPr>
              <a:t>CRIB SHEET</a:t>
            </a:r>
          </a:p>
        </p:txBody>
      </p:sp>
    </p:spTree>
    <p:extLst>
      <p:ext uri="{BB962C8B-B14F-4D97-AF65-F5344CB8AC3E}">
        <p14:creationId xmlns:p14="http://schemas.microsoft.com/office/powerpoint/2010/main" val="2601164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dt="0"/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D396234-A8DF-AD2A-2329-76968EA223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15400" y="446391"/>
            <a:ext cx="9030420" cy="458392"/>
          </a:xfrm>
          <a:ln>
            <a:solidFill>
              <a:schemeClr val="bg2"/>
            </a:solidFill>
          </a:ln>
        </p:spPr>
        <p:txBody>
          <a:bodyPr lIns="180000" tIns="180000" rIns="180000" bIns="180000" anchor="ctr" anchorCtr="0"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GB" sz="800" dirty="0"/>
              <a:t>Enable organisations to achieve superior collaboration and improve productivity at a competitive cost. Our feature-rich and robust solution includes telephony, messaging, </a:t>
            </a:r>
            <a:br>
              <a:rPr lang="en-GB" sz="800" dirty="0"/>
            </a:br>
            <a:r>
              <a:rPr lang="en-GB" sz="800" dirty="0"/>
              <a:t>collaboration and meetings, and unlike other cloud-based solutions, we help  you and your customers all the way, from ensuring successful implementation to ongoing management.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2B65968-5803-06AC-4E24-8AF3CE2975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err="1"/>
              <a:t>UCaaS</a:t>
            </a:r>
            <a:endParaRPr lang="en-GB" dirty="0"/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B5B5E414-7C47-EAEE-7E74-5D4583CEF612}"/>
              </a:ext>
            </a:extLst>
          </p:cNvPr>
          <p:cNvGraphicFramePr>
            <a:graphicFrameLocks noGrp="1"/>
          </p:cNvGraphicFramePr>
          <p:nvPr/>
        </p:nvGraphicFramePr>
        <p:xfrm>
          <a:off x="289632" y="1063403"/>
          <a:ext cx="7520868" cy="519452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520868">
                  <a:extLst>
                    <a:ext uri="{9D8B030D-6E8A-4147-A177-3AD203B41FA5}">
                      <a16:colId xmlns:a16="http://schemas.microsoft.com/office/drawing/2014/main" val="2026813035"/>
                    </a:ext>
                  </a:extLst>
                </a:gridCol>
              </a:tblGrid>
              <a:tr h="26108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CHALLENGES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39406"/>
                  </a:ext>
                </a:extLst>
              </a:tr>
              <a:tr h="1051927">
                <a:tc>
                  <a:txBody>
                    <a:bodyPr/>
                    <a:lstStyle/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Legacy on-prem solutions are becoming end of life, leading your customers to consider alternative solutions, which still fit their requirements.​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Many business use several apps to bring together a UCC solution, which is harder to monitor and manage, delivers a poor user experience and it’s more expensive.​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In today's hybrid world, the lack of key technologies in the workplace prevent employees from returning to the office and working effectively.​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Finding the right provider to assist with the cyber security and data concerns associated with hybrid working and cloud communications.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055448"/>
                  </a:ext>
                </a:extLst>
              </a:tr>
              <a:tr h="83363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5898"/>
                  </a:ext>
                </a:extLst>
              </a:tr>
              <a:tr h="26108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SOLUTION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07858"/>
                  </a:ext>
                </a:extLst>
              </a:tr>
              <a:tr h="1174717">
                <a:tc>
                  <a:txBody>
                    <a:bodyPr/>
                    <a:lstStyle/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 err="1">
                          <a:latin typeface="Helvetica" pitchFamily="2" charset="0"/>
                        </a:rPr>
                        <a:t>EXPO.e’s</a:t>
                      </a:r>
                      <a:r>
                        <a:rPr lang="en-GB" sz="750" dirty="0">
                          <a:latin typeface="Helvetica" pitchFamily="2" charset="0"/>
                        </a:rPr>
                        <a:t>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UCaaS</a:t>
                      </a:r>
                      <a:r>
                        <a:rPr lang="en-GB" sz="750" dirty="0">
                          <a:latin typeface="Helvetica" pitchFamily="2" charset="0"/>
                        </a:rPr>
                        <a:t> service provides a fully integrated experience that delivers one secure place to call, message, meet and get work done.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Calling - Cloud calling functions that are deeply integrated with the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UCaaS</a:t>
                      </a:r>
                      <a:r>
                        <a:rPr lang="en-GB" sz="750" dirty="0">
                          <a:latin typeface="Helvetica" pitchFamily="2" charset="0"/>
                        </a:rPr>
                        <a:t> app. Publish one phone number and make or receive calls from a device of your choice.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Messaging - Send messages, share files and whiteboard in easy-to-use spaces to collaborate securely, both inside and outside the company.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Meeting - High quality video meetings built for teams, with a button to join meetings and seamless calendar integration.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Integrations - Connect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UCaaS</a:t>
                      </a:r>
                      <a:r>
                        <a:rPr lang="en-GB" sz="750" dirty="0">
                          <a:latin typeface="Helvetica" pitchFamily="2" charset="0"/>
                        </a:rPr>
                        <a:t> with tools you use, such as Salesforce and ServiceNow.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90824"/>
                  </a:ext>
                </a:extLst>
              </a:tr>
              <a:tr h="72501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24723"/>
                  </a:ext>
                </a:extLst>
              </a:tr>
              <a:tr h="26108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WHY EXPO.e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564748"/>
                  </a:ext>
                </a:extLst>
              </a:tr>
              <a:tr h="2014254">
                <a:tc>
                  <a:txBody>
                    <a:bodyPr/>
                    <a:lstStyle/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Named Best Cloud Communications Provider at the 2020 UC Awards (UC Today)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More than 10 Years of UCC &amp; CC experience with a depth of pre-sales, sales, and design expertise within our business.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24/7 UK-Based Customer Support of UCC &amp; Contact Centre services.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Competitive pricing with no hidden fees or add-ons and fixed price minutes bundles.​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Fully trained and certified sales and engineering resources for expert solution design and implementation.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 err="1">
                          <a:latin typeface="Helvetica" pitchFamily="2" charset="0"/>
                        </a:rPr>
                        <a:t>EXPO.e’s</a:t>
                      </a:r>
                      <a:r>
                        <a:rPr lang="en-GB" sz="750" dirty="0">
                          <a:latin typeface="Helvetica" pitchFamily="2" charset="0"/>
                        </a:rPr>
                        <a:t> privately-owned enterprise voice platform is integrated with Cisco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BroadWorks</a:t>
                      </a:r>
                      <a:r>
                        <a:rPr lang="en-GB" sz="750" dirty="0">
                          <a:latin typeface="Helvetica" pitchFamily="2" charset="0"/>
                        </a:rPr>
                        <a:t> solution for seamless communications and enhanced service reliability and security.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Management of 90,000+ end users, consuming premium unified communications and carrier services.</a:t>
                      </a:r>
                    </a:p>
                    <a:p>
                      <a:pPr marL="174625" indent="-174625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One bill &amp; a single support contact across all services provided by EXPO.e.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6448"/>
                  </a:ext>
                </a:extLst>
              </a:tr>
            </a:tbl>
          </a:graphicData>
        </a:graphic>
      </p:graphicFrame>
      <p:graphicFrame>
        <p:nvGraphicFramePr>
          <p:cNvPr id="3" name="Table 40">
            <a:extLst>
              <a:ext uri="{FF2B5EF4-FFF2-40B4-BE49-F238E27FC236}">
                <a16:creationId xmlns:a16="http://schemas.microsoft.com/office/drawing/2014/main" id="{DBD2A944-3F04-3386-0EF0-F1C0A628C5C3}"/>
              </a:ext>
            </a:extLst>
          </p:cNvPr>
          <p:cNvGraphicFramePr>
            <a:graphicFrameLocks noGrp="1"/>
          </p:cNvGraphicFramePr>
          <p:nvPr/>
        </p:nvGraphicFramePr>
        <p:xfrm>
          <a:off x="7928384" y="3429000"/>
          <a:ext cx="3973984" cy="284291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986992">
                  <a:extLst>
                    <a:ext uri="{9D8B030D-6E8A-4147-A177-3AD203B41FA5}">
                      <a16:colId xmlns:a16="http://schemas.microsoft.com/office/drawing/2014/main" val="2026813035"/>
                    </a:ext>
                  </a:extLst>
                </a:gridCol>
                <a:gridCol w="1986992">
                  <a:extLst>
                    <a:ext uri="{9D8B030D-6E8A-4147-A177-3AD203B41FA5}">
                      <a16:colId xmlns:a16="http://schemas.microsoft.com/office/drawing/2014/main" val="1676228385"/>
                    </a:ext>
                  </a:extLst>
                </a:gridCol>
              </a:tblGrid>
              <a:tr h="277235">
                <a:tc gridSpan="2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FETAURES &amp; BENEFITS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339406"/>
                  </a:ext>
                </a:extLst>
              </a:tr>
              <a:tr h="664732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Simple video-first experiences from </a:t>
                      </a:r>
                      <a:br>
                        <a:rPr lang="en-GB" sz="750" b="1" dirty="0">
                          <a:latin typeface="Helvetica" pitchFamily="2" charset="0"/>
                        </a:rPr>
                      </a:br>
                      <a:r>
                        <a:rPr lang="en-GB" sz="750" b="1" dirty="0">
                          <a:latin typeface="Helvetica" pitchFamily="2" charset="0"/>
                        </a:rPr>
                        <a:t>any device</a:t>
                      </a:r>
                      <a:endParaRPr lang="en-GB" sz="750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Enables your customers to collaborate effectively with their customers, partners and colleagues with integrated video, voice and content sharing.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055448"/>
                  </a:ext>
                </a:extLst>
              </a:tr>
              <a:tr h="624864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Highest level of protection for meeting data with AES 256-Bit GCM Encryption</a:t>
                      </a:r>
                      <a:endParaRPr lang="en-GB" sz="750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Connect securely with industry leading security and compliance for additional peace of mind.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05898"/>
                  </a:ext>
                </a:extLst>
              </a:tr>
              <a:tr h="47686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Integration wherever you work</a:t>
                      </a:r>
                      <a:endParaRPr lang="en-GB" sz="750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 err="1">
                          <a:latin typeface="Helvetica" pitchFamily="2" charset="0"/>
                        </a:rPr>
                        <a:t>EXPO.e’s</a:t>
                      </a:r>
                      <a:r>
                        <a:rPr lang="en-GB" sz="750" dirty="0">
                          <a:latin typeface="Helvetica" pitchFamily="2" charset="0"/>
                        </a:rPr>
                        <a:t>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UCaaS</a:t>
                      </a:r>
                      <a:r>
                        <a:rPr lang="en-GB" sz="750" dirty="0">
                          <a:latin typeface="Helvetica" pitchFamily="2" charset="0"/>
                        </a:rPr>
                        <a:t> service provides deep integrations with leading productivity tools, including Microsoft Teams, Slack, Salesforce and many others.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307858"/>
                  </a:ext>
                </a:extLst>
              </a:tr>
              <a:tr h="674880"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Fully resilient service, built within geographically diverse Data Centres </a:t>
                      </a:r>
                      <a:endParaRPr lang="en-GB" sz="750" dirty="0">
                        <a:latin typeface="Helvetica" pitchFamily="2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Providing end users with always-on inbound/outbound calling functionality, driving productivity and responsiveness.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9082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A651D3-7917-333C-BCDA-5FF94C3A6E5E}"/>
              </a:ext>
            </a:extLst>
          </p:cNvPr>
          <p:cNvGraphicFramePr>
            <a:graphicFrameLocks noGrp="1"/>
          </p:cNvGraphicFramePr>
          <p:nvPr/>
        </p:nvGraphicFramePr>
        <p:xfrm>
          <a:off x="7928384" y="1061707"/>
          <a:ext cx="3973984" cy="227608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973984">
                  <a:extLst>
                    <a:ext uri="{9D8B030D-6E8A-4147-A177-3AD203B41FA5}">
                      <a16:colId xmlns:a16="http://schemas.microsoft.com/office/drawing/2014/main" val="1331412877"/>
                    </a:ext>
                  </a:extLst>
                </a:gridCol>
              </a:tblGrid>
              <a:tr h="26108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CHALLENGES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386051"/>
                  </a:ext>
                </a:extLst>
              </a:tr>
              <a:tr h="754434">
                <a:tc>
                  <a:txBody>
                    <a:bodyPr/>
                    <a:lstStyle/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SLA for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UCaaS</a:t>
                      </a:r>
                      <a:r>
                        <a:rPr lang="en-GB" sz="750" dirty="0">
                          <a:latin typeface="Helvetica" pitchFamily="2" charset="0"/>
                        </a:rPr>
                        <a:t>: 99.99%.</a:t>
                      </a:r>
                    </a:p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Our </a:t>
                      </a:r>
                      <a:r>
                        <a:rPr lang="en-GB" sz="750" dirty="0" err="1">
                          <a:latin typeface="Helvetica" pitchFamily="2" charset="0"/>
                        </a:rPr>
                        <a:t>UCaaS</a:t>
                      </a:r>
                      <a:r>
                        <a:rPr lang="en-GB" sz="750" dirty="0">
                          <a:latin typeface="Helvetica" pitchFamily="2" charset="0"/>
                        </a:rPr>
                        <a:t> seats include; Common Area, Collaborate, Collaboration </a:t>
                      </a:r>
                    </a:p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Enhanced and Collaboration Premium.</a:t>
                      </a:r>
                    </a:p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Competitive call rates through EXPO.e, including minutes bundles.</a:t>
                      </a:r>
                    </a:p>
                    <a:p>
                      <a:pPr marL="17145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dirty="0">
                          <a:latin typeface="Helvetica" pitchFamily="2" charset="0"/>
                        </a:rPr>
                        <a:t>11 European countries have full local dial plan: Austria, Belgium, Denmark, France, Germany, Italy, Ireland, Netherlands, Portugal, Spain, Sweden, Switzerland.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711581"/>
                  </a:ext>
                </a:extLst>
              </a:tr>
              <a:tr h="83363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" dirty="0">
                        <a:latin typeface="Helvetica" pitchFamily="2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7E8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167779"/>
                  </a:ext>
                </a:extLst>
              </a:tr>
              <a:tr h="261088">
                <a:tc>
                  <a:txBody>
                    <a:bodyPr/>
                    <a:lstStyle/>
                    <a:p>
                      <a:pPr marL="0" marR="0" lvl="0" indent="0" algn="l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latin typeface="Helvetica" pitchFamily="2" charset="0"/>
                        </a:rPr>
                        <a:t>ADD-ONS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330680"/>
                  </a:ext>
                </a:extLst>
              </a:tr>
              <a:tr h="831078">
                <a:tc>
                  <a:txBody>
                    <a:bodyPr/>
                    <a:lstStyle/>
                    <a:p>
                      <a:pPr marL="93663" indent="-93663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Auto-attendant</a:t>
                      </a:r>
                      <a:r>
                        <a:rPr lang="en-GB" sz="750" dirty="0">
                          <a:latin typeface="Helvetica" pitchFamily="2" charset="0"/>
                        </a:rPr>
                        <a:t> used to greet, queue and direct calls on the basis of user input. </a:t>
                      </a:r>
                    </a:p>
                    <a:p>
                      <a:pPr marL="93663" indent="-93663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750" b="1" dirty="0">
                          <a:latin typeface="Helvetica" pitchFamily="2" charset="0"/>
                        </a:rPr>
                        <a:t>Attendant Console -</a:t>
                      </a:r>
                      <a:r>
                        <a:rPr lang="en-GB" sz="750" dirty="0">
                          <a:latin typeface="Helvetica" pitchFamily="2" charset="0"/>
                        </a:rPr>
                        <a:t> Enables management of inbound calls and perform a variety of functions relating to incoming calls within an enterprise.</a:t>
                      </a:r>
                    </a:p>
                    <a:p>
                      <a:pPr marL="93663" indent="-93663" algn="just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750" dirty="0">
                          <a:latin typeface="Helvetica" pitchFamily="2" charset="0"/>
                        </a:rPr>
                        <a:t>• </a:t>
                      </a:r>
                      <a:r>
                        <a:rPr lang="en-GB" sz="750" b="1" dirty="0">
                          <a:latin typeface="Helvetica" pitchFamily="2" charset="0"/>
                        </a:rPr>
                        <a:t>Go Integrator Cara </a:t>
                      </a:r>
                      <a:r>
                        <a:rPr lang="en-GB" sz="750" dirty="0">
                          <a:latin typeface="Helvetica" pitchFamily="2" charset="0"/>
                        </a:rPr>
                        <a:t>- UC Client provides integration to contact orientated business systems and CRM applications 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176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2665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 - Light">
  <a:themeElements>
    <a:clrScheme name="Expo.e Channel">
      <a:dk1>
        <a:srgbClr val="1A1C2B"/>
      </a:dk1>
      <a:lt1>
        <a:sysClr val="window" lastClr="FFFFFF"/>
      </a:lt1>
      <a:dk2>
        <a:srgbClr val="1A1C2B"/>
      </a:dk2>
      <a:lt2>
        <a:srgbClr val="00FF2D"/>
      </a:lt2>
      <a:accent1>
        <a:srgbClr val="7FFF95"/>
      </a:accent1>
      <a:accent2>
        <a:srgbClr val="BFFFCA"/>
      </a:accent2>
      <a:accent3>
        <a:srgbClr val="00FFD8"/>
      </a:accent3>
      <a:accent4>
        <a:srgbClr val="1A1C2B"/>
      </a:accent4>
      <a:accent5>
        <a:srgbClr val="00FF2D"/>
      </a:accent5>
      <a:accent6>
        <a:srgbClr val="000000"/>
      </a:accent6>
      <a:hlink>
        <a:srgbClr val="FFFFFF"/>
      </a:hlink>
      <a:folHlink>
        <a:srgbClr val="00FF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ata-Platform-Solution_JWB.pptx" id="{F977F052-F96B-4DA6-89D1-A950CDF6C897}" vid="{5E787117-2195-4169-9D98-55FE7789A03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Helvetica</vt:lpstr>
      <vt:lpstr>HelveticaNowDisplay Bold</vt:lpstr>
      <vt:lpstr>HelveticaNowText Regular</vt:lpstr>
      <vt:lpstr>Main Slide - Light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Williams-Bew</dc:creator>
  <cp:lastModifiedBy>Jason Williams-Bew</cp:lastModifiedBy>
  <cp:revision>1</cp:revision>
  <dcterms:created xsi:type="dcterms:W3CDTF">2023-10-11T09:10:08Z</dcterms:created>
  <dcterms:modified xsi:type="dcterms:W3CDTF">2023-10-11T09:10:23Z</dcterms:modified>
</cp:coreProperties>
</file>