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730872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hasCustomPrompt="1"/>
          </p:nvPr>
        </p:nvSpPr>
        <p:spPr>
          <a:xfrm>
            <a:off x="3015400" y="446391"/>
            <a:ext cx="8759657" cy="458392"/>
          </a:xfrm>
          <a:prstGeom prst="rect">
            <a:avLst/>
          </a:prstGeom>
        </p:spPr>
        <p:txBody>
          <a:bodyPr rIns="0"/>
          <a:lstStyle>
            <a:lvl1pPr marL="0" indent="0" algn="r">
              <a:spcBef>
                <a:spcPts val="600"/>
              </a:spcBef>
              <a:spcAft>
                <a:spcPts val="600"/>
              </a:spcAft>
              <a:buFontTx/>
              <a:buNone/>
              <a:defRPr sz="13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dirty="0">
                  <a:solidFill>
                    <a:srgbClr val="1A1C2B"/>
                  </a:solidFill>
                  <a:latin typeface="HelveticaNowDisplay Bold" panose="020B0804030202020204" pitchFamily="34" charset="0"/>
                  <a:ea typeface="+mn-ea"/>
                  <a:cs typeface="HelveticaNowDisplay Bold" panose="020B0804030202020204" pitchFamily="34" charset="0"/>
                </a:rPr>
                <a:t> </a:t>
              </a:r>
              <a:r>
                <a:rPr lang="en-GB" sz="1200" b="1" dirty="0">
                  <a:solidFill>
                    <a:srgbClr val="1A1C2B"/>
                  </a:solidFill>
                  <a:latin typeface="HelveticaNowDisplay Bold" panose="020B0804030202020204" pitchFamily="34" charset="0"/>
                  <a:cs typeface="HelveticaNowDisplay Bold" panose="020B0804030202020204" pitchFamily="34" charset="0"/>
                </a:rPr>
                <a:t>The Exponential-e Group </a:t>
              </a:r>
              <a:r>
                <a:rPr lang="en-GB" sz="1200" dirty="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dirty="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sp>
        <p:nvSpPr>
          <p:cNvPr id="11" name="Text Placeholder 6">
            <a:extLst>
              <a:ext uri="{FF2B5EF4-FFF2-40B4-BE49-F238E27FC236}">
                <a16:creationId xmlns:a16="http://schemas.microsoft.com/office/drawing/2014/main" id="{4B2E1DB9-1E96-8854-E0C4-B93514A78D29}"/>
              </a:ext>
            </a:extLst>
          </p:cNvPr>
          <p:cNvSpPr>
            <a:spLocks noGrp="1"/>
          </p:cNvSpPr>
          <p:nvPr>
            <p:ph type="body" sz="quarter" idx="11" hasCustomPrompt="1"/>
          </p:nvPr>
        </p:nvSpPr>
        <p:spPr>
          <a:xfrm>
            <a:off x="3015400" y="0"/>
            <a:ext cx="8759657" cy="434470"/>
          </a:xfrm>
          <a:prstGeom prst="rect">
            <a:avLst/>
          </a:prstGeom>
        </p:spPr>
        <p:txBody>
          <a:bodyPr rIns="0" anchor="ctr" anchorCtr="0"/>
          <a:lstStyle>
            <a:lvl1pPr marL="0" indent="0" algn="r">
              <a:spcBef>
                <a:spcPts val="600"/>
              </a:spcBef>
              <a:spcAft>
                <a:spcPts val="600"/>
              </a:spcAft>
              <a:buFontTx/>
              <a:buNone/>
              <a:defRPr sz="25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spTree>
    <p:extLst>
      <p:ext uri="{BB962C8B-B14F-4D97-AF65-F5344CB8AC3E}">
        <p14:creationId xmlns:p14="http://schemas.microsoft.com/office/powerpoint/2010/main" val="414706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42" presetClass="entr" presetSubtype="0" fill="hold"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7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11" grpId="0">
        <p:tmplLst>
          <p:tmpl>
            <p:tnLst>
              <p:par>
                <p:cTn presetID="10" presetClass="entr" presetSubtype="0" fill="hold" nodeType="withEffect">
                  <p:stCondLst>
                    <p:cond delay="7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FCA6BE-2106-E5F7-3D13-48342B908A0A}"/>
              </a:ext>
            </a:extLst>
          </p:cNvPr>
          <p:cNvSpPr/>
          <p:nvPr userDrawn="1"/>
        </p:nvSpPr>
        <p:spPr>
          <a:xfrm>
            <a:off x="-250166" y="0"/>
            <a:ext cx="12698083" cy="93165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4" name="Expo.e Logo">
            <a:extLst>
              <a:ext uri="{FF2B5EF4-FFF2-40B4-BE49-F238E27FC236}">
                <a16:creationId xmlns:a16="http://schemas.microsoft.com/office/drawing/2014/main" id="{C66AF6E7-74DF-D526-0FAF-9428029DB5D6}"/>
              </a:ext>
            </a:extLst>
          </p:cNvPr>
          <p:cNvGrpSpPr/>
          <p:nvPr userDrawn="1"/>
        </p:nvGrpSpPr>
        <p:grpSpPr>
          <a:xfrm>
            <a:off x="368300" y="241303"/>
            <a:ext cx="2057353" cy="324928"/>
            <a:chOff x="368300" y="241303"/>
            <a:chExt cx="2057353" cy="324928"/>
          </a:xfrm>
          <a:solidFill>
            <a:schemeClr val="tx1"/>
          </a:solidFill>
        </p:grpSpPr>
        <p:sp>
          <p:nvSpPr>
            <p:cNvPr id="5" name="Free-form: Shape 4">
              <a:extLst>
                <a:ext uri="{FF2B5EF4-FFF2-40B4-BE49-F238E27FC236}">
                  <a16:creationId xmlns:a16="http://schemas.microsoft.com/office/drawing/2014/main" id="{FDDB2F6A-DBC9-E27B-7522-8BD09199515F}"/>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6" name="Free-form: Shape 5">
              <a:extLst>
                <a:ext uri="{FF2B5EF4-FFF2-40B4-BE49-F238E27FC236}">
                  <a16:creationId xmlns:a16="http://schemas.microsoft.com/office/drawing/2014/main" id="{86247E66-2B7F-B8C4-876E-506F72B9550B}"/>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405C72C3-4B8A-C828-70C8-640EF48589C8}"/>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E5AF32F-0104-451A-FF54-3CCC7F7FA121}"/>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D05B8A87-10C0-67CE-AAE0-59247AD4DB91}"/>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E5B9926-2974-F93F-7675-F128DCABCD1C}"/>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
        <p:nvSpPr>
          <p:cNvPr id="11" name="TextBox 10">
            <a:extLst>
              <a:ext uri="{FF2B5EF4-FFF2-40B4-BE49-F238E27FC236}">
                <a16:creationId xmlns:a16="http://schemas.microsoft.com/office/drawing/2014/main" id="{EEF731B8-DD5F-CACA-43E0-F517D2750275}"/>
              </a:ext>
            </a:extLst>
          </p:cNvPr>
          <p:cNvSpPr txBox="1"/>
          <p:nvPr userDrawn="1"/>
        </p:nvSpPr>
        <p:spPr>
          <a:xfrm>
            <a:off x="267517" y="542104"/>
            <a:ext cx="1575027" cy="323165"/>
          </a:xfrm>
          <a:prstGeom prst="rect">
            <a:avLst/>
          </a:prstGeom>
          <a:noFill/>
        </p:spPr>
        <p:txBody>
          <a:bodyPr wrap="square" rtlCol="0">
            <a:spAutoFit/>
          </a:bodyPr>
          <a:lstStyle/>
          <a:p>
            <a:r>
              <a:rPr lang="en-GB" sz="1500" b="1" dirty="0">
                <a:latin typeface="Helvetica" panose="020B0604020202020204" pitchFamily="34" charset="0"/>
                <a:cs typeface="Helvetica" panose="020B0604020202020204" pitchFamily="34" charset="0"/>
              </a:rPr>
              <a:t>CRIB SHEET</a:t>
            </a:r>
          </a:p>
        </p:txBody>
      </p:sp>
    </p:spTree>
    <p:extLst>
      <p:ext uri="{BB962C8B-B14F-4D97-AF65-F5344CB8AC3E}">
        <p14:creationId xmlns:p14="http://schemas.microsoft.com/office/powerpoint/2010/main" val="2267327422"/>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D396234-A8DF-AD2A-2329-76968EA22395}"/>
              </a:ext>
            </a:extLst>
          </p:cNvPr>
          <p:cNvSpPr>
            <a:spLocks noGrp="1"/>
          </p:cNvSpPr>
          <p:nvPr>
            <p:ph type="body" sz="quarter" idx="10"/>
          </p:nvPr>
        </p:nvSpPr>
        <p:spPr>
          <a:xfrm>
            <a:off x="3015400" y="446391"/>
            <a:ext cx="9030420" cy="458392"/>
          </a:xfrm>
          <a:ln>
            <a:solidFill>
              <a:schemeClr val="bg2"/>
            </a:solidFill>
          </a:ln>
        </p:spPr>
        <p:txBody>
          <a:bodyPr lIns="180000" tIns="180000" rIns="180000" bIns="180000" anchor="ctr" anchorCtr="0"/>
          <a:lstStyle/>
          <a:p>
            <a:pPr>
              <a:spcBef>
                <a:spcPts val="0"/>
              </a:spcBef>
              <a:spcAft>
                <a:spcPts val="0"/>
              </a:spcAft>
            </a:pPr>
            <a:r>
              <a:rPr lang="en-GB" sz="800" dirty="0"/>
              <a:t>Simple, Secure, Scalable and Sovereign. It is a multi-purpose, software-defined object storage solution that will take </a:t>
            </a:r>
            <a:br>
              <a:rPr lang="en-GB" sz="800" dirty="0"/>
            </a:br>
            <a:r>
              <a:rPr lang="en-GB" sz="800" dirty="0"/>
              <a:t>your customer’s businesses to the next level and lower operational costs with unmatched storage efficiency, resiliency and simplicity.</a:t>
            </a:r>
          </a:p>
        </p:txBody>
      </p:sp>
      <p:sp>
        <p:nvSpPr>
          <p:cNvPr id="2" name="Text Placeholder 1">
            <a:extLst>
              <a:ext uri="{FF2B5EF4-FFF2-40B4-BE49-F238E27FC236}">
                <a16:creationId xmlns:a16="http://schemas.microsoft.com/office/drawing/2014/main" id="{52B65968-5803-06AC-4E24-8AF3CE29759C}"/>
              </a:ext>
            </a:extLst>
          </p:cNvPr>
          <p:cNvSpPr>
            <a:spLocks noGrp="1"/>
          </p:cNvSpPr>
          <p:nvPr>
            <p:ph type="body" sz="quarter" idx="11"/>
          </p:nvPr>
        </p:nvSpPr>
        <p:spPr/>
        <p:txBody>
          <a:bodyPr/>
          <a:lstStyle/>
          <a:p>
            <a:r>
              <a:rPr lang="en-GB" dirty="0"/>
              <a:t>S4 Storage</a:t>
            </a:r>
          </a:p>
        </p:txBody>
      </p:sp>
      <p:graphicFrame>
        <p:nvGraphicFramePr>
          <p:cNvPr id="40" name="Table 40">
            <a:extLst>
              <a:ext uri="{FF2B5EF4-FFF2-40B4-BE49-F238E27FC236}">
                <a16:creationId xmlns:a16="http://schemas.microsoft.com/office/drawing/2014/main" id="{976C51E7-982A-C339-5F81-139ACCA01D9F}"/>
              </a:ext>
            </a:extLst>
          </p:cNvPr>
          <p:cNvGraphicFramePr>
            <a:graphicFrameLocks noGrp="1"/>
          </p:cNvGraphicFramePr>
          <p:nvPr/>
        </p:nvGraphicFramePr>
        <p:xfrm>
          <a:off x="7928384" y="1063403"/>
          <a:ext cx="3973984" cy="5021444"/>
        </p:xfrm>
        <a:graphic>
          <a:graphicData uri="http://schemas.openxmlformats.org/drawingml/2006/table">
            <a:tbl>
              <a:tblPr>
                <a:tableStyleId>{073A0DAA-6AF3-43AB-8588-CEC1D06C72B9}</a:tableStyleId>
              </a:tblPr>
              <a:tblGrid>
                <a:gridCol w="1986992">
                  <a:extLst>
                    <a:ext uri="{9D8B030D-6E8A-4147-A177-3AD203B41FA5}">
                      <a16:colId xmlns:a16="http://schemas.microsoft.com/office/drawing/2014/main" val="2026813035"/>
                    </a:ext>
                  </a:extLst>
                </a:gridCol>
                <a:gridCol w="1986992">
                  <a:extLst>
                    <a:ext uri="{9D8B030D-6E8A-4147-A177-3AD203B41FA5}">
                      <a16:colId xmlns:a16="http://schemas.microsoft.com/office/drawing/2014/main" val="1676228385"/>
                    </a:ext>
                  </a:extLst>
                </a:gridCol>
              </a:tblGrid>
              <a:tr h="338509">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FETAURES &amp; BENEFITS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800" dirty="0">
                        <a:latin typeface="Helvetica" pitchFamily="2"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1339406"/>
                  </a:ext>
                </a:extLst>
              </a:tr>
              <a:tr h="811651">
                <a:tc>
                  <a:txBody>
                    <a:bodyPr/>
                    <a:lstStyle/>
                    <a:p>
                      <a:pPr marL="0" indent="0">
                        <a:spcBef>
                          <a:spcPts val="0"/>
                        </a:spcBef>
                        <a:spcAft>
                          <a:spcPts val="0"/>
                        </a:spcAft>
                        <a:buNone/>
                      </a:pPr>
                      <a:r>
                        <a:rPr lang="en-GB" sz="750" b="1" dirty="0">
                          <a:latin typeface="Helvetica" pitchFamily="2" charset="0"/>
                        </a:rPr>
                        <a:t>Transparent Pricing</a:t>
                      </a:r>
                      <a:endParaRPr lang="en-GB" sz="750"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S4 has no egress charges or support charges, allowing transparency and better budgeting for your customers.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055448"/>
                  </a:ext>
                </a:extLst>
              </a:tr>
              <a:tr h="762971">
                <a:tc>
                  <a:txBody>
                    <a:bodyPr/>
                    <a:lstStyle/>
                    <a:p>
                      <a:pPr marL="0" indent="0">
                        <a:spcBef>
                          <a:spcPts val="0"/>
                        </a:spcBef>
                        <a:spcAft>
                          <a:spcPts val="0"/>
                        </a:spcAft>
                        <a:buNone/>
                      </a:pPr>
                      <a:r>
                        <a:rPr lang="en-GB" sz="750" b="1" dirty="0">
                          <a:latin typeface="Helvetica" pitchFamily="2" charset="0"/>
                        </a:rPr>
                        <a:t>Geographic Redundancy</a:t>
                      </a:r>
                      <a:endParaRPr lang="en-GB" sz="750"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S4 is available across two geographic locations, with the ability to extend the solution to a third data centre, ensuring maximum data availability.</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7705898"/>
                  </a:ext>
                </a:extLst>
              </a:tr>
              <a:tr h="594514">
                <a:tc>
                  <a:txBody>
                    <a:bodyPr/>
                    <a:lstStyle/>
                    <a:p>
                      <a:pPr marL="0" indent="0">
                        <a:spcBef>
                          <a:spcPts val="0"/>
                        </a:spcBef>
                        <a:spcAft>
                          <a:spcPts val="0"/>
                        </a:spcAft>
                        <a:buNone/>
                      </a:pPr>
                      <a:r>
                        <a:rPr lang="en-GB" sz="750" b="1" dirty="0">
                          <a:latin typeface="Helvetica" pitchFamily="2" charset="0"/>
                        </a:rPr>
                        <a:t>Self - Healing</a:t>
                      </a:r>
                      <a:endParaRPr lang="en-GB" sz="750"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Automatic identification of failed drives and replication of data to preserve 3N redundancy.</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307858"/>
                  </a:ext>
                </a:extLst>
              </a:tr>
              <a:tr h="824041">
                <a:tc>
                  <a:txBody>
                    <a:bodyPr/>
                    <a:lstStyle/>
                    <a:p>
                      <a:pPr marL="0" indent="0">
                        <a:spcBef>
                          <a:spcPts val="0"/>
                        </a:spcBef>
                        <a:spcAft>
                          <a:spcPts val="0"/>
                        </a:spcAft>
                        <a:buNone/>
                      </a:pPr>
                      <a:r>
                        <a:rPr lang="en-GB" sz="750" b="1" dirty="0">
                          <a:latin typeface="Helvetica" pitchFamily="2" charset="0"/>
                        </a:rPr>
                        <a:t>Big Data Performance</a:t>
                      </a:r>
                      <a:endParaRPr lang="en-GB" sz="750"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S4’s HDFS data service makes the entire storage solution available for Big Data analytics and information-based application environments.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4890824"/>
                  </a:ext>
                </a:extLst>
              </a:tr>
              <a:tr h="734077">
                <a:tc>
                  <a:txBody>
                    <a:bodyPr/>
                    <a:lstStyle/>
                    <a:p>
                      <a:pPr marL="0" indent="0">
                        <a:spcBef>
                          <a:spcPts val="0"/>
                        </a:spcBef>
                        <a:spcAft>
                          <a:spcPts val="0"/>
                        </a:spcAft>
                        <a:buNone/>
                      </a:pPr>
                      <a:r>
                        <a:rPr lang="en-GB" sz="750" b="1" dirty="0">
                          <a:latin typeface="Helvetica" pitchFamily="2" charset="0"/>
                        </a:rPr>
                        <a:t>S3 Compatible</a:t>
                      </a:r>
                      <a:endParaRPr lang="en-GB" sz="750"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Our S4 solution allows your customers to use hundreds of  existing Amazon S3-compatible applications via our S3-compatible API.</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424723"/>
                  </a:ext>
                </a:extLst>
              </a:tr>
              <a:tr h="955681">
                <a:tc>
                  <a:txBody>
                    <a:bodyPr/>
                    <a:lstStyle/>
                    <a:p>
                      <a:pPr marL="0" indent="0">
                        <a:spcBef>
                          <a:spcPts val="0"/>
                        </a:spcBef>
                        <a:spcAft>
                          <a:spcPts val="0"/>
                        </a:spcAft>
                        <a:buNone/>
                      </a:pPr>
                      <a:r>
                        <a:rPr lang="en-GB" sz="750" b="1" dirty="0">
                          <a:latin typeface="Helvetica" pitchFamily="2" charset="0"/>
                        </a:rPr>
                        <a:t>High Performance</a:t>
                      </a:r>
                      <a:endParaRPr lang="en-GB" sz="750"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S4 is available across two geographic locations, with the ability to extend the solution to a third data centre, ensuring maximum data availability.</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0564748"/>
                  </a:ext>
                </a:extLst>
              </a:tr>
            </a:tbl>
          </a:graphicData>
        </a:graphic>
      </p:graphicFrame>
      <p:graphicFrame>
        <p:nvGraphicFramePr>
          <p:cNvPr id="41" name="Table 40">
            <a:extLst>
              <a:ext uri="{FF2B5EF4-FFF2-40B4-BE49-F238E27FC236}">
                <a16:creationId xmlns:a16="http://schemas.microsoft.com/office/drawing/2014/main" id="{B5B5E414-7C47-EAEE-7E74-5D4583CEF612}"/>
              </a:ext>
            </a:extLst>
          </p:cNvPr>
          <p:cNvGraphicFramePr>
            <a:graphicFrameLocks noGrp="1"/>
          </p:cNvGraphicFramePr>
          <p:nvPr/>
        </p:nvGraphicFramePr>
        <p:xfrm>
          <a:off x="289632" y="1063403"/>
          <a:ext cx="7520868" cy="3700028"/>
        </p:xfrm>
        <a:graphic>
          <a:graphicData uri="http://schemas.openxmlformats.org/drawingml/2006/table">
            <a:tbl>
              <a:tblPr>
                <a:tableStyleId>{073A0DAA-6AF3-43AB-8588-CEC1D06C72B9}</a:tableStyleId>
              </a:tblPr>
              <a:tblGrid>
                <a:gridCol w="7520868">
                  <a:extLst>
                    <a:ext uri="{9D8B030D-6E8A-4147-A177-3AD203B41FA5}">
                      <a16:colId xmlns:a16="http://schemas.microsoft.com/office/drawing/2014/main" val="2026813035"/>
                    </a:ext>
                  </a:extLst>
                </a:gridCol>
              </a:tblGrid>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CHALLENGES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1339406"/>
                  </a:ext>
                </a:extLst>
              </a:tr>
              <a:tr h="824309">
                <a:tc>
                  <a:txBody>
                    <a:bodyPr/>
                    <a:lstStyle/>
                    <a:p>
                      <a:pPr marL="174625" indent="-174625">
                        <a:spcBef>
                          <a:spcPts val="0"/>
                        </a:spcBef>
                        <a:spcAft>
                          <a:spcPts val="0"/>
                        </a:spcAft>
                        <a:buFont typeface="Arial" panose="020B0604020202020204" pitchFamily="34" charset="0"/>
                        <a:buChar char="•"/>
                      </a:pPr>
                      <a:r>
                        <a:rPr lang="en-GB" sz="750" dirty="0">
                          <a:latin typeface="Helvetica" pitchFamily="2" charset="0"/>
                        </a:rPr>
                        <a:t>79% of IT managers consider managing storage growth their most pressing business pain</a:t>
                      </a:r>
                    </a:p>
                    <a:p>
                      <a:pPr marL="174625" indent="-174625">
                        <a:spcBef>
                          <a:spcPts val="0"/>
                        </a:spcBef>
                        <a:spcAft>
                          <a:spcPts val="0"/>
                        </a:spcAft>
                        <a:buFont typeface="Arial" panose="020B0604020202020204" pitchFamily="34" charset="0"/>
                        <a:buChar char="•"/>
                      </a:pPr>
                      <a:r>
                        <a:rPr lang="en-GB" sz="750" dirty="0">
                          <a:latin typeface="Helvetica" pitchFamily="2" charset="0"/>
                        </a:rPr>
                        <a:t>By 2024, 50% of the global unstructured data storage capacity will be deployed as software defined storage (SDS) </a:t>
                      </a:r>
                    </a:p>
                    <a:p>
                      <a:pPr marL="174625" indent="-174625">
                        <a:spcBef>
                          <a:spcPts val="0"/>
                        </a:spcBef>
                        <a:spcAft>
                          <a:spcPts val="0"/>
                        </a:spcAft>
                        <a:buFont typeface="Arial" panose="020B0604020202020204" pitchFamily="34" charset="0"/>
                        <a:buChar char="•"/>
                      </a:pPr>
                      <a:r>
                        <a:rPr lang="en-GB" sz="750" dirty="0">
                          <a:latin typeface="Helvetica" pitchFamily="2" charset="0"/>
                        </a:rPr>
                        <a:t>The amount of unstructured data collected by digital services and new applications is growing and it requires an appropriate storage solution.</a:t>
                      </a:r>
                    </a:p>
                    <a:p>
                      <a:pPr marL="174625" indent="-174625">
                        <a:spcBef>
                          <a:spcPts val="0"/>
                        </a:spcBef>
                        <a:spcAft>
                          <a:spcPts val="0"/>
                        </a:spcAft>
                        <a:buFont typeface="Arial" panose="020B0604020202020204" pitchFamily="34" charset="0"/>
                        <a:buChar char="•"/>
                      </a:pPr>
                      <a:r>
                        <a:rPr lang="en-GB" sz="750" dirty="0">
                          <a:latin typeface="Helvetica" pitchFamily="2" charset="0"/>
                        </a:rPr>
                        <a:t>The rate at which data is generated is increasing and conventional storage techniques aren’t designed to handle petabytes of data.</a:t>
                      </a:r>
                    </a:p>
                    <a:p>
                      <a:pPr marL="174625" indent="-174625">
                        <a:spcBef>
                          <a:spcPts val="0"/>
                        </a:spcBef>
                        <a:spcAft>
                          <a:spcPts val="0"/>
                        </a:spcAft>
                        <a:buFont typeface="Arial" panose="020B0604020202020204" pitchFamily="34" charset="0"/>
                        <a:buChar char="•"/>
                      </a:pPr>
                      <a:r>
                        <a:rPr lang="en-GB" sz="750" dirty="0">
                          <a:latin typeface="Helvetica" pitchFamily="2" charset="0"/>
                        </a:rPr>
                        <a:t>Hierarchical file systems can have performance delays when using large quantities of data.</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055448"/>
                  </a:ext>
                </a:extLst>
              </a:tr>
              <a:tr h="8580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200" dirty="0">
                        <a:latin typeface="Helvetica"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8F1"/>
                    </a:solidFill>
                  </a:tcPr>
                </a:tc>
                <a:extLst>
                  <a:ext uri="{0D108BD9-81ED-4DB2-BD59-A6C34878D82A}">
                    <a16:rowId xmlns:a16="http://schemas.microsoft.com/office/drawing/2014/main" val="67705898"/>
                  </a:ext>
                </a:extLst>
              </a:tr>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a:latin typeface="Helvetica" pitchFamily="2" charset="0"/>
                        </a:rPr>
                        <a:t>SOLUTION</a:t>
                      </a:r>
                      <a:endParaRPr lang="en-GB" sz="800" b="1"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2307858"/>
                  </a:ext>
                </a:extLst>
              </a:tr>
              <a:tr h="1079238">
                <a:tc>
                  <a:txBody>
                    <a:bodyPr/>
                    <a:lstStyle/>
                    <a:p>
                      <a:pPr marL="174625" indent="-174625">
                        <a:spcBef>
                          <a:spcPts val="0"/>
                        </a:spcBef>
                        <a:spcAft>
                          <a:spcPts val="0"/>
                        </a:spcAft>
                        <a:buFont typeface="Arial" panose="020B0604020202020204" pitchFamily="34" charset="0"/>
                        <a:buChar char="•"/>
                      </a:pPr>
                      <a:r>
                        <a:rPr lang="en-GB" sz="750" dirty="0">
                          <a:latin typeface="Helvetica" pitchFamily="2" charset="0"/>
                        </a:rPr>
                        <a:t>Object storage is an approach to storage where data is combined with rich metadata in order to preserve information about both the context and the content of the data.</a:t>
                      </a:r>
                    </a:p>
                    <a:p>
                      <a:pPr marL="174625" indent="-174625">
                        <a:spcBef>
                          <a:spcPts val="0"/>
                        </a:spcBef>
                        <a:spcAft>
                          <a:spcPts val="0"/>
                        </a:spcAft>
                        <a:buFont typeface="Arial" panose="020B0604020202020204" pitchFamily="34" charset="0"/>
                        <a:buChar char="•"/>
                      </a:pPr>
                      <a:r>
                        <a:rPr lang="en-GB" sz="750" dirty="0">
                          <a:latin typeface="Helvetica" pitchFamily="2" charset="0"/>
                        </a:rPr>
                        <a:t>Object Storage offloads objects (files, media, images) from computer resources, reducing load on server resources.</a:t>
                      </a:r>
                    </a:p>
                    <a:p>
                      <a:pPr marL="174625" indent="-174625">
                        <a:spcBef>
                          <a:spcPts val="0"/>
                        </a:spcBef>
                        <a:spcAft>
                          <a:spcPts val="0"/>
                        </a:spcAft>
                        <a:buFont typeface="Arial" panose="020B0604020202020204" pitchFamily="34" charset="0"/>
                        <a:buChar char="•"/>
                      </a:pPr>
                      <a:r>
                        <a:rPr lang="en-GB" sz="750" dirty="0">
                          <a:latin typeface="Helvetica" pitchFamily="2" charset="0"/>
                        </a:rPr>
                        <a:t>Object Storage uses a structurally flat data environment that removes the complexity and scalability challenges of a hierarchical file system with folders and directories, and the system scales out by simply adding nodes.</a:t>
                      </a:r>
                    </a:p>
                    <a:p>
                      <a:pPr marL="174625" indent="-174625">
                        <a:spcBef>
                          <a:spcPts val="0"/>
                        </a:spcBef>
                        <a:spcAft>
                          <a:spcPts val="0"/>
                        </a:spcAft>
                        <a:buFont typeface="Arial" panose="020B0604020202020204" pitchFamily="34" charset="0"/>
                        <a:buChar char="•"/>
                      </a:pPr>
                      <a:r>
                        <a:rPr lang="en-GB" sz="750" dirty="0">
                          <a:latin typeface="Helvetica" pitchFamily="2" charset="0"/>
                        </a:rPr>
                        <a:t>Our S4 solution is accessible in the same way as Public Cloud object storage and is optimised for workloads that have unique data access requirements, such as Cloud and Big Data.</a:t>
                      </a:r>
                    </a:p>
                    <a:p>
                      <a:pPr marL="174625" indent="-174625">
                        <a:spcBef>
                          <a:spcPts val="0"/>
                        </a:spcBef>
                        <a:spcAft>
                          <a:spcPts val="0"/>
                        </a:spcAft>
                        <a:buFont typeface="Arial" panose="020B0604020202020204" pitchFamily="34" charset="0"/>
                        <a:buChar char="•"/>
                      </a:pPr>
                      <a:r>
                        <a:rPr lang="en-GB" sz="750" dirty="0">
                          <a:latin typeface="Helvetica" pitchFamily="2" charset="0"/>
                        </a:rPr>
                        <a:t>Geo-protection provides enhanced protection against site failures. S4 also implements mirroring and erasure coding to avoid single points of failures.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4890824"/>
                  </a:ext>
                </a:extLst>
              </a:tr>
              <a:tr h="7462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200" dirty="0">
                        <a:latin typeface="Helvetica"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8F1"/>
                    </a:solidFill>
                  </a:tcPr>
                </a:tc>
                <a:extLst>
                  <a:ext uri="{0D108BD9-81ED-4DB2-BD59-A6C34878D82A}">
                    <a16:rowId xmlns:a16="http://schemas.microsoft.com/office/drawing/2014/main" val="208424723"/>
                  </a:ext>
                </a:extLst>
              </a:tr>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a:latin typeface="Helvetica" pitchFamily="2" charset="0"/>
                        </a:rPr>
                        <a:t>WHY EXPO.e</a:t>
                      </a:r>
                      <a:endParaRPr lang="en-GB" sz="800" b="1" dirty="0">
                        <a:latin typeface="Helvetica" pitchFamily="2" charset="0"/>
                      </a:endParaRP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10564748"/>
                  </a:ext>
                </a:extLst>
              </a:tr>
              <a:tr h="806933">
                <a:tc>
                  <a:txBody>
                    <a:bodyPr/>
                    <a:lstStyle/>
                    <a:p>
                      <a:pPr marL="174625" indent="-174625">
                        <a:spcBef>
                          <a:spcPts val="0"/>
                        </a:spcBef>
                        <a:spcAft>
                          <a:spcPts val="0"/>
                        </a:spcAft>
                        <a:buFont typeface="Arial" panose="020B0604020202020204" pitchFamily="34" charset="0"/>
                        <a:buChar char="•"/>
                      </a:pPr>
                      <a:r>
                        <a:rPr lang="en-GB" sz="750" dirty="0">
                          <a:latin typeface="Helvetica" pitchFamily="2" charset="0"/>
                        </a:rPr>
                        <a:t>We provide an End-to-End solution that covers Connectivity, Storage, Archive + Backup, Big Data Analytics, and access to a full portfolio of managed services.</a:t>
                      </a:r>
                    </a:p>
                    <a:p>
                      <a:pPr marL="174625" indent="-174625">
                        <a:spcBef>
                          <a:spcPts val="0"/>
                        </a:spcBef>
                        <a:spcAft>
                          <a:spcPts val="0"/>
                        </a:spcAft>
                        <a:buFont typeface="Arial" panose="020B0604020202020204" pitchFamily="34" charset="0"/>
                        <a:buChar char="•"/>
                      </a:pPr>
                      <a:r>
                        <a:rPr lang="en-GB" sz="750" dirty="0">
                          <a:latin typeface="Helvetica" pitchFamily="2" charset="0"/>
                        </a:rPr>
                        <a:t>We will provide your customer with access to our Cloud Storage platform deployed across our three Cloud nodes in the UK. </a:t>
                      </a:r>
                    </a:p>
                    <a:p>
                      <a:pPr marL="174625" indent="-174625">
                        <a:spcBef>
                          <a:spcPts val="0"/>
                        </a:spcBef>
                        <a:spcAft>
                          <a:spcPts val="0"/>
                        </a:spcAft>
                        <a:buFont typeface="Arial" panose="020B0604020202020204" pitchFamily="34" charset="0"/>
                        <a:buChar char="•"/>
                      </a:pPr>
                      <a:r>
                        <a:rPr lang="en-GB" sz="750" dirty="0">
                          <a:latin typeface="Helvetica" pitchFamily="2" charset="0"/>
                        </a:rPr>
                        <a:t>No egress charges or support charges will be added to the final cost, when integrated into the customer VPLS</a:t>
                      </a:r>
                    </a:p>
                    <a:p>
                      <a:pPr marL="174625" indent="-174625">
                        <a:spcBef>
                          <a:spcPts val="0"/>
                        </a:spcBef>
                        <a:spcAft>
                          <a:spcPts val="0"/>
                        </a:spcAft>
                        <a:buFont typeface="Arial" panose="020B0604020202020204" pitchFamily="34" charset="0"/>
                        <a:buChar char="•"/>
                      </a:pPr>
                      <a:r>
                        <a:rPr lang="en-GB" sz="750" dirty="0">
                          <a:latin typeface="Helvetica" pitchFamily="2" charset="0"/>
                        </a:rPr>
                        <a:t>With our S4 service your customers data never leaves our UK-based, privately-owned Network and Data Centres.</a:t>
                      </a:r>
                    </a:p>
                    <a:p>
                      <a:pPr marL="174625" indent="-174625">
                        <a:spcBef>
                          <a:spcPts val="0"/>
                        </a:spcBef>
                        <a:spcAft>
                          <a:spcPts val="0"/>
                        </a:spcAft>
                        <a:buFont typeface="Arial" panose="020B0604020202020204" pitchFamily="34" charset="0"/>
                        <a:buChar char="•"/>
                      </a:pPr>
                      <a:r>
                        <a:rPr lang="en-GB" sz="750" dirty="0">
                          <a:latin typeface="Helvetica" pitchFamily="2" charset="0"/>
                        </a:rPr>
                        <a:t>We provide world-class 24/7x365 customer services and we are highly accredited with 9 ISOs. </a:t>
                      </a:r>
                    </a:p>
                    <a:p>
                      <a:pPr marL="174625" indent="-174625">
                        <a:spcBef>
                          <a:spcPts val="0"/>
                        </a:spcBef>
                        <a:spcAft>
                          <a:spcPts val="0"/>
                        </a:spcAft>
                        <a:buFont typeface="Arial" panose="020B0604020202020204" pitchFamily="34" charset="0"/>
                        <a:buChar char="•"/>
                      </a:pPr>
                      <a:r>
                        <a:rPr lang="en-GB" sz="750" dirty="0">
                          <a:latin typeface="Helvetica" pitchFamily="2" charset="0"/>
                        </a:rPr>
                        <a:t>We have a partner relationship with the market-leading Dell EMC’s Elastic Cloud Storage (ECS)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106448"/>
                  </a:ext>
                </a:extLst>
              </a:tr>
            </a:tbl>
          </a:graphicData>
        </a:graphic>
      </p:graphicFrame>
      <p:graphicFrame>
        <p:nvGraphicFramePr>
          <p:cNvPr id="3" name="Table 2">
            <a:extLst>
              <a:ext uri="{FF2B5EF4-FFF2-40B4-BE49-F238E27FC236}">
                <a16:creationId xmlns:a16="http://schemas.microsoft.com/office/drawing/2014/main" id="{B56DC29A-F97B-21D6-0F36-870375EBFF96}"/>
              </a:ext>
            </a:extLst>
          </p:cNvPr>
          <p:cNvGraphicFramePr>
            <a:graphicFrameLocks noGrp="1"/>
          </p:cNvGraphicFramePr>
          <p:nvPr/>
        </p:nvGraphicFramePr>
        <p:xfrm>
          <a:off x="289632" y="4840625"/>
          <a:ext cx="7520868" cy="1244222"/>
        </p:xfrm>
        <a:graphic>
          <a:graphicData uri="http://schemas.openxmlformats.org/drawingml/2006/table">
            <a:tbl>
              <a:tblPr>
                <a:tableStyleId>{073A0DAA-6AF3-43AB-8588-CEC1D06C72B9}</a:tableStyleId>
              </a:tblPr>
              <a:tblGrid>
                <a:gridCol w="3760434">
                  <a:extLst>
                    <a:ext uri="{9D8B030D-6E8A-4147-A177-3AD203B41FA5}">
                      <a16:colId xmlns:a16="http://schemas.microsoft.com/office/drawing/2014/main" val="1421441268"/>
                    </a:ext>
                  </a:extLst>
                </a:gridCol>
                <a:gridCol w="3760434">
                  <a:extLst>
                    <a:ext uri="{9D8B030D-6E8A-4147-A177-3AD203B41FA5}">
                      <a16:colId xmlns:a16="http://schemas.microsoft.com/office/drawing/2014/main" val="1712209913"/>
                    </a:ext>
                  </a:extLst>
                </a:gridCol>
              </a:tblGrid>
              <a:tr h="268748">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PRODUCT DETAILS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GB"/>
                    </a:p>
                  </a:txBody>
                  <a:tcPr/>
                </a:tc>
                <a:extLst>
                  <a:ext uri="{0D108BD9-81ED-4DB2-BD59-A6C34878D82A}">
                    <a16:rowId xmlns:a16="http://schemas.microsoft.com/office/drawing/2014/main" val="3441650436"/>
                  </a:ext>
                </a:extLst>
              </a:tr>
              <a:tr h="487737">
                <a:tc>
                  <a: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50" b="1" dirty="0">
                          <a:latin typeface="Helvetica" pitchFamily="2" charset="0"/>
                        </a:rPr>
                        <a:t>SIMPLE: </a:t>
                      </a:r>
                      <a:r>
                        <a:rPr lang="en-GB" sz="750" dirty="0">
                          <a:latin typeface="Helvetica" pitchFamily="2" charset="0"/>
                        </a:rPr>
                        <a:t>Storage can be complex. S4 simplifies administration through single namespace management and universal accessibility.</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50" b="1" dirty="0">
                          <a:latin typeface="Helvetica" pitchFamily="2" charset="0"/>
                        </a:rPr>
                        <a:t>SECURE: </a:t>
                      </a:r>
                      <a:r>
                        <a:rPr lang="en-GB" sz="750" dirty="0">
                          <a:latin typeface="Helvetica" pitchFamily="2" charset="0"/>
                        </a:rPr>
                        <a:t>With data encrypted at-rest and in transit, S4 gives complete security, plus all the cost-efficiency and scalability benefits of multitenancy storage.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8846151"/>
                  </a:ext>
                </a:extLst>
              </a:tr>
              <a:tr h="487737">
                <a:tc>
                  <a: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50" b="1" dirty="0">
                          <a:latin typeface="Helvetica" pitchFamily="2" charset="0"/>
                        </a:rPr>
                        <a:t>SCALABLE: </a:t>
                      </a:r>
                      <a:r>
                        <a:rPr lang="en-GB" sz="750" dirty="0">
                          <a:latin typeface="Helvetica" pitchFamily="2" charset="0"/>
                        </a:rPr>
                        <a:t>Hardware-agnostic, Cloud enhanced scalability lets your customers grow raw capacity while sustaining high-performance, on any infrastructure.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50" b="1" dirty="0">
                          <a:latin typeface="Helvetica" pitchFamily="2" charset="0"/>
                        </a:rPr>
                        <a:t>SOVEREIGN: </a:t>
                      </a:r>
                      <a:r>
                        <a:rPr lang="en-GB" sz="750" dirty="0">
                          <a:latin typeface="Helvetica" pitchFamily="2" charset="0"/>
                        </a:rPr>
                        <a:t>With S4, your customers don’t have to worry about data sovereignty: data will never leave our UK-based, privately-owned Network and Data Centres.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65627600"/>
                  </a:ext>
                </a:extLst>
              </a:tr>
            </a:tbl>
          </a:graphicData>
        </a:graphic>
      </p:graphicFrame>
    </p:spTree>
    <p:extLst>
      <p:ext uri="{BB962C8B-B14F-4D97-AF65-F5344CB8AC3E}">
        <p14:creationId xmlns:p14="http://schemas.microsoft.com/office/powerpoint/2010/main" val="2820030530"/>
      </p:ext>
    </p:extLst>
  </p:cSld>
  <p:clrMapOvr>
    <a:masterClrMapping/>
  </p:clrMapOvr>
</p:sld>
</file>

<file path=ppt/theme/theme1.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docProps/app.xml><?xml version="1.0" encoding="utf-8"?>
<Properties xmlns="http://schemas.openxmlformats.org/officeDocument/2006/extended-properties" xmlns:vt="http://schemas.openxmlformats.org/officeDocument/2006/docPropsVTypes">
  <TotalTime>0</TotalTime>
  <Words>637</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vt:lpstr>
      <vt:lpstr>HelveticaNowDisplay Bold</vt:lpstr>
      <vt:lpstr>HelveticaNowText Regular</vt:lpstr>
      <vt:lpstr>Main Slide - Light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Williams-Bew</dc:creator>
  <cp:lastModifiedBy>Jason Williams-Bew</cp:lastModifiedBy>
  <cp:revision>1</cp:revision>
  <dcterms:created xsi:type="dcterms:W3CDTF">2023-10-11T09:09:47Z</dcterms:created>
  <dcterms:modified xsi:type="dcterms:W3CDTF">2023-10-11T09:10:03Z</dcterms:modified>
</cp:coreProperties>
</file>