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30872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Light"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5400" y="446391"/>
            <a:ext cx="8759657" cy="458392"/>
          </a:xfrm>
          <a:prstGeom prst="rect">
            <a:avLst/>
          </a:prstGeom>
        </p:spPr>
        <p:txBody>
          <a:bodyPr rIns="0"/>
          <a:lstStyle>
            <a:lvl1pPr marL="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3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60958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 marL="121917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 marL="182875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 marL="2438339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rgbClr val="122744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 dirty="0">
                  <a:solidFill>
                    <a:srgbClr val="1A1C2B"/>
                  </a:solidFill>
                  <a:latin typeface="HelveticaNowDisplay Bold" panose="020B0804030202020204" pitchFamily="34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 dirty="0">
                  <a:solidFill>
                    <a:srgbClr val="1A1C2B"/>
                  </a:solidFill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 dirty="0">
                  <a:solidFill>
                    <a:srgbClr val="1A1C2B"/>
                  </a:solidFill>
                  <a:latin typeface="HelveticaNowText Regular" panose="020B0504030202020204" pitchFamily="34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B2E1DB9-1E96-8854-E0C4-B93514A78D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5400" y="0"/>
            <a:ext cx="8759657" cy="434470"/>
          </a:xfrm>
          <a:prstGeom prst="rect">
            <a:avLst/>
          </a:prstGeom>
        </p:spPr>
        <p:txBody>
          <a:bodyPr rIns="0" anchor="ctr" anchorCtr="0"/>
          <a:lstStyle>
            <a:lvl1pPr marL="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25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60958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 marL="121917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 marL="182875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 marL="2438339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0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FCA6BE-2106-E5F7-3D13-48342B908A0A}"/>
              </a:ext>
            </a:extLst>
          </p:cNvPr>
          <p:cNvSpPr/>
          <p:nvPr userDrawn="1"/>
        </p:nvSpPr>
        <p:spPr>
          <a:xfrm>
            <a:off x="-250166" y="0"/>
            <a:ext cx="12698083" cy="93165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Expo.e Logo">
            <a:extLst>
              <a:ext uri="{FF2B5EF4-FFF2-40B4-BE49-F238E27FC236}">
                <a16:creationId xmlns:a16="http://schemas.microsoft.com/office/drawing/2014/main" id="{C66AF6E7-74DF-D526-0FAF-9428029DB5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tx1"/>
          </a:solidFill>
        </p:grpSpPr>
        <p:sp>
          <p:nvSpPr>
            <p:cNvPr id="5" name="Free-form: Shape 4">
              <a:extLst>
                <a:ext uri="{FF2B5EF4-FFF2-40B4-BE49-F238E27FC236}">
                  <a16:creationId xmlns:a16="http://schemas.microsoft.com/office/drawing/2014/main" id="{FDDB2F6A-DBC9-E27B-7522-8BD09199515F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Free-form: Shape 5">
              <a:extLst>
                <a:ext uri="{FF2B5EF4-FFF2-40B4-BE49-F238E27FC236}">
                  <a16:creationId xmlns:a16="http://schemas.microsoft.com/office/drawing/2014/main" id="{86247E66-2B7F-B8C4-876E-506F72B9550B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-form: Shape 6">
              <a:extLst>
                <a:ext uri="{FF2B5EF4-FFF2-40B4-BE49-F238E27FC236}">
                  <a16:creationId xmlns:a16="http://schemas.microsoft.com/office/drawing/2014/main" id="{405C72C3-4B8A-C828-70C8-640EF48589C8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-form: Shape 7">
              <a:extLst>
                <a:ext uri="{FF2B5EF4-FFF2-40B4-BE49-F238E27FC236}">
                  <a16:creationId xmlns:a16="http://schemas.microsoft.com/office/drawing/2014/main" id="{6E5AF32F-0104-451A-FF54-3CCC7F7FA121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-form: Shape 8">
              <a:extLst>
                <a:ext uri="{FF2B5EF4-FFF2-40B4-BE49-F238E27FC236}">
                  <a16:creationId xmlns:a16="http://schemas.microsoft.com/office/drawing/2014/main" id="{D05B8A87-10C0-67CE-AAE0-59247AD4DB91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-form: Shape 9">
              <a:extLst>
                <a:ext uri="{FF2B5EF4-FFF2-40B4-BE49-F238E27FC236}">
                  <a16:creationId xmlns:a16="http://schemas.microsoft.com/office/drawing/2014/main" id="{7E5B9926-2974-F93F-7675-F128DCABCD1C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EF731B8-DD5F-CACA-43E0-F517D2750275}"/>
              </a:ext>
            </a:extLst>
          </p:cNvPr>
          <p:cNvSpPr txBox="1"/>
          <p:nvPr userDrawn="1"/>
        </p:nvSpPr>
        <p:spPr>
          <a:xfrm>
            <a:off x="267517" y="542104"/>
            <a:ext cx="15750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Helvetica" panose="020B0604020202020204" pitchFamily="34" charset="0"/>
                <a:cs typeface="Helvetica" panose="020B0604020202020204" pitchFamily="34" charset="0"/>
              </a:rPr>
              <a:t>CRIB SHEET</a:t>
            </a:r>
          </a:p>
        </p:txBody>
      </p:sp>
    </p:spTree>
    <p:extLst>
      <p:ext uri="{BB962C8B-B14F-4D97-AF65-F5344CB8AC3E}">
        <p14:creationId xmlns:p14="http://schemas.microsoft.com/office/powerpoint/2010/main" val="329175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D396234-A8DF-AD2A-2329-76968EA22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15400" y="446391"/>
            <a:ext cx="9030420" cy="458392"/>
          </a:xfrm>
          <a:ln>
            <a:solidFill>
              <a:schemeClr val="bg2"/>
            </a:solidFill>
          </a:ln>
        </p:spPr>
        <p:txBody>
          <a:bodyPr lIns="180000" tIns="180000" rIns="180000" bIns="180000" anchor="ctr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800" dirty="0"/>
              <a:t>Our CSOC services offer a range of products which utilise continuous threat intelligence to proactively provide real-time security monitoring and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800" dirty="0"/>
              <a:t>alarming services to reduce risk and increase your customer’s IT resilience, all managed by our experienced security experts.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65968-5803-06AC-4E24-8AF3CE2975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Cyber Security Operations Centre (CSOC) Services</a:t>
            </a:r>
          </a:p>
        </p:txBody>
      </p: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976C51E7-982A-C339-5F81-139ACCA01D9F}"/>
              </a:ext>
            </a:extLst>
          </p:cNvPr>
          <p:cNvGraphicFramePr>
            <a:graphicFrameLocks noGrp="1"/>
          </p:cNvGraphicFramePr>
          <p:nvPr/>
        </p:nvGraphicFramePr>
        <p:xfrm>
          <a:off x="7928384" y="1063403"/>
          <a:ext cx="3973984" cy="520560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86992">
                  <a:extLst>
                    <a:ext uri="{9D8B030D-6E8A-4147-A177-3AD203B41FA5}">
                      <a16:colId xmlns:a16="http://schemas.microsoft.com/office/drawing/2014/main" val="2026813035"/>
                    </a:ext>
                  </a:extLst>
                </a:gridCol>
                <a:gridCol w="1986992">
                  <a:extLst>
                    <a:ext uri="{9D8B030D-6E8A-4147-A177-3AD203B41FA5}">
                      <a16:colId xmlns:a16="http://schemas.microsoft.com/office/drawing/2014/main" val="1676228385"/>
                    </a:ext>
                  </a:extLst>
                </a:gridCol>
              </a:tblGrid>
              <a:tr h="292525">
                <a:tc gridSpan="2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FETAURES &amp; BENEFITS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9406"/>
                  </a:ext>
                </a:extLst>
              </a:tr>
              <a:tr h="517464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24 / 7 x 365 proactive monitoring and analyst support.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Enables businesses to respond to threats as and when they are identified.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55448"/>
                  </a:ext>
                </a:extLst>
              </a:tr>
              <a:tr h="661349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Purpose-built system provides full and flexible security management platform that can create reports.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Giving the partner and customer full visibility of their reports as well as analytical information to give a clear indication of their threat levels.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5898"/>
                  </a:ext>
                </a:extLst>
              </a:tr>
              <a:tr h="535614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Our CSOC is made up with industry experts, with 40 years of experience between them.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Giving advice with experience and expertise to enable your customers to receive the most trustable solution.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07858"/>
                  </a:ext>
                </a:extLst>
              </a:tr>
              <a:tr h="661349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USM anywhere extends threat detection and response, all the way to the endpoints.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This provides visibility into attacks that may not trigger traditional prevention rules, whilst reducing costs that will be used in having a dedicated endpoint solution.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90824"/>
                  </a:ext>
                </a:extLst>
              </a:tr>
              <a:tr h="598225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Direct integration with many third-party security tools such as Palo Alto and Cisco Umbrella.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This allows customers to leverage their existing investments, without having to use resources to integrate systems.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4723"/>
                  </a:ext>
                </a:extLst>
              </a:tr>
              <a:tr h="91282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The use of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AlienApps</a:t>
                      </a:r>
                      <a:r>
                        <a:rPr lang="en-GB" sz="750" dirty="0">
                          <a:latin typeface="Helvetica" pitchFamily="2" charset="0"/>
                        </a:rPr>
                        <a:t> extends USM's threat detection to many different SaaS applications such as Office365, Salesforce, ServiceNow, etc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This allows simplified visibility of the monitoring into a single pane of glass view, with updates made frequently to add more apps which are capable of integration, ensuring that businesses utilise their existing investments.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64748"/>
                  </a:ext>
                </a:extLst>
              </a:tr>
              <a:tr h="102626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When picking our SaaS based model, there is no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CapEx</a:t>
                      </a:r>
                      <a:r>
                        <a:rPr lang="en-GB" sz="750" dirty="0">
                          <a:latin typeface="Helvetica" pitchFamily="2" charset="0"/>
                        </a:rPr>
                        <a:t> cost on hardware, with updates and maintenance done automatically.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This allows the business to save money as there is a lower TCO, and IT teams no longer have to focus on updates and 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maintenance.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6448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5B5E414-7C47-EAEE-7E74-5D4583CEF612}"/>
              </a:ext>
            </a:extLst>
          </p:cNvPr>
          <p:cNvGraphicFramePr>
            <a:graphicFrameLocks noGrp="1"/>
          </p:cNvGraphicFramePr>
          <p:nvPr/>
        </p:nvGraphicFramePr>
        <p:xfrm>
          <a:off x="289632" y="1063403"/>
          <a:ext cx="7520868" cy="400389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520868">
                  <a:extLst>
                    <a:ext uri="{9D8B030D-6E8A-4147-A177-3AD203B41FA5}">
                      <a16:colId xmlns:a16="http://schemas.microsoft.com/office/drawing/2014/main" val="2026813035"/>
                    </a:ext>
                  </a:extLst>
                </a:gridCol>
              </a:tblGrid>
              <a:tr h="240505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>
                          <a:latin typeface="Helvetica" pitchFamily="2" charset="0"/>
                        </a:rPr>
                        <a:t>CHALLENGES</a:t>
                      </a:r>
                      <a:endParaRPr lang="en-GB" sz="800" b="1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9406"/>
                  </a:ext>
                </a:extLst>
              </a:tr>
              <a:tr h="776880">
                <a:tc>
                  <a:txBody>
                    <a:bodyPr/>
                    <a:lstStyle/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Businesses are struggling with the continuous change of the threat landscape.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IT departments not able to efficiently allocate resources towards cyber security.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Require a managed service to look after their infrastructure security as it can be hard to maintain an internal SOC team.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Companies are spending time and resources looking for ways and insights to strengthen their security systems that tailor to their requirements.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Businesses requiring additional capabilities such as endpoint detection and response features.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Looking for additional security and visibility of their cloud assets.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55448"/>
                  </a:ext>
                </a:extLst>
              </a:tr>
              <a:tr h="68339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5898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SOLUTION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07858"/>
                  </a:ext>
                </a:extLst>
              </a:tr>
              <a:tr h="1418218">
                <a:tc>
                  <a:txBody>
                    <a:bodyPr/>
                    <a:lstStyle/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offer a fully managed CSOC solution, using AI and Threat Intelligence to provide real time security monitoring and alerting.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Our solution runs off the platform and software from market leading vendor AlienVault now part of the AT&amp;T group.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Our service detects and reacts to threats in order to provide protection to your customers’ assets.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can offer a fully bespoke service tailored to the business needs and requirements.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Our CSOC Solution uses a Unified Security Management (USM) Platform to create a full view of events across your customer’s network, highlighting areas that may benefit from improvement, all within a single pane of glass view.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Through the USM platform we provide availability monitoring, so if any monitored device goes down or is flapping, we will detect, notify, and act upon this for your customer.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-40" baseline="0" dirty="0">
                          <a:latin typeface="Helvetica" pitchFamily="2" charset="0"/>
                        </a:rPr>
                        <a:t>Our systems are also integrated with an Advanced Persistent Threat Database, which contains a full list of known vulnerabilities and is continuously updated by all users of the system.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have two different options for CSOC Services:</a:t>
                      </a:r>
                      <a:endParaRPr lang="en-GB" sz="750" spc="0" dirty="0">
                        <a:latin typeface="Helvetica" pitchFamily="2" charset="0"/>
                      </a:endParaRPr>
                    </a:p>
                    <a:p>
                      <a:pPr marL="349250" lvl="1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750" dirty="0">
                          <a:latin typeface="Helvetica" pitchFamily="2" charset="0"/>
                        </a:rPr>
                        <a:t>CSOC Lite - Basic CSOC Service for Firewalls</a:t>
                      </a:r>
                    </a:p>
                    <a:p>
                      <a:pPr marL="349250" lvl="1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GB" sz="750" dirty="0">
                          <a:latin typeface="Helvetica" pitchFamily="2" charset="0"/>
                        </a:rPr>
                        <a:t>CSOC USM Anywhere - SaaS based solution (default and best in most scenarios)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90824"/>
                  </a:ext>
                </a:extLst>
              </a:tr>
              <a:tr h="59434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4723"/>
                  </a:ext>
                </a:extLst>
              </a:tr>
              <a:tr h="240505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WHY EXPO.e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64748"/>
                  </a:ext>
                </a:extLst>
              </a:tr>
              <a:tr h="732964">
                <a:tc>
                  <a:txBody>
                    <a:bodyPr/>
                    <a:lstStyle/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have an extensive partnership agreement with Alien Vault along with a certified team of Architects and Engineers to support the solution.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Run by security experts with around 40 years of collective experience and skills.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offer a variety of options to allow us to tailor a solution to your customer’s requirements.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0" baseline="0" dirty="0">
                          <a:latin typeface="Helvetica" pitchFamily="2" charset="0"/>
                        </a:rPr>
                        <a:t>We employ a number of experienced security specialists that conduct security audits on our systems and platforms on an on-going basis.</a:t>
                      </a:r>
                    </a:p>
                    <a:p>
                      <a:pPr marL="174625" indent="-1746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-30" baseline="0" dirty="0">
                          <a:latin typeface="Helvetica" pitchFamily="2" charset="0"/>
                        </a:rPr>
                        <a:t>We are a highly accredited IT service provider, so have a high understanding of your customer’s challenges, compliance requirements and resolutions through these accreditations.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6448"/>
                  </a:ext>
                </a:extLst>
              </a:tr>
            </a:tbl>
          </a:graphicData>
        </a:graphic>
      </p:graphicFrame>
      <p:graphicFrame>
        <p:nvGraphicFramePr>
          <p:cNvPr id="3" name="Table 40">
            <a:extLst>
              <a:ext uri="{FF2B5EF4-FFF2-40B4-BE49-F238E27FC236}">
                <a16:creationId xmlns:a16="http://schemas.microsoft.com/office/drawing/2014/main" id="{F6974083-1369-F5EE-6B94-5B80D4194F74}"/>
              </a:ext>
            </a:extLst>
          </p:cNvPr>
          <p:cNvGraphicFramePr>
            <a:graphicFrameLocks noGrp="1"/>
          </p:cNvGraphicFramePr>
          <p:nvPr/>
        </p:nvGraphicFramePr>
        <p:xfrm>
          <a:off x="289632" y="5058989"/>
          <a:ext cx="7520868" cy="12100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60434">
                  <a:extLst>
                    <a:ext uri="{9D8B030D-6E8A-4147-A177-3AD203B41FA5}">
                      <a16:colId xmlns:a16="http://schemas.microsoft.com/office/drawing/2014/main" val="2026813035"/>
                    </a:ext>
                  </a:extLst>
                </a:gridCol>
                <a:gridCol w="3760434">
                  <a:extLst>
                    <a:ext uri="{9D8B030D-6E8A-4147-A177-3AD203B41FA5}">
                      <a16:colId xmlns:a16="http://schemas.microsoft.com/office/drawing/2014/main" val="1676228385"/>
                    </a:ext>
                  </a:extLst>
                </a:gridCol>
              </a:tblGrid>
              <a:tr h="242759">
                <a:tc gridSpan="2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CSOC OPTIONS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9406"/>
                  </a:ext>
                </a:extLst>
              </a:tr>
              <a:tr h="908552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CSOC USM Anywhere: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Our CSOC USM Anywhere is our preferred method of CSOC Deployment. USM Anywhere is a SaaS based delivery model which enables centralised security monitoring of networks and devices in the cloud, on premise and in remote locations. As standard we offer 2 levels of USM Anywhere: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-40" baseline="0" dirty="0">
                          <a:latin typeface="Helvetica" pitchFamily="2" charset="0"/>
                        </a:rPr>
                        <a:t>Essentials - 15 days of real-time event search, with simple fortnightly reports.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kern="0" spc="-40" baseline="0" dirty="0">
                          <a:latin typeface="Helvetica" pitchFamily="2" charset="0"/>
                        </a:rPr>
                        <a:t>Standard - 30 days of real time event search, with monthly reports including trend analysis.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CSOC Lite: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The partner / customer will have a full 24/7 monitoring solution product, managed by a team of analysts that will notify them within a 60-minute SLA about any security events produced/seen by the customer firewalls. CSOC Lite can cover up to 6 firewalls, if there are any requirements for more than 6 firewalls or servers, then the full CSOC Service is needed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5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639437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 - Light">
  <a:themeElements>
    <a:clrScheme name="Expo.e Channel">
      <a:dk1>
        <a:srgbClr val="1A1C2B"/>
      </a:dk1>
      <a:lt1>
        <a:sysClr val="window" lastClr="FFFFFF"/>
      </a:lt1>
      <a:dk2>
        <a:srgbClr val="1A1C2B"/>
      </a:dk2>
      <a:lt2>
        <a:srgbClr val="00FF2D"/>
      </a:lt2>
      <a:accent1>
        <a:srgbClr val="7FFF95"/>
      </a:accent1>
      <a:accent2>
        <a:srgbClr val="BFFFCA"/>
      </a:accent2>
      <a:accent3>
        <a:srgbClr val="00FFD8"/>
      </a:accent3>
      <a:accent4>
        <a:srgbClr val="1A1C2B"/>
      </a:accent4>
      <a:accent5>
        <a:srgbClr val="00FF2D"/>
      </a:accent5>
      <a:accent6>
        <a:srgbClr val="000000"/>
      </a:accent6>
      <a:hlink>
        <a:srgbClr val="FFFFFF"/>
      </a:hlink>
      <a:folHlink>
        <a:srgbClr val="00FF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ta-Platform-Solution_JWB.pptx" id="{F977F052-F96B-4DA6-89D1-A950CDF6C897}" vid="{5E787117-2195-4169-9D98-55FE7789A0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Helvetica</vt:lpstr>
      <vt:lpstr>HelveticaNowDisplay Bold</vt:lpstr>
      <vt:lpstr>HelveticaNowText Regular</vt:lpstr>
      <vt:lpstr>Main Slide - Light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Williams-Bew</dc:creator>
  <cp:lastModifiedBy>Jason Williams-Bew</cp:lastModifiedBy>
  <cp:revision>1</cp:revision>
  <dcterms:created xsi:type="dcterms:W3CDTF">2023-10-11T09:08:50Z</dcterms:created>
  <dcterms:modified xsi:type="dcterms:W3CDTF">2023-10-11T09:09:22Z</dcterms:modified>
</cp:coreProperties>
</file>