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147308725"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Slide - Light">
    <p:bg>
      <p:bgPr>
        <a:solidFill>
          <a:srgbClr val="E7E8F1"/>
        </a:solidFill>
        <a:effectLst/>
      </p:bgPr>
    </p:bg>
    <p:spTree>
      <p:nvGrpSpPr>
        <p:cNvPr id="1" name=""/>
        <p:cNvGrpSpPr/>
        <p:nvPr/>
      </p:nvGrpSpPr>
      <p:grpSpPr>
        <a:xfrm>
          <a:off x="0" y="0"/>
          <a:ext cx="0" cy="0"/>
          <a:chOff x="0" y="0"/>
          <a:chExt cx="0" cy="0"/>
        </a:xfrm>
      </p:grpSpPr>
      <p:sp>
        <p:nvSpPr>
          <p:cNvPr id="8" name="Text Placeholder 6">
            <a:extLst>
              <a:ext uri="{FF2B5EF4-FFF2-40B4-BE49-F238E27FC236}">
                <a16:creationId xmlns:a16="http://schemas.microsoft.com/office/drawing/2014/main" id="{F62A5AA4-57D5-8B4C-923A-2C551304202B}"/>
              </a:ext>
            </a:extLst>
          </p:cNvPr>
          <p:cNvSpPr>
            <a:spLocks noGrp="1"/>
          </p:cNvSpPr>
          <p:nvPr>
            <p:ph type="body" sz="quarter" idx="10" hasCustomPrompt="1"/>
          </p:nvPr>
        </p:nvSpPr>
        <p:spPr>
          <a:xfrm>
            <a:off x="3015400" y="446391"/>
            <a:ext cx="8759657" cy="458392"/>
          </a:xfrm>
          <a:prstGeom prst="rect">
            <a:avLst/>
          </a:prstGeom>
        </p:spPr>
        <p:txBody>
          <a:bodyPr rIns="0"/>
          <a:lstStyle>
            <a:lvl1pPr marL="0" indent="0" algn="r">
              <a:spcBef>
                <a:spcPts val="600"/>
              </a:spcBef>
              <a:spcAft>
                <a:spcPts val="600"/>
              </a:spcAft>
              <a:buFontTx/>
              <a:buNone/>
              <a:defRPr sz="1300">
                <a:solidFill>
                  <a:schemeClr val="tx1"/>
                </a:solidFill>
                <a:latin typeface="Helvetica" pitchFamily="2" charset="0"/>
                <a:ea typeface="Helvetica" pitchFamily="2" charset="0"/>
                <a:cs typeface="Helvetica" pitchFamily="2" charset="0"/>
              </a:defRPr>
            </a:lvl1pPr>
            <a:lvl2pPr marL="609585" indent="0" algn="r">
              <a:spcBef>
                <a:spcPts val="600"/>
              </a:spcBef>
              <a:spcAft>
                <a:spcPts val="600"/>
              </a:spcAft>
              <a:buFontTx/>
              <a:buNone/>
              <a:defRPr sz="1400">
                <a:solidFill>
                  <a:schemeClr val="tx1"/>
                </a:solidFill>
                <a:latin typeface="Helvetica" pitchFamily="2" charset="0"/>
                <a:ea typeface="Helvetica" pitchFamily="2" charset="0"/>
                <a:cs typeface="Helvetica" pitchFamily="2" charset="0"/>
              </a:defRPr>
            </a:lvl2pPr>
            <a:lvl3pPr marL="1219170" indent="0" algn="r">
              <a:spcBef>
                <a:spcPts val="600"/>
              </a:spcBef>
              <a:spcAft>
                <a:spcPts val="600"/>
              </a:spcAft>
              <a:buFontTx/>
              <a:buNone/>
              <a:defRPr sz="1400">
                <a:solidFill>
                  <a:schemeClr val="tx1"/>
                </a:solidFill>
                <a:latin typeface="Helvetica" pitchFamily="2" charset="0"/>
                <a:ea typeface="Helvetica" pitchFamily="2" charset="0"/>
                <a:cs typeface="Helvetica" pitchFamily="2" charset="0"/>
              </a:defRPr>
            </a:lvl3pPr>
            <a:lvl4pPr marL="1828755" indent="0" algn="r">
              <a:spcBef>
                <a:spcPts val="600"/>
              </a:spcBef>
              <a:spcAft>
                <a:spcPts val="600"/>
              </a:spcAft>
              <a:buFontTx/>
              <a:buNone/>
              <a:defRPr sz="1400">
                <a:solidFill>
                  <a:schemeClr val="tx1"/>
                </a:solidFill>
                <a:latin typeface="Helvetica" pitchFamily="2" charset="0"/>
                <a:ea typeface="Helvetica" pitchFamily="2" charset="0"/>
                <a:cs typeface="Helvetica" pitchFamily="2" charset="0"/>
              </a:defRPr>
            </a:lvl4pPr>
            <a:lvl5pPr marL="2438339" indent="0" algn="r">
              <a:spcBef>
                <a:spcPts val="600"/>
              </a:spcBef>
              <a:spcAft>
                <a:spcPts val="600"/>
              </a:spcAft>
              <a:buFontTx/>
              <a:buNone/>
              <a:defRPr sz="1400">
                <a:solidFill>
                  <a:schemeClr val="tx1"/>
                </a:solidFill>
                <a:latin typeface="Helvetica" pitchFamily="2" charset="0"/>
                <a:ea typeface="Helvetica" pitchFamily="2" charset="0"/>
                <a:cs typeface="Helvetica" pitchFamily="2" charset="0"/>
              </a:defRPr>
            </a:lvl5pPr>
          </a:lstStyle>
          <a:p>
            <a:pPr lvl="0"/>
            <a:r>
              <a:rPr lang="en-US" dirty="0"/>
              <a:t>Edit Master text styles</a:t>
            </a:r>
          </a:p>
        </p:txBody>
      </p:sp>
      <p:grpSp>
        <p:nvGrpSpPr>
          <p:cNvPr id="3" name="Footer">
            <a:extLst>
              <a:ext uri="{FF2B5EF4-FFF2-40B4-BE49-F238E27FC236}">
                <a16:creationId xmlns:a16="http://schemas.microsoft.com/office/drawing/2014/main" id="{304BFE6F-EB99-3D36-3B9C-887570B3130D}"/>
              </a:ext>
            </a:extLst>
          </p:cNvPr>
          <p:cNvGrpSpPr/>
          <p:nvPr userDrawn="1"/>
        </p:nvGrpSpPr>
        <p:grpSpPr>
          <a:xfrm>
            <a:off x="0" y="6334126"/>
            <a:ext cx="12249150" cy="549274"/>
            <a:chOff x="0" y="6334126"/>
            <a:chExt cx="12249150" cy="549274"/>
          </a:xfrm>
        </p:grpSpPr>
        <p:sp>
          <p:nvSpPr>
            <p:cNvPr id="6" name="The Exponential-e Group Channel Partner Programme">
              <a:extLst>
                <a:ext uri="{FF2B5EF4-FFF2-40B4-BE49-F238E27FC236}">
                  <a16:creationId xmlns:a16="http://schemas.microsoft.com/office/drawing/2014/main" id="{5E2AE9F5-A93E-CCE7-8B34-C0E6B8741677}"/>
                </a:ext>
              </a:extLst>
            </p:cNvPr>
            <p:cNvSpPr/>
            <p:nvPr userDrawn="1"/>
          </p:nvSpPr>
          <p:spPr>
            <a:xfrm>
              <a:off x="0" y="6334126"/>
              <a:ext cx="12249150" cy="546100"/>
            </a:xfrm>
            <a:prstGeom prst="rect">
              <a:avLst/>
            </a:prstGeom>
            <a:solidFill>
              <a:srgbClr val="122744">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0" rIns="360000" bIns="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rgbClr val="1A1C2B"/>
                  </a:solidFill>
                  <a:latin typeface="HelveticaNowDisplay Bold" panose="020B0804030202020204" pitchFamily="34" charset="0"/>
                  <a:ea typeface="+mn-ea"/>
                  <a:cs typeface="HelveticaNowDisplay Bold" panose="020B0804030202020204" pitchFamily="34" charset="0"/>
                </a:rPr>
                <a:t>Be Unstoppable.</a:t>
              </a:r>
              <a:r>
                <a:rPr lang="en-GB" sz="1200" b="1" kern="1200" dirty="0">
                  <a:solidFill>
                    <a:srgbClr val="1A1C2B"/>
                  </a:solidFill>
                  <a:latin typeface="HelveticaNowDisplay Bold" panose="020B0804030202020204" pitchFamily="34" charset="0"/>
                  <a:ea typeface="+mn-ea"/>
                  <a:cs typeface="HelveticaNowDisplay Bold" panose="020B0804030202020204" pitchFamily="34" charset="0"/>
                </a:rPr>
                <a:t> </a:t>
              </a:r>
              <a:r>
                <a:rPr lang="en-GB" sz="1200" b="1" dirty="0">
                  <a:solidFill>
                    <a:srgbClr val="1A1C2B"/>
                  </a:solidFill>
                  <a:latin typeface="HelveticaNowDisplay Bold" panose="020B0804030202020204" pitchFamily="34" charset="0"/>
                  <a:cs typeface="HelveticaNowDisplay Bold" panose="020B0804030202020204" pitchFamily="34" charset="0"/>
                </a:rPr>
                <a:t>The Exponential-e Group </a:t>
              </a:r>
              <a:r>
                <a:rPr lang="en-GB" sz="1200" dirty="0">
                  <a:solidFill>
                    <a:srgbClr val="1A1C2B"/>
                  </a:solidFill>
                  <a:latin typeface="HelveticaNowText Regular" panose="020B0504030202020204" pitchFamily="34" charset="0"/>
                  <a:cs typeface="HelveticaNowText Regular" panose="020B0504030202020204" pitchFamily="34" charset="0"/>
                </a:rPr>
                <a:t>Channel Partner Programme</a:t>
              </a:r>
            </a:p>
          </p:txBody>
        </p:sp>
        <p:sp>
          <p:nvSpPr>
            <p:cNvPr id="7" name="Website | Contact Number">
              <a:extLst>
                <a:ext uri="{FF2B5EF4-FFF2-40B4-BE49-F238E27FC236}">
                  <a16:creationId xmlns:a16="http://schemas.microsoft.com/office/drawing/2014/main" id="{B0F08496-F5D7-3C7D-3A4A-CC835CAED53F}"/>
                </a:ext>
              </a:extLst>
            </p:cNvPr>
            <p:cNvSpPr/>
            <p:nvPr userDrawn="1"/>
          </p:nvSpPr>
          <p:spPr>
            <a:xfrm>
              <a:off x="6096000" y="6337300"/>
              <a:ext cx="6096000" cy="5461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0" tIns="0" rIns="360000" bIns="0" rtlCol="0" anchor="ctr"/>
            <a:lstStyle/>
            <a:p>
              <a:pPr algn="r"/>
              <a:r>
                <a:rPr lang="en-GB" sz="1200" b="0" kern="1200" dirty="0">
                  <a:solidFill>
                    <a:srgbClr val="1A1C2B"/>
                  </a:solidFill>
                  <a:latin typeface="HelveticaNowText Regular" panose="020B0504030202020204" pitchFamily="34" charset="0"/>
                  <a:ea typeface="+mn-ea"/>
                  <a:cs typeface="HelveticaNowText Regular" panose="020B0504030202020204" pitchFamily="34" charset="0"/>
                </a:rPr>
                <a:t>www.expo-e.uk    |    </a:t>
              </a:r>
              <a:r>
                <a:rPr lang="en-GB" sz="1200" b="0" kern="1200" dirty="0">
                  <a:solidFill>
                    <a:srgbClr val="1A1C2B"/>
                  </a:solidFill>
                  <a:latin typeface="HelveticaNowDisplay Bold" panose="020B0804030202020204" pitchFamily="34" charset="0"/>
                  <a:ea typeface="+mn-ea"/>
                  <a:cs typeface="HelveticaNowDisplay Bold" panose="020B0804030202020204" pitchFamily="34" charset="0"/>
                </a:rPr>
                <a:t>0203 993 3374</a:t>
              </a:r>
            </a:p>
          </p:txBody>
        </p:sp>
      </p:grpSp>
      <p:sp>
        <p:nvSpPr>
          <p:cNvPr id="11" name="Text Placeholder 6">
            <a:extLst>
              <a:ext uri="{FF2B5EF4-FFF2-40B4-BE49-F238E27FC236}">
                <a16:creationId xmlns:a16="http://schemas.microsoft.com/office/drawing/2014/main" id="{4B2E1DB9-1E96-8854-E0C4-B93514A78D29}"/>
              </a:ext>
            </a:extLst>
          </p:cNvPr>
          <p:cNvSpPr>
            <a:spLocks noGrp="1"/>
          </p:cNvSpPr>
          <p:nvPr>
            <p:ph type="body" sz="quarter" idx="11" hasCustomPrompt="1"/>
          </p:nvPr>
        </p:nvSpPr>
        <p:spPr>
          <a:xfrm>
            <a:off x="3015400" y="0"/>
            <a:ext cx="8759657" cy="434470"/>
          </a:xfrm>
          <a:prstGeom prst="rect">
            <a:avLst/>
          </a:prstGeom>
        </p:spPr>
        <p:txBody>
          <a:bodyPr rIns="0" anchor="ctr" anchorCtr="0"/>
          <a:lstStyle>
            <a:lvl1pPr marL="0" indent="0" algn="r">
              <a:spcBef>
                <a:spcPts val="600"/>
              </a:spcBef>
              <a:spcAft>
                <a:spcPts val="600"/>
              </a:spcAft>
              <a:buFontTx/>
              <a:buNone/>
              <a:defRPr sz="2500">
                <a:solidFill>
                  <a:schemeClr val="tx1"/>
                </a:solidFill>
                <a:latin typeface="Helvetica" pitchFamily="2" charset="0"/>
                <a:ea typeface="Helvetica" pitchFamily="2" charset="0"/>
                <a:cs typeface="Helvetica" pitchFamily="2" charset="0"/>
              </a:defRPr>
            </a:lvl1pPr>
            <a:lvl2pPr marL="609585" indent="0" algn="r">
              <a:spcBef>
                <a:spcPts val="600"/>
              </a:spcBef>
              <a:spcAft>
                <a:spcPts val="600"/>
              </a:spcAft>
              <a:buFontTx/>
              <a:buNone/>
              <a:defRPr sz="1400">
                <a:solidFill>
                  <a:schemeClr val="tx1"/>
                </a:solidFill>
                <a:latin typeface="Helvetica" pitchFamily="2" charset="0"/>
                <a:ea typeface="Helvetica" pitchFamily="2" charset="0"/>
                <a:cs typeface="Helvetica" pitchFamily="2" charset="0"/>
              </a:defRPr>
            </a:lvl2pPr>
            <a:lvl3pPr marL="1219170" indent="0" algn="r">
              <a:spcBef>
                <a:spcPts val="600"/>
              </a:spcBef>
              <a:spcAft>
                <a:spcPts val="600"/>
              </a:spcAft>
              <a:buFontTx/>
              <a:buNone/>
              <a:defRPr sz="1400">
                <a:solidFill>
                  <a:schemeClr val="tx1"/>
                </a:solidFill>
                <a:latin typeface="Helvetica" pitchFamily="2" charset="0"/>
                <a:ea typeface="Helvetica" pitchFamily="2" charset="0"/>
                <a:cs typeface="Helvetica" pitchFamily="2" charset="0"/>
              </a:defRPr>
            </a:lvl3pPr>
            <a:lvl4pPr marL="1828755" indent="0" algn="r">
              <a:spcBef>
                <a:spcPts val="600"/>
              </a:spcBef>
              <a:spcAft>
                <a:spcPts val="600"/>
              </a:spcAft>
              <a:buFontTx/>
              <a:buNone/>
              <a:defRPr sz="1400">
                <a:solidFill>
                  <a:schemeClr val="tx1"/>
                </a:solidFill>
                <a:latin typeface="Helvetica" pitchFamily="2" charset="0"/>
                <a:ea typeface="Helvetica" pitchFamily="2" charset="0"/>
                <a:cs typeface="Helvetica" pitchFamily="2" charset="0"/>
              </a:defRPr>
            </a:lvl4pPr>
            <a:lvl5pPr marL="2438339" indent="0" algn="r">
              <a:spcBef>
                <a:spcPts val="600"/>
              </a:spcBef>
              <a:spcAft>
                <a:spcPts val="600"/>
              </a:spcAft>
              <a:buFontTx/>
              <a:buNone/>
              <a:defRPr sz="1400">
                <a:solidFill>
                  <a:schemeClr val="tx1"/>
                </a:solidFill>
                <a:latin typeface="Helvetica" pitchFamily="2" charset="0"/>
                <a:ea typeface="Helvetica" pitchFamily="2" charset="0"/>
                <a:cs typeface="Helvetica" pitchFamily="2" charset="0"/>
              </a:defRPr>
            </a:lvl5pPr>
          </a:lstStyle>
          <a:p>
            <a:pPr lvl="0"/>
            <a:r>
              <a:rPr lang="en-US" dirty="0"/>
              <a:t>Edit Master text styles</a:t>
            </a:r>
          </a:p>
        </p:txBody>
      </p:sp>
    </p:spTree>
    <p:extLst>
      <p:ext uri="{BB962C8B-B14F-4D97-AF65-F5344CB8AC3E}">
        <p14:creationId xmlns:p14="http://schemas.microsoft.com/office/powerpoint/2010/main" val="528477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75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42" presetClass="entr" presetSubtype="0" fill="hold" nodeType="withEffect">
                                  <p:stCondLst>
                                    <p:cond delay="25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1000"/>
                                        <p:tgtEl>
                                          <p:spTgt spid="3"/>
                                        </p:tgtEl>
                                      </p:cBhvr>
                                    </p:animEffect>
                                    <p:anim calcmode="lin" valueType="num">
                                      <p:cBhvr>
                                        <p:cTn id="11" dur="1000" fill="hold"/>
                                        <p:tgtEl>
                                          <p:spTgt spid="3"/>
                                        </p:tgtEl>
                                        <p:attrNameLst>
                                          <p:attrName>ppt_x</p:attrName>
                                        </p:attrNameLst>
                                      </p:cBhvr>
                                      <p:tavLst>
                                        <p:tav tm="0">
                                          <p:val>
                                            <p:strVal val="#ppt_x"/>
                                          </p:val>
                                        </p:tav>
                                        <p:tav tm="100000">
                                          <p:val>
                                            <p:strVal val="#ppt_x"/>
                                          </p:val>
                                        </p:tav>
                                      </p:tavLst>
                                    </p:anim>
                                    <p:anim calcmode="lin" valueType="num">
                                      <p:cBhvr>
                                        <p:cTn id="12" dur="1000" fill="hold"/>
                                        <p:tgtEl>
                                          <p:spTgt spid="3"/>
                                        </p:tgtEl>
                                        <p:attrNameLst>
                                          <p:attrName>ppt_y</p:attrName>
                                        </p:attrNameLst>
                                      </p:cBhvr>
                                      <p:tavLst>
                                        <p:tav tm="0">
                                          <p:val>
                                            <p:strVal val="#ppt_y+.1"/>
                                          </p:val>
                                        </p:tav>
                                        <p:tav tm="100000">
                                          <p:val>
                                            <p:strVal val="#ppt_y"/>
                                          </p:val>
                                        </p:tav>
                                      </p:tavLst>
                                    </p:anim>
                                  </p:childTnLst>
                                </p:cTn>
                              </p:par>
                              <p:par>
                                <p:cTn id="13" presetID="10" presetClass="entr" presetSubtype="0" fill="hold" grpId="0" nodeType="withEffect">
                                  <p:stCondLst>
                                    <p:cond delay="75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tmplLst>
          <p:tmpl>
            <p:tnLst>
              <p:par>
                <p:cTn presetID="10" presetClass="entr" presetSubtype="0" fill="hold" nodeType="withEffect">
                  <p:stCondLst>
                    <p:cond delay="75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P spid="11" grpId="0">
        <p:tmplLst>
          <p:tmpl>
            <p:tnLst>
              <p:par>
                <p:cTn presetID="10" presetClass="entr" presetSubtype="0" fill="hold" nodeType="withEffect">
                  <p:stCondLst>
                    <p:cond delay="750"/>
                  </p:stCondLst>
                  <p:childTnLst>
                    <p:set>
                      <p:cBhvr>
                        <p:cTn dur="1" fill="hold">
                          <p:stCondLst>
                            <p:cond delay="0"/>
                          </p:stCondLst>
                        </p:cTn>
                        <p:tgtEl>
                          <p:spTgt spid="11"/>
                        </p:tgtEl>
                        <p:attrNameLst>
                          <p:attrName>style.visibility</p:attrName>
                        </p:attrNameLst>
                      </p:cBhvr>
                      <p:to>
                        <p:strVal val="visible"/>
                      </p:to>
                    </p:set>
                    <p:animEffect transition="in" filter="fade">
                      <p:cBhvr>
                        <p:cTn dur="500"/>
                        <p:tgtEl>
                          <p:spTgt spid="11"/>
                        </p:tgtEl>
                      </p:cBhvr>
                    </p:animEffect>
                  </p:childTnLst>
                </p:cTn>
              </p:par>
            </p:tnLst>
          </p:tmpl>
        </p:tmplLst>
      </p:bldP>
    </p:bldLst>
  </p:timing>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7E8F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4FCA6BE-2106-E5F7-3D13-48342B908A0A}"/>
              </a:ext>
            </a:extLst>
          </p:cNvPr>
          <p:cNvSpPr/>
          <p:nvPr userDrawn="1"/>
        </p:nvSpPr>
        <p:spPr>
          <a:xfrm>
            <a:off x="-250166" y="0"/>
            <a:ext cx="12698083" cy="931653"/>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nvGrpSpPr>
          <p:cNvPr id="4" name="Expo.e Logo">
            <a:extLst>
              <a:ext uri="{FF2B5EF4-FFF2-40B4-BE49-F238E27FC236}">
                <a16:creationId xmlns:a16="http://schemas.microsoft.com/office/drawing/2014/main" id="{C66AF6E7-74DF-D526-0FAF-9428029DB5D6}"/>
              </a:ext>
            </a:extLst>
          </p:cNvPr>
          <p:cNvGrpSpPr/>
          <p:nvPr userDrawn="1"/>
        </p:nvGrpSpPr>
        <p:grpSpPr>
          <a:xfrm>
            <a:off x="368300" y="241303"/>
            <a:ext cx="2057353" cy="324928"/>
            <a:chOff x="368300" y="241303"/>
            <a:chExt cx="2057353" cy="324928"/>
          </a:xfrm>
          <a:solidFill>
            <a:schemeClr val="tx1"/>
          </a:solidFill>
        </p:grpSpPr>
        <p:sp>
          <p:nvSpPr>
            <p:cNvPr id="5" name="Free-form: Shape 4">
              <a:extLst>
                <a:ext uri="{FF2B5EF4-FFF2-40B4-BE49-F238E27FC236}">
                  <a16:creationId xmlns:a16="http://schemas.microsoft.com/office/drawing/2014/main" id="{FDDB2F6A-DBC9-E27B-7522-8BD09199515F}"/>
                </a:ext>
              </a:extLst>
            </p:cNvPr>
            <p:cNvSpPr/>
            <p:nvPr/>
          </p:nvSpPr>
          <p:spPr>
            <a:xfrm>
              <a:off x="368300" y="248768"/>
              <a:ext cx="302184" cy="310036"/>
            </a:xfrm>
            <a:custGeom>
              <a:avLst/>
              <a:gdLst>
                <a:gd name="connsiteX0" fmla="*/ 0 w 302184"/>
                <a:gd name="connsiteY0" fmla="*/ 0 h 310036"/>
                <a:gd name="connsiteX1" fmla="*/ 0 w 302184"/>
                <a:gd name="connsiteY1" fmla="*/ 310036 h 310036"/>
                <a:gd name="connsiteX2" fmla="*/ 302166 w 302184"/>
                <a:gd name="connsiteY2" fmla="*/ 310036 h 310036"/>
                <a:gd name="connsiteX3" fmla="*/ 302166 w 302184"/>
                <a:gd name="connsiteY3" fmla="*/ 245508 h 310036"/>
                <a:gd name="connsiteX4" fmla="*/ 76282 w 302184"/>
                <a:gd name="connsiteY4" fmla="*/ 245508 h 310036"/>
                <a:gd name="connsiteX5" fmla="*/ 76282 w 302184"/>
                <a:gd name="connsiteY5" fmla="*/ 182927 h 310036"/>
                <a:gd name="connsiteX6" fmla="*/ 298163 w 302184"/>
                <a:gd name="connsiteY6" fmla="*/ 182927 h 310036"/>
                <a:gd name="connsiteX7" fmla="*/ 298163 w 302184"/>
                <a:gd name="connsiteY7" fmla="*/ 121927 h 310036"/>
                <a:gd name="connsiteX8" fmla="*/ 76163 w 302184"/>
                <a:gd name="connsiteY8" fmla="*/ 121927 h 310036"/>
                <a:gd name="connsiteX9" fmla="*/ 76163 w 302184"/>
                <a:gd name="connsiteY9" fmla="*/ 64373 h 310036"/>
                <a:gd name="connsiteX10" fmla="*/ 302185 w 302184"/>
                <a:gd name="connsiteY10" fmla="*/ 64373 h 310036"/>
                <a:gd name="connsiteX11" fmla="*/ 302185 w 302184"/>
                <a:gd name="connsiteY11" fmla="*/ 0 h 310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2184" h="310036">
                  <a:moveTo>
                    <a:pt x="0" y="0"/>
                  </a:moveTo>
                  <a:lnTo>
                    <a:pt x="0" y="310036"/>
                  </a:lnTo>
                  <a:lnTo>
                    <a:pt x="302166" y="310036"/>
                  </a:lnTo>
                  <a:lnTo>
                    <a:pt x="302166" y="245508"/>
                  </a:lnTo>
                  <a:lnTo>
                    <a:pt x="76282" y="245508"/>
                  </a:lnTo>
                  <a:lnTo>
                    <a:pt x="76282" y="182927"/>
                  </a:lnTo>
                  <a:lnTo>
                    <a:pt x="298163" y="182927"/>
                  </a:lnTo>
                  <a:lnTo>
                    <a:pt x="298163" y="121927"/>
                  </a:lnTo>
                  <a:lnTo>
                    <a:pt x="76163" y="121927"/>
                  </a:lnTo>
                  <a:lnTo>
                    <a:pt x="76163" y="64373"/>
                  </a:lnTo>
                  <a:lnTo>
                    <a:pt x="302185" y="64373"/>
                  </a:lnTo>
                  <a:lnTo>
                    <a:pt x="302185" y="0"/>
                  </a:lnTo>
                  <a:close/>
                </a:path>
              </a:pathLst>
            </a:custGeom>
            <a:grpFill/>
            <a:ln w="914" cap="flat">
              <a:noFill/>
              <a:prstDash val="solid"/>
              <a:miter/>
            </a:ln>
          </p:spPr>
          <p:txBody>
            <a:bodyPr rtlCol="0" anchor="ctr"/>
            <a:lstStyle/>
            <a:p>
              <a:endParaRPr lang="en-GB"/>
            </a:p>
          </p:txBody>
        </p:sp>
        <p:sp>
          <p:nvSpPr>
            <p:cNvPr id="6" name="Free-form: Shape 5">
              <a:extLst>
                <a:ext uri="{FF2B5EF4-FFF2-40B4-BE49-F238E27FC236}">
                  <a16:creationId xmlns:a16="http://schemas.microsoft.com/office/drawing/2014/main" id="{86247E66-2B7F-B8C4-876E-506F72B9550B}"/>
                </a:ext>
              </a:extLst>
            </p:cNvPr>
            <p:cNvSpPr/>
            <p:nvPr/>
          </p:nvSpPr>
          <p:spPr>
            <a:xfrm>
              <a:off x="1449582" y="241303"/>
              <a:ext cx="392962" cy="324928"/>
            </a:xfrm>
            <a:custGeom>
              <a:avLst/>
              <a:gdLst>
                <a:gd name="connsiteX0" fmla="*/ 389151 w 392962"/>
                <a:gd name="connsiteY0" fmla="*/ 126531 h 324928"/>
                <a:gd name="connsiteX1" fmla="*/ 354575 w 392962"/>
                <a:gd name="connsiteY1" fmla="*/ 58438 h 324928"/>
                <a:gd name="connsiteX2" fmla="*/ 274628 w 392962"/>
                <a:gd name="connsiteY2" fmla="*/ 10518 h 324928"/>
                <a:gd name="connsiteX3" fmla="*/ 177050 w 392962"/>
                <a:gd name="connsiteY3" fmla="*/ 628 h 324928"/>
                <a:gd name="connsiteX4" fmla="*/ 83493 w 392962"/>
                <a:gd name="connsiteY4" fmla="*/ 24438 h 324928"/>
                <a:gd name="connsiteX5" fmla="*/ 20245 w 392962"/>
                <a:gd name="connsiteY5" fmla="*/ 82888 h 324928"/>
                <a:gd name="connsiteX6" fmla="*/ 420 w 392962"/>
                <a:gd name="connsiteY6" fmla="*/ 150021 h 324928"/>
                <a:gd name="connsiteX7" fmla="*/ 0 w 392962"/>
                <a:gd name="connsiteY7" fmla="*/ 162460 h 324928"/>
                <a:gd name="connsiteX8" fmla="*/ 3811 w 392962"/>
                <a:gd name="connsiteY8" fmla="*/ 198398 h 324928"/>
                <a:gd name="connsiteX9" fmla="*/ 38388 w 392962"/>
                <a:gd name="connsiteY9" fmla="*/ 266482 h 324928"/>
                <a:gd name="connsiteX10" fmla="*/ 118335 w 392962"/>
                <a:gd name="connsiteY10" fmla="*/ 314403 h 324928"/>
                <a:gd name="connsiteX11" fmla="*/ 215913 w 392962"/>
                <a:gd name="connsiteY11" fmla="*/ 324301 h 324928"/>
                <a:gd name="connsiteX12" fmla="*/ 309469 w 392962"/>
                <a:gd name="connsiteY12" fmla="*/ 300482 h 324928"/>
                <a:gd name="connsiteX13" fmla="*/ 372717 w 392962"/>
                <a:gd name="connsiteY13" fmla="*/ 242032 h 324928"/>
                <a:gd name="connsiteX14" fmla="*/ 392542 w 392962"/>
                <a:gd name="connsiteY14" fmla="*/ 174900 h 324928"/>
                <a:gd name="connsiteX15" fmla="*/ 392962 w 392962"/>
                <a:gd name="connsiteY15" fmla="*/ 162460 h 324928"/>
                <a:gd name="connsiteX16" fmla="*/ 389151 w 392962"/>
                <a:gd name="connsiteY16" fmla="*/ 126531 h 324928"/>
                <a:gd name="connsiteX17" fmla="*/ 306645 w 392962"/>
                <a:gd name="connsiteY17" fmla="*/ 207529 h 324928"/>
                <a:gd name="connsiteX18" fmla="*/ 265771 w 392962"/>
                <a:gd name="connsiteY18" fmla="*/ 246273 h 324928"/>
                <a:gd name="connsiteX19" fmla="*/ 196289 w 392962"/>
                <a:gd name="connsiteY19" fmla="*/ 260184 h 324928"/>
                <a:gd name="connsiteX20" fmla="*/ 128005 w 392962"/>
                <a:gd name="connsiteY20" fmla="*/ 246584 h 324928"/>
                <a:gd name="connsiteX21" fmla="*/ 77543 w 392962"/>
                <a:gd name="connsiteY21" fmla="*/ 177377 h 324928"/>
                <a:gd name="connsiteX22" fmla="*/ 86107 w 392962"/>
                <a:gd name="connsiteY22" fmla="*/ 117775 h 324928"/>
                <a:gd name="connsiteX23" fmla="*/ 128178 w 392962"/>
                <a:gd name="connsiteY23" fmla="*/ 78025 h 324928"/>
                <a:gd name="connsiteX24" fmla="*/ 210657 w 392962"/>
                <a:gd name="connsiteY24" fmla="*/ 65312 h 324928"/>
                <a:gd name="connsiteX25" fmla="*/ 264510 w 392962"/>
                <a:gd name="connsiteY25" fmla="*/ 77952 h 324928"/>
                <a:gd name="connsiteX26" fmla="*/ 315593 w 392962"/>
                <a:gd name="connsiteY26" fmla="*/ 147626 h 324928"/>
                <a:gd name="connsiteX27" fmla="*/ 306645 w 392962"/>
                <a:gd name="connsiteY27" fmla="*/ 207529 h 3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92962" h="324928">
                  <a:moveTo>
                    <a:pt x="389151" y="126531"/>
                  </a:moveTo>
                  <a:cubicBezTo>
                    <a:pt x="383850" y="100766"/>
                    <a:pt x="372343" y="77888"/>
                    <a:pt x="354575" y="58438"/>
                  </a:cubicBezTo>
                  <a:cubicBezTo>
                    <a:pt x="332730" y="34547"/>
                    <a:pt x="305329" y="19648"/>
                    <a:pt x="274628" y="10518"/>
                  </a:cubicBezTo>
                  <a:cubicBezTo>
                    <a:pt x="242757" y="1030"/>
                    <a:pt x="210054" y="-1309"/>
                    <a:pt x="177050" y="628"/>
                  </a:cubicBezTo>
                  <a:cubicBezTo>
                    <a:pt x="144393" y="2548"/>
                    <a:pt x="112851" y="9320"/>
                    <a:pt x="83493" y="24438"/>
                  </a:cubicBezTo>
                  <a:cubicBezTo>
                    <a:pt x="57006" y="38084"/>
                    <a:pt x="35326" y="56912"/>
                    <a:pt x="20245" y="82888"/>
                  </a:cubicBezTo>
                  <a:cubicBezTo>
                    <a:pt x="8171" y="103663"/>
                    <a:pt x="1983" y="126175"/>
                    <a:pt x="420" y="150021"/>
                  </a:cubicBezTo>
                  <a:cubicBezTo>
                    <a:pt x="146" y="154188"/>
                    <a:pt x="18" y="158329"/>
                    <a:pt x="0" y="162460"/>
                  </a:cubicBezTo>
                  <a:cubicBezTo>
                    <a:pt x="46" y="174406"/>
                    <a:pt x="1334" y="186388"/>
                    <a:pt x="3811" y="198398"/>
                  </a:cubicBezTo>
                  <a:cubicBezTo>
                    <a:pt x="9112" y="224155"/>
                    <a:pt x="20610" y="247032"/>
                    <a:pt x="38388" y="266482"/>
                  </a:cubicBezTo>
                  <a:cubicBezTo>
                    <a:pt x="60232" y="290374"/>
                    <a:pt x="87634" y="305272"/>
                    <a:pt x="118335" y="314403"/>
                  </a:cubicBezTo>
                  <a:cubicBezTo>
                    <a:pt x="150206" y="323890"/>
                    <a:pt x="182908" y="326239"/>
                    <a:pt x="215913" y="324301"/>
                  </a:cubicBezTo>
                  <a:cubicBezTo>
                    <a:pt x="248570" y="322382"/>
                    <a:pt x="280103" y="315600"/>
                    <a:pt x="309469" y="300482"/>
                  </a:cubicBezTo>
                  <a:cubicBezTo>
                    <a:pt x="335948" y="286836"/>
                    <a:pt x="357628" y="268008"/>
                    <a:pt x="372717" y="242032"/>
                  </a:cubicBezTo>
                  <a:cubicBezTo>
                    <a:pt x="384791" y="221257"/>
                    <a:pt x="390979" y="198746"/>
                    <a:pt x="392542" y="174900"/>
                  </a:cubicBezTo>
                  <a:cubicBezTo>
                    <a:pt x="392807" y="170732"/>
                    <a:pt x="392944" y="166591"/>
                    <a:pt x="392962" y="162460"/>
                  </a:cubicBezTo>
                  <a:cubicBezTo>
                    <a:pt x="392908" y="150523"/>
                    <a:pt x="391619" y="138532"/>
                    <a:pt x="389151" y="126531"/>
                  </a:cubicBezTo>
                  <a:moveTo>
                    <a:pt x="306645" y="207529"/>
                  </a:moveTo>
                  <a:cubicBezTo>
                    <a:pt x="297633" y="225306"/>
                    <a:pt x="283475" y="237636"/>
                    <a:pt x="265771" y="246273"/>
                  </a:cubicBezTo>
                  <a:cubicBezTo>
                    <a:pt x="243826" y="256958"/>
                    <a:pt x="220300" y="259764"/>
                    <a:pt x="196289" y="260184"/>
                  </a:cubicBezTo>
                  <a:cubicBezTo>
                    <a:pt x="172708" y="259755"/>
                    <a:pt x="149575" y="257031"/>
                    <a:pt x="128005" y="246584"/>
                  </a:cubicBezTo>
                  <a:cubicBezTo>
                    <a:pt x="98876" y="232481"/>
                    <a:pt x="81428" y="209796"/>
                    <a:pt x="77543" y="177377"/>
                  </a:cubicBezTo>
                  <a:cubicBezTo>
                    <a:pt x="75030" y="156766"/>
                    <a:pt x="76821" y="136695"/>
                    <a:pt x="86107" y="117775"/>
                  </a:cubicBezTo>
                  <a:cubicBezTo>
                    <a:pt x="95183" y="99312"/>
                    <a:pt x="109853" y="86608"/>
                    <a:pt x="128178" y="78025"/>
                  </a:cubicBezTo>
                  <a:cubicBezTo>
                    <a:pt x="154355" y="65732"/>
                    <a:pt x="182287" y="63621"/>
                    <a:pt x="210657" y="65312"/>
                  </a:cubicBezTo>
                  <a:cubicBezTo>
                    <a:pt x="229284" y="66445"/>
                    <a:pt x="247500" y="69745"/>
                    <a:pt x="264510" y="77952"/>
                  </a:cubicBezTo>
                  <a:cubicBezTo>
                    <a:pt x="293904" y="92101"/>
                    <a:pt x="311708" y="114804"/>
                    <a:pt x="315593" y="147626"/>
                  </a:cubicBezTo>
                  <a:cubicBezTo>
                    <a:pt x="318052" y="168374"/>
                    <a:pt x="316242" y="188555"/>
                    <a:pt x="306645" y="207529"/>
                  </a:cubicBezTo>
                </a:path>
              </a:pathLst>
            </a:custGeom>
            <a:grpFill/>
            <a:ln w="914" cap="flat">
              <a:noFill/>
              <a:prstDash val="solid"/>
              <a:miter/>
            </a:ln>
          </p:spPr>
          <p:txBody>
            <a:bodyPr rtlCol="0" anchor="ctr"/>
            <a:lstStyle/>
            <a:p>
              <a:endParaRPr lang="en-GB"/>
            </a:p>
          </p:txBody>
        </p:sp>
        <p:sp>
          <p:nvSpPr>
            <p:cNvPr id="7" name="Free-form: Shape 6">
              <a:extLst>
                <a:ext uri="{FF2B5EF4-FFF2-40B4-BE49-F238E27FC236}">
                  <a16:creationId xmlns:a16="http://schemas.microsoft.com/office/drawing/2014/main" id="{405C72C3-4B8A-C828-70C8-640EF48589C8}"/>
                </a:ext>
              </a:extLst>
            </p:cNvPr>
            <p:cNvSpPr/>
            <p:nvPr/>
          </p:nvSpPr>
          <p:spPr>
            <a:xfrm>
              <a:off x="1105755" y="248750"/>
              <a:ext cx="329042" cy="310100"/>
            </a:xfrm>
            <a:custGeom>
              <a:avLst/>
              <a:gdLst>
                <a:gd name="connsiteX0" fmla="*/ 75770 w 329042"/>
                <a:gd name="connsiteY0" fmla="*/ 127064 h 310100"/>
                <a:gd name="connsiteX1" fmla="*/ 80989 w 329042"/>
                <a:gd name="connsiteY1" fmla="*/ 127064 h 310100"/>
                <a:gd name="connsiteX2" fmla="*/ 213308 w 329042"/>
                <a:gd name="connsiteY2" fmla="*/ 127027 h 310100"/>
                <a:gd name="connsiteX3" fmla="*/ 225336 w 329042"/>
                <a:gd name="connsiteY3" fmla="*/ 126277 h 310100"/>
                <a:gd name="connsiteX4" fmla="*/ 251641 w 329042"/>
                <a:gd name="connsiteY4" fmla="*/ 104954 h 310100"/>
                <a:gd name="connsiteX5" fmla="*/ 252628 w 329042"/>
                <a:gd name="connsiteY5" fmla="*/ 90924 h 310100"/>
                <a:gd name="connsiteX6" fmla="*/ 234686 w 329042"/>
                <a:gd name="connsiteY6" fmla="*/ 64555 h 310100"/>
                <a:gd name="connsiteX7" fmla="*/ 219295 w 329042"/>
                <a:gd name="connsiteY7" fmla="*/ 61603 h 310100"/>
                <a:gd name="connsiteX8" fmla="*/ 78210 w 329042"/>
                <a:gd name="connsiteY8" fmla="*/ 61338 h 310100"/>
                <a:gd name="connsiteX9" fmla="*/ 75770 w 329042"/>
                <a:gd name="connsiteY9" fmla="*/ 61667 h 310100"/>
                <a:gd name="connsiteX10" fmla="*/ 75770 w 329042"/>
                <a:gd name="connsiteY10" fmla="*/ 127064 h 310100"/>
                <a:gd name="connsiteX11" fmla="*/ 76145 w 329042"/>
                <a:gd name="connsiteY11" fmla="*/ 189224 h 310100"/>
                <a:gd name="connsiteX12" fmla="*/ 76145 w 329042"/>
                <a:gd name="connsiteY12" fmla="*/ 310100 h 310100"/>
                <a:gd name="connsiteX13" fmla="*/ 0 w 329042"/>
                <a:gd name="connsiteY13" fmla="*/ 310100 h 310100"/>
                <a:gd name="connsiteX14" fmla="*/ 0 w 329042"/>
                <a:gd name="connsiteY14" fmla="*/ 0 h 310100"/>
                <a:gd name="connsiteX15" fmla="*/ 230500 w 329042"/>
                <a:gd name="connsiteY15" fmla="*/ 0 h 310100"/>
                <a:gd name="connsiteX16" fmla="*/ 308226 w 329042"/>
                <a:gd name="connsiteY16" fmla="*/ 35445 h 310100"/>
                <a:gd name="connsiteX17" fmla="*/ 328983 w 329042"/>
                <a:gd name="connsiteY17" fmla="*/ 98693 h 310100"/>
                <a:gd name="connsiteX18" fmla="*/ 320190 w 329042"/>
                <a:gd name="connsiteY18" fmla="*/ 138562 h 310100"/>
                <a:gd name="connsiteX19" fmla="*/ 273814 w 329042"/>
                <a:gd name="connsiteY19" fmla="*/ 180423 h 310100"/>
                <a:gd name="connsiteX20" fmla="*/ 221232 w 329042"/>
                <a:gd name="connsiteY20" fmla="*/ 189169 h 310100"/>
                <a:gd name="connsiteX21" fmla="*/ 82241 w 329042"/>
                <a:gd name="connsiteY21" fmla="*/ 189215 h 310100"/>
                <a:gd name="connsiteX22" fmla="*/ 76145 w 329042"/>
                <a:gd name="connsiteY22" fmla="*/ 189215 h 310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29042" h="310100">
                  <a:moveTo>
                    <a:pt x="75770" y="127064"/>
                  </a:moveTo>
                  <a:lnTo>
                    <a:pt x="80989" y="127064"/>
                  </a:lnTo>
                  <a:cubicBezTo>
                    <a:pt x="125098" y="127064"/>
                    <a:pt x="169226" y="127082"/>
                    <a:pt x="213308" y="127027"/>
                  </a:cubicBezTo>
                  <a:cubicBezTo>
                    <a:pt x="217348" y="127027"/>
                    <a:pt x="221369" y="126762"/>
                    <a:pt x="225336" y="126277"/>
                  </a:cubicBezTo>
                  <a:cubicBezTo>
                    <a:pt x="240517" y="124404"/>
                    <a:pt x="249127" y="117558"/>
                    <a:pt x="251641" y="104954"/>
                  </a:cubicBezTo>
                  <a:cubicBezTo>
                    <a:pt x="252573" y="100393"/>
                    <a:pt x="252902" y="95576"/>
                    <a:pt x="252628" y="90924"/>
                  </a:cubicBezTo>
                  <a:cubicBezTo>
                    <a:pt x="251924" y="78677"/>
                    <a:pt x="247080" y="68769"/>
                    <a:pt x="234686" y="64555"/>
                  </a:cubicBezTo>
                  <a:cubicBezTo>
                    <a:pt x="229778" y="62883"/>
                    <a:pt x="224450" y="61640"/>
                    <a:pt x="219295" y="61603"/>
                  </a:cubicBezTo>
                  <a:cubicBezTo>
                    <a:pt x="172260" y="61320"/>
                    <a:pt x="125263" y="61356"/>
                    <a:pt x="78210" y="61338"/>
                  </a:cubicBezTo>
                  <a:cubicBezTo>
                    <a:pt x="77461" y="61338"/>
                    <a:pt x="76666" y="61539"/>
                    <a:pt x="75770" y="61667"/>
                  </a:cubicBezTo>
                  <a:lnTo>
                    <a:pt x="75770" y="127064"/>
                  </a:lnTo>
                  <a:close/>
                  <a:moveTo>
                    <a:pt x="76145" y="189224"/>
                  </a:moveTo>
                  <a:lnTo>
                    <a:pt x="76145" y="310100"/>
                  </a:lnTo>
                  <a:lnTo>
                    <a:pt x="0" y="310100"/>
                  </a:lnTo>
                  <a:lnTo>
                    <a:pt x="0" y="0"/>
                  </a:lnTo>
                  <a:lnTo>
                    <a:pt x="230500" y="0"/>
                  </a:lnTo>
                  <a:cubicBezTo>
                    <a:pt x="261256" y="0"/>
                    <a:pt x="287972" y="11452"/>
                    <a:pt x="308226" y="35445"/>
                  </a:cubicBezTo>
                  <a:cubicBezTo>
                    <a:pt x="323563" y="53642"/>
                    <a:pt x="329723" y="75076"/>
                    <a:pt x="328983" y="98693"/>
                  </a:cubicBezTo>
                  <a:cubicBezTo>
                    <a:pt x="328553" y="112558"/>
                    <a:pt x="326177" y="125967"/>
                    <a:pt x="320190" y="138562"/>
                  </a:cubicBezTo>
                  <a:cubicBezTo>
                    <a:pt x="310539" y="158962"/>
                    <a:pt x="294242" y="172023"/>
                    <a:pt x="273814" y="180423"/>
                  </a:cubicBezTo>
                  <a:cubicBezTo>
                    <a:pt x="256969" y="187351"/>
                    <a:pt x="239183" y="189124"/>
                    <a:pt x="221232" y="189169"/>
                  </a:cubicBezTo>
                  <a:cubicBezTo>
                    <a:pt x="174902" y="189316"/>
                    <a:pt x="128562" y="189215"/>
                    <a:pt x="82241" y="189215"/>
                  </a:cubicBezTo>
                  <a:lnTo>
                    <a:pt x="76145" y="189215"/>
                  </a:lnTo>
                  <a:close/>
                </a:path>
              </a:pathLst>
            </a:custGeom>
            <a:grpFill/>
            <a:ln w="914" cap="flat">
              <a:noFill/>
              <a:prstDash val="solid"/>
              <a:miter/>
            </a:ln>
          </p:spPr>
          <p:txBody>
            <a:bodyPr rtlCol="0" anchor="ctr"/>
            <a:lstStyle/>
            <a:p>
              <a:endParaRPr lang="en-GB"/>
            </a:p>
          </p:txBody>
        </p:sp>
        <p:sp>
          <p:nvSpPr>
            <p:cNvPr id="8" name="Free-form: Shape 7">
              <a:extLst>
                <a:ext uri="{FF2B5EF4-FFF2-40B4-BE49-F238E27FC236}">
                  <a16:creationId xmlns:a16="http://schemas.microsoft.com/office/drawing/2014/main" id="{6E5AF32F-0104-451A-FF54-3CCC7F7FA121}"/>
                </a:ext>
              </a:extLst>
            </p:cNvPr>
            <p:cNvSpPr/>
            <p:nvPr/>
          </p:nvSpPr>
          <p:spPr>
            <a:xfrm>
              <a:off x="695125" y="248750"/>
              <a:ext cx="383968" cy="310036"/>
            </a:xfrm>
            <a:custGeom>
              <a:avLst/>
              <a:gdLst>
                <a:gd name="connsiteX0" fmla="*/ 281245 w 383968"/>
                <a:gd name="connsiteY0" fmla="*/ 0 h 310036"/>
                <a:gd name="connsiteX1" fmla="*/ 192670 w 383968"/>
                <a:gd name="connsiteY1" fmla="*/ 98337 h 310036"/>
                <a:gd name="connsiteX2" fmla="*/ 104497 w 383968"/>
                <a:gd name="connsiteY2" fmla="*/ 0 h 310036"/>
                <a:gd name="connsiteX3" fmla="*/ 1325 w 383968"/>
                <a:gd name="connsiteY3" fmla="*/ 0 h 310036"/>
                <a:gd name="connsiteX4" fmla="*/ 139503 w 383968"/>
                <a:gd name="connsiteY4" fmla="*/ 153688 h 310036"/>
                <a:gd name="connsiteX5" fmla="*/ 0 w 383968"/>
                <a:gd name="connsiteY5" fmla="*/ 310036 h 310036"/>
                <a:gd name="connsiteX6" fmla="*/ 101426 w 383968"/>
                <a:gd name="connsiteY6" fmla="*/ 310036 h 310036"/>
                <a:gd name="connsiteX7" fmla="*/ 190449 w 383968"/>
                <a:gd name="connsiteY7" fmla="*/ 211261 h 310036"/>
                <a:gd name="connsiteX8" fmla="*/ 279454 w 383968"/>
                <a:gd name="connsiteY8" fmla="*/ 310036 h 310036"/>
                <a:gd name="connsiteX9" fmla="*/ 380880 w 383968"/>
                <a:gd name="connsiteY9" fmla="*/ 310036 h 310036"/>
                <a:gd name="connsiteX10" fmla="*/ 244055 w 383968"/>
                <a:gd name="connsiteY10" fmla="*/ 156348 h 310036"/>
                <a:gd name="connsiteX11" fmla="*/ 383969 w 383968"/>
                <a:gd name="connsiteY11" fmla="*/ 0 h 310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3968" h="310036">
                  <a:moveTo>
                    <a:pt x="281245" y="0"/>
                  </a:moveTo>
                  <a:lnTo>
                    <a:pt x="192670" y="98337"/>
                  </a:lnTo>
                  <a:lnTo>
                    <a:pt x="104497" y="0"/>
                  </a:lnTo>
                  <a:lnTo>
                    <a:pt x="1325" y="0"/>
                  </a:lnTo>
                  <a:lnTo>
                    <a:pt x="139503" y="153688"/>
                  </a:lnTo>
                  <a:lnTo>
                    <a:pt x="0" y="310036"/>
                  </a:lnTo>
                  <a:lnTo>
                    <a:pt x="101426" y="310036"/>
                  </a:lnTo>
                  <a:lnTo>
                    <a:pt x="190449" y="211261"/>
                  </a:lnTo>
                  <a:lnTo>
                    <a:pt x="279454" y="310036"/>
                  </a:lnTo>
                  <a:lnTo>
                    <a:pt x="380880" y="310036"/>
                  </a:lnTo>
                  <a:lnTo>
                    <a:pt x="244055" y="156348"/>
                  </a:lnTo>
                  <a:lnTo>
                    <a:pt x="383969" y="0"/>
                  </a:lnTo>
                  <a:close/>
                </a:path>
              </a:pathLst>
            </a:custGeom>
            <a:grpFill/>
            <a:ln w="914" cap="flat">
              <a:noFill/>
              <a:prstDash val="solid"/>
              <a:miter/>
            </a:ln>
          </p:spPr>
          <p:txBody>
            <a:bodyPr rtlCol="0" anchor="ctr"/>
            <a:lstStyle/>
            <a:p>
              <a:endParaRPr lang="en-GB"/>
            </a:p>
          </p:txBody>
        </p:sp>
        <p:sp>
          <p:nvSpPr>
            <p:cNvPr id="9" name="Free-form: Shape 8">
              <a:extLst>
                <a:ext uri="{FF2B5EF4-FFF2-40B4-BE49-F238E27FC236}">
                  <a16:creationId xmlns:a16="http://schemas.microsoft.com/office/drawing/2014/main" id="{D05B8A87-10C0-67CE-AAE0-59247AD4DB91}"/>
                </a:ext>
              </a:extLst>
            </p:cNvPr>
            <p:cNvSpPr/>
            <p:nvPr/>
          </p:nvSpPr>
          <p:spPr>
            <a:xfrm>
              <a:off x="1901378" y="352872"/>
              <a:ext cx="97066" cy="97066"/>
            </a:xfrm>
            <a:custGeom>
              <a:avLst/>
              <a:gdLst>
                <a:gd name="connsiteX0" fmla="*/ 97066 w 97066"/>
                <a:gd name="connsiteY0" fmla="*/ 48533 h 97066"/>
                <a:gd name="connsiteX1" fmla="*/ 48533 w 97066"/>
                <a:gd name="connsiteY1" fmla="*/ 97066 h 97066"/>
                <a:gd name="connsiteX2" fmla="*/ 0 w 97066"/>
                <a:gd name="connsiteY2" fmla="*/ 48533 h 97066"/>
                <a:gd name="connsiteX3" fmla="*/ 48533 w 97066"/>
                <a:gd name="connsiteY3" fmla="*/ 0 h 97066"/>
                <a:gd name="connsiteX4" fmla="*/ 97066 w 97066"/>
                <a:gd name="connsiteY4" fmla="*/ 48533 h 970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066" h="97066">
                  <a:moveTo>
                    <a:pt x="97066" y="48533"/>
                  </a:moveTo>
                  <a:cubicBezTo>
                    <a:pt x="97066" y="75341"/>
                    <a:pt x="75331" y="97066"/>
                    <a:pt x="48533" y="97066"/>
                  </a:cubicBezTo>
                  <a:cubicBezTo>
                    <a:pt x="21726" y="97066"/>
                    <a:pt x="0" y="75341"/>
                    <a:pt x="0" y="48533"/>
                  </a:cubicBezTo>
                  <a:cubicBezTo>
                    <a:pt x="0" y="21726"/>
                    <a:pt x="21726" y="0"/>
                    <a:pt x="48533" y="0"/>
                  </a:cubicBezTo>
                  <a:cubicBezTo>
                    <a:pt x="75341" y="0"/>
                    <a:pt x="97066" y="21726"/>
                    <a:pt x="97066" y="48533"/>
                  </a:cubicBezTo>
                </a:path>
              </a:pathLst>
            </a:custGeom>
            <a:grpFill/>
            <a:ln w="914" cap="flat">
              <a:noFill/>
              <a:prstDash val="solid"/>
              <a:miter/>
            </a:ln>
          </p:spPr>
          <p:txBody>
            <a:bodyPr rtlCol="0" anchor="ctr"/>
            <a:lstStyle/>
            <a:p>
              <a:endParaRPr lang="en-GB"/>
            </a:p>
          </p:txBody>
        </p:sp>
        <p:sp>
          <p:nvSpPr>
            <p:cNvPr id="10" name="Free-form: Shape 9">
              <a:extLst>
                <a:ext uri="{FF2B5EF4-FFF2-40B4-BE49-F238E27FC236}">
                  <a16:creationId xmlns:a16="http://schemas.microsoft.com/office/drawing/2014/main" id="{7E5B9926-2974-F93F-7675-F128DCABCD1C}"/>
                </a:ext>
              </a:extLst>
            </p:cNvPr>
            <p:cNvSpPr/>
            <p:nvPr/>
          </p:nvSpPr>
          <p:spPr>
            <a:xfrm>
              <a:off x="2065514" y="241303"/>
              <a:ext cx="360139" cy="318515"/>
            </a:xfrm>
            <a:custGeom>
              <a:avLst/>
              <a:gdLst>
                <a:gd name="connsiteX0" fmla="*/ 184881 w 360139"/>
                <a:gd name="connsiteY0" fmla="*/ 256282 h 318515"/>
                <a:gd name="connsiteX1" fmla="*/ 126925 w 360139"/>
                <a:gd name="connsiteY1" fmla="*/ 242224 h 318515"/>
                <a:gd name="connsiteX2" fmla="*/ 73603 w 360139"/>
                <a:gd name="connsiteY2" fmla="*/ 184295 h 318515"/>
                <a:gd name="connsiteX3" fmla="*/ 71318 w 360139"/>
                <a:gd name="connsiteY3" fmla="*/ 136457 h 318515"/>
                <a:gd name="connsiteX4" fmla="*/ 142783 w 360139"/>
                <a:gd name="connsiteY4" fmla="*/ 68328 h 318515"/>
                <a:gd name="connsiteX5" fmla="*/ 247362 w 360139"/>
                <a:gd name="connsiteY5" fmla="*/ 76161 h 318515"/>
                <a:gd name="connsiteX6" fmla="*/ 290320 w 360139"/>
                <a:gd name="connsiteY6" fmla="*/ 132106 h 318515"/>
                <a:gd name="connsiteX7" fmla="*/ 290320 w 360139"/>
                <a:gd name="connsiteY7" fmla="*/ 136685 h 318515"/>
                <a:gd name="connsiteX8" fmla="*/ 162159 w 360139"/>
                <a:gd name="connsiteY8" fmla="*/ 136685 h 318515"/>
                <a:gd name="connsiteX9" fmla="*/ 138423 w 360139"/>
                <a:gd name="connsiteY9" fmla="*/ 150276 h 318515"/>
                <a:gd name="connsiteX10" fmla="*/ 118462 w 360139"/>
                <a:gd name="connsiteY10" fmla="*/ 184295 h 318515"/>
                <a:gd name="connsiteX11" fmla="*/ 359920 w 360139"/>
                <a:gd name="connsiteY11" fmla="*/ 184295 h 318515"/>
                <a:gd name="connsiteX12" fmla="*/ 360140 w 360139"/>
                <a:gd name="connsiteY12" fmla="*/ 184076 h 318515"/>
                <a:gd name="connsiteX13" fmla="*/ 359966 w 360139"/>
                <a:gd name="connsiteY13" fmla="*/ 136685 h 318515"/>
                <a:gd name="connsiteX14" fmla="*/ 344410 w 360139"/>
                <a:gd name="connsiteY14" fmla="*/ 76956 h 318515"/>
                <a:gd name="connsiteX15" fmla="*/ 267333 w 360139"/>
                <a:gd name="connsiteY15" fmla="*/ 14365 h 318515"/>
                <a:gd name="connsiteX16" fmla="*/ 194506 w 360139"/>
                <a:gd name="connsiteY16" fmla="*/ 455 h 318515"/>
                <a:gd name="connsiteX17" fmla="*/ 69608 w 360139"/>
                <a:gd name="connsiteY17" fmla="*/ 28112 h 318515"/>
                <a:gd name="connsiteX18" fmla="*/ 21011 w 360139"/>
                <a:gd name="connsiteY18" fmla="*/ 77550 h 318515"/>
                <a:gd name="connsiteX19" fmla="*/ 8 w 360139"/>
                <a:gd name="connsiteY19" fmla="*/ 156647 h 318515"/>
                <a:gd name="connsiteX20" fmla="*/ 17685 w 360139"/>
                <a:gd name="connsiteY20" fmla="*/ 233806 h 318515"/>
                <a:gd name="connsiteX21" fmla="*/ 68046 w 360139"/>
                <a:gd name="connsiteY21" fmla="*/ 288344 h 318515"/>
                <a:gd name="connsiteX22" fmla="*/ 192550 w 360139"/>
                <a:gd name="connsiteY22" fmla="*/ 318515 h 318515"/>
                <a:gd name="connsiteX23" fmla="*/ 346786 w 360139"/>
                <a:gd name="connsiteY23" fmla="*/ 258905 h 318515"/>
                <a:gd name="connsiteX24" fmla="*/ 346823 w 360139"/>
                <a:gd name="connsiteY24" fmla="*/ 258786 h 318515"/>
                <a:gd name="connsiteX25" fmla="*/ 346823 w 360139"/>
                <a:gd name="connsiteY25" fmla="*/ 214274 h 318515"/>
                <a:gd name="connsiteX26" fmla="*/ 346494 w 360139"/>
                <a:gd name="connsiteY26" fmla="*/ 214082 h 318515"/>
                <a:gd name="connsiteX27" fmla="*/ 279004 w 360139"/>
                <a:gd name="connsiteY27" fmla="*/ 245359 h 318515"/>
                <a:gd name="connsiteX28" fmla="*/ 184881 w 360139"/>
                <a:gd name="connsiteY28" fmla="*/ 256282 h 318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60139" h="318515">
                  <a:moveTo>
                    <a:pt x="184881" y="256282"/>
                  </a:moveTo>
                  <a:cubicBezTo>
                    <a:pt x="165295" y="255203"/>
                    <a:pt x="145324" y="249948"/>
                    <a:pt x="126925" y="242224"/>
                  </a:cubicBezTo>
                  <a:cubicBezTo>
                    <a:pt x="102896" y="232116"/>
                    <a:pt x="82569" y="211276"/>
                    <a:pt x="73603" y="184295"/>
                  </a:cubicBezTo>
                  <a:cubicBezTo>
                    <a:pt x="70431" y="174753"/>
                    <a:pt x="67031" y="156336"/>
                    <a:pt x="71318" y="136457"/>
                  </a:cubicBezTo>
                  <a:cubicBezTo>
                    <a:pt x="76829" y="110902"/>
                    <a:pt x="95054" y="82942"/>
                    <a:pt x="142783" y="68328"/>
                  </a:cubicBezTo>
                  <a:cubicBezTo>
                    <a:pt x="171016" y="59690"/>
                    <a:pt x="220418" y="63739"/>
                    <a:pt x="247362" y="76161"/>
                  </a:cubicBezTo>
                  <a:cubicBezTo>
                    <a:pt x="271062" y="87110"/>
                    <a:pt x="290329" y="104632"/>
                    <a:pt x="290320" y="132106"/>
                  </a:cubicBezTo>
                  <a:lnTo>
                    <a:pt x="290320" y="136685"/>
                  </a:lnTo>
                  <a:lnTo>
                    <a:pt x="162159" y="136685"/>
                  </a:lnTo>
                  <a:cubicBezTo>
                    <a:pt x="152398" y="136685"/>
                    <a:pt x="143368" y="141859"/>
                    <a:pt x="138423" y="150276"/>
                  </a:cubicBezTo>
                  <a:lnTo>
                    <a:pt x="118462" y="184295"/>
                  </a:lnTo>
                  <a:lnTo>
                    <a:pt x="359920" y="184295"/>
                  </a:lnTo>
                  <a:cubicBezTo>
                    <a:pt x="360039" y="184295"/>
                    <a:pt x="360140" y="184195"/>
                    <a:pt x="360140" y="184076"/>
                  </a:cubicBezTo>
                  <a:lnTo>
                    <a:pt x="359966" y="136685"/>
                  </a:lnTo>
                  <a:cubicBezTo>
                    <a:pt x="359966" y="115161"/>
                    <a:pt x="355360" y="96067"/>
                    <a:pt x="344410" y="76956"/>
                  </a:cubicBezTo>
                  <a:cubicBezTo>
                    <a:pt x="326779" y="46200"/>
                    <a:pt x="299898" y="26668"/>
                    <a:pt x="267333" y="14365"/>
                  </a:cubicBezTo>
                  <a:cubicBezTo>
                    <a:pt x="243898" y="5527"/>
                    <a:pt x="219412" y="1825"/>
                    <a:pt x="194506" y="455"/>
                  </a:cubicBezTo>
                  <a:cubicBezTo>
                    <a:pt x="150259" y="-1986"/>
                    <a:pt x="108161" y="5143"/>
                    <a:pt x="69608" y="28112"/>
                  </a:cubicBezTo>
                  <a:cubicBezTo>
                    <a:pt x="49135" y="40296"/>
                    <a:pt x="33213" y="57214"/>
                    <a:pt x="21011" y="77550"/>
                  </a:cubicBezTo>
                  <a:cubicBezTo>
                    <a:pt x="6461" y="101835"/>
                    <a:pt x="264" y="128450"/>
                    <a:pt x="8" y="156647"/>
                  </a:cubicBezTo>
                  <a:cubicBezTo>
                    <a:pt x="-230" y="183802"/>
                    <a:pt x="4852" y="209613"/>
                    <a:pt x="17685" y="233806"/>
                  </a:cubicBezTo>
                  <a:cubicBezTo>
                    <a:pt x="29740" y="256464"/>
                    <a:pt x="46786" y="274351"/>
                    <a:pt x="68046" y="288344"/>
                  </a:cubicBezTo>
                  <a:cubicBezTo>
                    <a:pt x="86499" y="300510"/>
                    <a:pt x="124850" y="318515"/>
                    <a:pt x="192550" y="318515"/>
                  </a:cubicBezTo>
                  <a:cubicBezTo>
                    <a:pt x="302302" y="318515"/>
                    <a:pt x="345452" y="260724"/>
                    <a:pt x="346786" y="258905"/>
                  </a:cubicBezTo>
                  <a:cubicBezTo>
                    <a:pt x="346814" y="258868"/>
                    <a:pt x="346823" y="258832"/>
                    <a:pt x="346823" y="258786"/>
                  </a:cubicBezTo>
                  <a:lnTo>
                    <a:pt x="346823" y="214274"/>
                  </a:lnTo>
                  <a:cubicBezTo>
                    <a:pt x="346823" y="214101"/>
                    <a:pt x="346640" y="213991"/>
                    <a:pt x="346494" y="214082"/>
                  </a:cubicBezTo>
                  <a:cubicBezTo>
                    <a:pt x="342737" y="216276"/>
                    <a:pt x="307521" y="236667"/>
                    <a:pt x="279004" y="245359"/>
                  </a:cubicBezTo>
                  <a:cubicBezTo>
                    <a:pt x="241220" y="256867"/>
                    <a:pt x="204724" y="257415"/>
                    <a:pt x="184881" y="256282"/>
                  </a:cubicBezTo>
                </a:path>
              </a:pathLst>
            </a:custGeom>
            <a:grpFill/>
            <a:ln w="914" cap="flat">
              <a:noFill/>
              <a:prstDash val="solid"/>
              <a:miter/>
            </a:ln>
          </p:spPr>
          <p:txBody>
            <a:bodyPr rtlCol="0" anchor="ctr"/>
            <a:lstStyle/>
            <a:p>
              <a:endParaRPr lang="en-GB"/>
            </a:p>
          </p:txBody>
        </p:sp>
      </p:grpSp>
      <p:sp>
        <p:nvSpPr>
          <p:cNvPr id="11" name="TextBox 10">
            <a:extLst>
              <a:ext uri="{FF2B5EF4-FFF2-40B4-BE49-F238E27FC236}">
                <a16:creationId xmlns:a16="http://schemas.microsoft.com/office/drawing/2014/main" id="{EEF731B8-DD5F-CACA-43E0-F517D2750275}"/>
              </a:ext>
            </a:extLst>
          </p:cNvPr>
          <p:cNvSpPr txBox="1"/>
          <p:nvPr userDrawn="1"/>
        </p:nvSpPr>
        <p:spPr>
          <a:xfrm>
            <a:off x="267517" y="542104"/>
            <a:ext cx="1575027" cy="323165"/>
          </a:xfrm>
          <a:prstGeom prst="rect">
            <a:avLst/>
          </a:prstGeom>
          <a:noFill/>
        </p:spPr>
        <p:txBody>
          <a:bodyPr wrap="square" rtlCol="0">
            <a:spAutoFit/>
          </a:bodyPr>
          <a:lstStyle/>
          <a:p>
            <a:r>
              <a:rPr lang="en-GB" sz="1500" b="1" dirty="0">
                <a:latin typeface="Helvetica" panose="020B0604020202020204" pitchFamily="34" charset="0"/>
                <a:cs typeface="Helvetica" panose="020B0604020202020204" pitchFamily="34" charset="0"/>
              </a:rPr>
              <a:t>CRIB SHEET</a:t>
            </a:r>
          </a:p>
        </p:txBody>
      </p:sp>
    </p:spTree>
    <p:extLst>
      <p:ext uri="{BB962C8B-B14F-4D97-AF65-F5344CB8AC3E}">
        <p14:creationId xmlns:p14="http://schemas.microsoft.com/office/powerpoint/2010/main" val="3820280009"/>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sldNum="0" hdr="0" dt="0"/>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2D396234-A8DF-AD2A-2329-76968EA22395}"/>
              </a:ext>
            </a:extLst>
          </p:cNvPr>
          <p:cNvSpPr>
            <a:spLocks noGrp="1"/>
          </p:cNvSpPr>
          <p:nvPr>
            <p:ph type="body" sz="quarter" idx="10"/>
          </p:nvPr>
        </p:nvSpPr>
        <p:spPr>
          <a:xfrm>
            <a:off x="3015400" y="446391"/>
            <a:ext cx="9030420" cy="458392"/>
          </a:xfrm>
          <a:ln>
            <a:solidFill>
              <a:schemeClr val="bg2"/>
            </a:solidFill>
          </a:ln>
        </p:spPr>
        <p:txBody>
          <a:bodyPr lIns="180000" tIns="180000" rIns="180000" bIns="180000" anchor="ctr" anchorCtr="0"/>
          <a:lstStyle/>
          <a:p>
            <a:pPr>
              <a:spcBef>
                <a:spcPts val="0"/>
              </a:spcBef>
              <a:spcAft>
                <a:spcPts val="0"/>
              </a:spcAft>
            </a:pPr>
            <a:r>
              <a:rPr lang="en-GB" sz="800" dirty="0"/>
              <a:t>All-in-one Disaster Recovery (</a:t>
            </a:r>
            <a:r>
              <a:rPr lang="en-GB" sz="800" dirty="0" err="1"/>
              <a:t>DRaaS</a:t>
            </a:r>
            <a:r>
              <a:rPr lang="en-GB" sz="800" dirty="0"/>
              <a:t>) solution providing continuous data protection, enabling ongoing operations through any disruptive event, and delivering </a:t>
            </a:r>
            <a:br>
              <a:rPr lang="en-GB" sz="800" dirty="0"/>
            </a:br>
            <a:r>
              <a:rPr lang="en-GB" sz="800" dirty="0"/>
              <a:t>workload mobility. Ensure application availability and drive business continuity for your customers to minimise losses resulting from downtime with our Cloud-based solution.</a:t>
            </a:r>
          </a:p>
        </p:txBody>
      </p:sp>
      <p:sp>
        <p:nvSpPr>
          <p:cNvPr id="2" name="Text Placeholder 1">
            <a:extLst>
              <a:ext uri="{FF2B5EF4-FFF2-40B4-BE49-F238E27FC236}">
                <a16:creationId xmlns:a16="http://schemas.microsoft.com/office/drawing/2014/main" id="{52B65968-5803-06AC-4E24-8AF3CE29759C}"/>
              </a:ext>
            </a:extLst>
          </p:cNvPr>
          <p:cNvSpPr>
            <a:spLocks noGrp="1"/>
          </p:cNvSpPr>
          <p:nvPr>
            <p:ph type="body" sz="quarter" idx="11"/>
          </p:nvPr>
        </p:nvSpPr>
        <p:spPr/>
        <p:txBody>
          <a:bodyPr/>
          <a:lstStyle/>
          <a:p>
            <a:r>
              <a:rPr lang="en-GB" dirty="0"/>
              <a:t>Server Replication (</a:t>
            </a:r>
            <a:r>
              <a:rPr lang="en-GB" dirty="0" err="1"/>
              <a:t>DraaS</a:t>
            </a:r>
            <a:r>
              <a:rPr lang="en-GB" dirty="0"/>
              <a:t>)</a:t>
            </a:r>
          </a:p>
        </p:txBody>
      </p:sp>
      <p:graphicFrame>
        <p:nvGraphicFramePr>
          <p:cNvPr id="40" name="Table 40">
            <a:extLst>
              <a:ext uri="{FF2B5EF4-FFF2-40B4-BE49-F238E27FC236}">
                <a16:creationId xmlns:a16="http://schemas.microsoft.com/office/drawing/2014/main" id="{976C51E7-982A-C339-5F81-139ACCA01D9F}"/>
              </a:ext>
            </a:extLst>
          </p:cNvPr>
          <p:cNvGraphicFramePr>
            <a:graphicFrameLocks noGrp="1"/>
          </p:cNvGraphicFramePr>
          <p:nvPr/>
        </p:nvGraphicFramePr>
        <p:xfrm>
          <a:off x="7928384" y="2418131"/>
          <a:ext cx="3973984" cy="3862133"/>
        </p:xfrm>
        <a:graphic>
          <a:graphicData uri="http://schemas.openxmlformats.org/drawingml/2006/table">
            <a:tbl>
              <a:tblPr>
                <a:tableStyleId>{073A0DAA-6AF3-43AB-8588-CEC1D06C72B9}</a:tableStyleId>
              </a:tblPr>
              <a:tblGrid>
                <a:gridCol w="1986992">
                  <a:extLst>
                    <a:ext uri="{9D8B030D-6E8A-4147-A177-3AD203B41FA5}">
                      <a16:colId xmlns:a16="http://schemas.microsoft.com/office/drawing/2014/main" val="2026813035"/>
                    </a:ext>
                  </a:extLst>
                </a:gridCol>
                <a:gridCol w="1986992">
                  <a:extLst>
                    <a:ext uri="{9D8B030D-6E8A-4147-A177-3AD203B41FA5}">
                      <a16:colId xmlns:a16="http://schemas.microsoft.com/office/drawing/2014/main" val="1676228385"/>
                    </a:ext>
                  </a:extLst>
                </a:gridCol>
              </a:tblGrid>
              <a:tr h="280723">
                <a:tc gridSpan="2">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GB" sz="800" b="1" dirty="0">
                          <a:latin typeface="Helvetica" pitchFamily="2" charset="0"/>
                        </a:rPr>
                        <a:t>FETAURES &amp; BENEFITS</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endParaRPr lang="en-GB" sz="800" dirty="0">
                        <a:latin typeface="Helvetica" pitchFamily="2" charset="0"/>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71339406"/>
                  </a:ext>
                </a:extLst>
              </a:tr>
              <a:tr h="716282">
                <a:tc>
                  <a:txBody>
                    <a:bodyPr/>
                    <a:lstStyle/>
                    <a:p>
                      <a:pPr marL="0" indent="0">
                        <a:spcBef>
                          <a:spcPts val="0"/>
                        </a:spcBef>
                        <a:spcAft>
                          <a:spcPts val="0"/>
                        </a:spcAft>
                        <a:buNone/>
                      </a:pPr>
                      <a:r>
                        <a:rPr lang="en-GB" sz="750" dirty="0">
                          <a:latin typeface="Helvetica" pitchFamily="2" charset="0"/>
                        </a:rPr>
                        <a:t>Any point-in-time recovery for the entire length of the journal with a granularity measured in seconds</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spcBef>
                          <a:spcPts val="0"/>
                        </a:spcBef>
                        <a:spcAft>
                          <a:spcPts val="0"/>
                        </a:spcAft>
                        <a:buNone/>
                      </a:pPr>
                      <a:r>
                        <a:rPr lang="en-GB" sz="750" dirty="0">
                          <a:latin typeface="Helvetica" pitchFamily="2" charset="0"/>
                        </a:rPr>
                        <a:t>Enables swift recovery of VM without cost of a full High Availability (HA) solution</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98055448"/>
                  </a:ext>
                </a:extLst>
              </a:tr>
              <a:tr h="716282">
                <a:tc>
                  <a:txBody>
                    <a:bodyPr/>
                    <a:lstStyle/>
                    <a:p>
                      <a:pPr marL="0" indent="0">
                        <a:spcBef>
                          <a:spcPts val="0"/>
                        </a:spcBef>
                        <a:spcAft>
                          <a:spcPts val="0"/>
                        </a:spcAft>
                        <a:buNone/>
                      </a:pPr>
                      <a:r>
                        <a:rPr lang="en-GB" sz="750" dirty="0">
                          <a:latin typeface="Helvetica" pitchFamily="2" charset="0"/>
                        </a:rPr>
                        <a:t>Allows the recovery of an individual VM up to the entire protected estate</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spcBef>
                          <a:spcPts val="0"/>
                        </a:spcBef>
                        <a:spcAft>
                          <a:spcPts val="0"/>
                        </a:spcAft>
                        <a:buNone/>
                      </a:pPr>
                      <a:r>
                        <a:rPr lang="en-GB" sz="750" dirty="0">
                          <a:latin typeface="Helvetica" pitchFamily="2" charset="0"/>
                        </a:rPr>
                        <a:t>Flexible failover models to fit an array of </a:t>
                      </a:r>
                    </a:p>
                    <a:p>
                      <a:pPr marL="0" indent="0">
                        <a:spcBef>
                          <a:spcPts val="0"/>
                        </a:spcBef>
                        <a:spcAft>
                          <a:spcPts val="0"/>
                        </a:spcAft>
                        <a:buNone/>
                      </a:pPr>
                      <a:r>
                        <a:rPr lang="en-GB" sz="750" dirty="0">
                          <a:latin typeface="Helvetica" pitchFamily="2" charset="0"/>
                        </a:rPr>
                        <a:t>business requirements while providing significant time and cost savings</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7705898"/>
                  </a:ext>
                </a:extLst>
              </a:tr>
              <a:tr h="716282">
                <a:tc>
                  <a:txBody>
                    <a:bodyPr/>
                    <a:lstStyle/>
                    <a:p>
                      <a:pPr marL="0" indent="0">
                        <a:spcBef>
                          <a:spcPts val="0"/>
                        </a:spcBef>
                        <a:spcAft>
                          <a:spcPts val="0"/>
                        </a:spcAft>
                        <a:buNone/>
                      </a:pPr>
                      <a:r>
                        <a:rPr lang="en-GB" sz="750" dirty="0">
                          <a:latin typeface="Helvetica" pitchFamily="2" charset="0"/>
                        </a:rPr>
                        <a:t>Simple, effective commercial model -</a:t>
                      </a:r>
                    </a:p>
                    <a:p>
                      <a:pPr marL="0" indent="0">
                        <a:spcBef>
                          <a:spcPts val="0"/>
                        </a:spcBef>
                        <a:spcAft>
                          <a:spcPts val="0"/>
                        </a:spcAft>
                        <a:buNone/>
                      </a:pPr>
                      <a:r>
                        <a:rPr lang="en-GB" sz="750" dirty="0">
                          <a:latin typeface="Helvetica" pitchFamily="2" charset="0"/>
                        </a:rPr>
                        <a:t>compute charges are only incurred on </a:t>
                      </a:r>
                    </a:p>
                    <a:p>
                      <a:pPr marL="0" indent="0">
                        <a:spcBef>
                          <a:spcPts val="0"/>
                        </a:spcBef>
                        <a:spcAft>
                          <a:spcPts val="0"/>
                        </a:spcAft>
                        <a:buNone/>
                      </a:pPr>
                      <a:r>
                        <a:rPr lang="en-GB" sz="750" dirty="0">
                          <a:latin typeface="Helvetica" pitchFamily="2" charset="0"/>
                        </a:rPr>
                        <a:t>invocation of protected VMs within the VDC</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GB" sz="750" dirty="0">
                          <a:latin typeface="Helvetica" pitchFamily="2" charset="0"/>
                        </a:rPr>
                        <a:t>Customers only pay for what they use, which streamlines costs</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82307858"/>
                  </a:ext>
                </a:extLst>
              </a:tr>
              <a:tr h="716282">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GB" sz="750" dirty="0">
                          <a:latin typeface="Helvetica" pitchFamily="2" charset="0"/>
                        </a:rPr>
                        <a:t>Better RTO and RPO </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GB" sz="750" dirty="0">
                          <a:latin typeface="Helvetica" pitchFamily="2" charset="0"/>
                        </a:rPr>
                        <a:t>Achieve the balance between cost and recovery targets in line with business continuity objectives </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54890824"/>
                  </a:ext>
                </a:extLst>
              </a:tr>
              <a:tr h="716282">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GB" sz="750" dirty="0">
                          <a:latin typeface="Helvetica" pitchFamily="2" charset="0"/>
                        </a:rPr>
                        <a:t>Extended Recoverability: Journal size and frequency can enable recovery points from near zero through to a number of days</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GB" sz="750" dirty="0">
                          <a:latin typeface="Helvetica" pitchFamily="2" charset="0"/>
                        </a:rPr>
                        <a:t>Swift recovery to a “point in time” rather than the most immediate restore point. Useful in recovering from high-impact events e.g. ransomware or malware attacks</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8424723"/>
                  </a:ext>
                </a:extLst>
              </a:tr>
            </a:tbl>
          </a:graphicData>
        </a:graphic>
      </p:graphicFrame>
      <p:graphicFrame>
        <p:nvGraphicFramePr>
          <p:cNvPr id="41" name="Table 40">
            <a:extLst>
              <a:ext uri="{FF2B5EF4-FFF2-40B4-BE49-F238E27FC236}">
                <a16:creationId xmlns:a16="http://schemas.microsoft.com/office/drawing/2014/main" id="{B5B5E414-7C47-EAEE-7E74-5D4583CEF612}"/>
              </a:ext>
            </a:extLst>
          </p:cNvPr>
          <p:cNvGraphicFramePr>
            <a:graphicFrameLocks noGrp="1"/>
          </p:cNvGraphicFramePr>
          <p:nvPr/>
        </p:nvGraphicFramePr>
        <p:xfrm>
          <a:off x="289632" y="1063403"/>
          <a:ext cx="7520868" cy="5216860"/>
        </p:xfrm>
        <a:graphic>
          <a:graphicData uri="http://schemas.openxmlformats.org/drawingml/2006/table">
            <a:tbl>
              <a:tblPr>
                <a:tableStyleId>{073A0DAA-6AF3-43AB-8588-CEC1D06C72B9}</a:tableStyleId>
              </a:tblPr>
              <a:tblGrid>
                <a:gridCol w="7520868">
                  <a:extLst>
                    <a:ext uri="{9D8B030D-6E8A-4147-A177-3AD203B41FA5}">
                      <a16:colId xmlns:a16="http://schemas.microsoft.com/office/drawing/2014/main" val="2026813035"/>
                    </a:ext>
                  </a:extLst>
                </a:gridCol>
              </a:tblGrid>
              <a:tr h="268748">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GB" sz="800" b="1" dirty="0">
                          <a:latin typeface="Helvetica" pitchFamily="2" charset="0"/>
                        </a:rPr>
                        <a:t>CHALLENGES</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771339406"/>
                  </a:ext>
                </a:extLst>
              </a:tr>
              <a:tr h="975474">
                <a:tc>
                  <a:txBody>
                    <a:bodyPr/>
                    <a:lstStyle/>
                    <a:p>
                      <a:pPr marL="174625" indent="-174625">
                        <a:spcBef>
                          <a:spcPts val="0"/>
                        </a:spcBef>
                        <a:spcAft>
                          <a:spcPts val="0"/>
                        </a:spcAft>
                        <a:buFont typeface="Arial" panose="020B0604020202020204" pitchFamily="34" charset="0"/>
                        <a:buChar char="•"/>
                      </a:pPr>
                      <a:r>
                        <a:rPr lang="en-GB" sz="750" dirty="0">
                          <a:latin typeface="Helvetica" pitchFamily="2" charset="0"/>
                        </a:rPr>
                        <a:t>To ensure that Core Data Centres, where critical systems live, have protection against major failure in the facility itself, or within the platforms the applications reside.</a:t>
                      </a:r>
                    </a:p>
                    <a:p>
                      <a:pPr marL="174625" indent="-174625">
                        <a:spcBef>
                          <a:spcPts val="0"/>
                        </a:spcBef>
                        <a:spcAft>
                          <a:spcPts val="0"/>
                        </a:spcAft>
                        <a:buFont typeface="Arial" panose="020B0604020202020204" pitchFamily="34" charset="0"/>
                        <a:buChar char="•"/>
                      </a:pPr>
                      <a:r>
                        <a:rPr lang="en-GB" sz="750" dirty="0">
                          <a:latin typeface="Helvetica" pitchFamily="2" charset="0"/>
                        </a:rPr>
                        <a:t>Application availability is critical to everyday business - systems being down can incur significant financial loss.</a:t>
                      </a:r>
                    </a:p>
                    <a:p>
                      <a:pPr marL="174625" indent="-174625">
                        <a:spcBef>
                          <a:spcPts val="0"/>
                        </a:spcBef>
                        <a:spcAft>
                          <a:spcPts val="0"/>
                        </a:spcAft>
                        <a:buFont typeface="Arial" panose="020B0604020202020204" pitchFamily="34" charset="0"/>
                        <a:buChar char="•"/>
                      </a:pPr>
                      <a:r>
                        <a:rPr lang="en-GB" sz="750" dirty="0">
                          <a:latin typeface="Helvetica" pitchFamily="2" charset="0"/>
                        </a:rPr>
                        <a:t>Businesses need the ability to restore services within short periods of time, and have the ability to recover in the event of system corruption.</a:t>
                      </a:r>
                    </a:p>
                    <a:p>
                      <a:pPr marL="174625" indent="-174625">
                        <a:spcBef>
                          <a:spcPts val="0"/>
                        </a:spcBef>
                        <a:spcAft>
                          <a:spcPts val="0"/>
                        </a:spcAft>
                        <a:buFont typeface="Arial" panose="020B0604020202020204" pitchFamily="34" charset="0"/>
                        <a:buChar char="•"/>
                      </a:pPr>
                      <a:r>
                        <a:rPr lang="en-GB" sz="750" dirty="0">
                          <a:latin typeface="Helvetica" pitchFamily="2" charset="0"/>
                        </a:rPr>
                        <a:t>Traditional approaches, such as storage replication, have a high manual recovery time with limited automation available.</a:t>
                      </a:r>
                    </a:p>
                    <a:p>
                      <a:pPr marL="174625" indent="-174625">
                        <a:spcBef>
                          <a:spcPts val="0"/>
                        </a:spcBef>
                        <a:spcAft>
                          <a:spcPts val="0"/>
                        </a:spcAft>
                        <a:buFont typeface="Arial" panose="020B0604020202020204" pitchFamily="34" charset="0"/>
                        <a:buChar char="•"/>
                      </a:pPr>
                      <a:r>
                        <a:rPr lang="en-GB" sz="750" dirty="0">
                          <a:latin typeface="Helvetica" pitchFamily="2" charset="0"/>
                        </a:rPr>
                        <a:t>Need to demonstrate, for audit and compliance purposes, plans and approaches to business continuity. One aspect will be platform protection and DR/system recovery.</a:t>
                      </a:r>
                    </a:p>
                    <a:p>
                      <a:pPr marL="174625" indent="-174625">
                        <a:spcBef>
                          <a:spcPts val="0"/>
                        </a:spcBef>
                        <a:spcAft>
                          <a:spcPts val="0"/>
                        </a:spcAft>
                        <a:buFont typeface="Arial" panose="020B0604020202020204" pitchFamily="34" charset="0"/>
                        <a:buChar char="•"/>
                      </a:pPr>
                      <a:r>
                        <a:rPr lang="en-GB" sz="750" dirty="0">
                          <a:latin typeface="Helvetica" pitchFamily="2" charset="0"/>
                        </a:rPr>
                        <a:t>Organisations looking to reduce costs and remove the upfront investments required with traditional approaches.</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98055448"/>
                  </a:ext>
                </a:extLst>
              </a:tr>
              <a:tr h="85809">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endParaRPr lang="en-GB" sz="200" dirty="0">
                        <a:latin typeface="Helvetica" pitchFamily="2"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8F1"/>
                    </a:solidFill>
                  </a:tcPr>
                </a:tc>
                <a:extLst>
                  <a:ext uri="{0D108BD9-81ED-4DB2-BD59-A6C34878D82A}">
                    <a16:rowId xmlns:a16="http://schemas.microsoft.com/office/drawing/2014/main" val="67705898"/>
                  </a:ext>
                </a:extLst>
              </a:tr>
              <a:tr h="268748">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GB" sz="800" b="1" dirty="0">
                          <a:latin typeface="Helvetica" pitchFamily="2" charset="0"/>
                        </a:rPr>
                        <a:t>SOLUTION</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482307858"/>
                  </a:ext>
                </a:extLst>
              </a:tr>
              <a:tr h="1840241">
                <a:tc>
                  <a:txBody>
                    <a:bodyPr/>
                    <a:lstStyle/>
                    <a:p>
                      <a:pPr marL="174625" indent="-174625">
                        <a:spcBef>
                          <a:spcPts val="0"/>
                        </a:spcBef>
                        <a:spcAft>
                          <a:spcPts val="0"/>
                        </a:spcAft>
                        <a:buFont typeface="Arial" panose="020B0604020202020204" pitchFamily="34" charset="0"/>
                        <a:buChar char="•"/>
                      </a:pPr>
                      <a:r>
                        <a:rPr lang="en-GB" sz="750" dirty="0">
                          <a:latin typeface="Helvetica" pitchFamily="2" charset="0"/>
                        </a:rPr>
                        <a:t>Disaster Recovery as a Service solution that provides continuous block-level replication virtual machines (VMs) from the customer site or our VDC into a secondary location.</a:t>
                      </a:r>
                    </a:p>
                    <a:p>
                      <a:pPr marL="174625" indent="-174625">
                        <a:spcBef>
                          <a:spcPts val="0"/>
                        </a:spcBef>
                        <a:spcAft>
                          <a:spcPts val="0"/>
                        </a:spcAft>
                        <a:buFont typeface="Arial" panose="020B0604020202020204" pitchFamily="34" charset="0"/>
                        <a:buChar char="•"/>
                      </a:pPr>
                      <a:r>
                        <a:rPr lang="en-GB" sz="750" dirty="0">
                          <a:latin typeface="Helvetica" pitchFamily="2" charset="0"/>
                        </a:rPr>
                        <a:t>Integrated at the hypervisor layer, our solution uses block change tracking to capture and commit storage changes, avoiding impact to the protected application – a critical benefit over snapshot-based protection which directly impacts production workload through CPU performance overheads and regular pauses in activity to commit the server state.</a:t>
                      </a:r>
                    </a:p>
                    <a:p>
                      <a:pPr marL="174625" indent="-174625">
                        <a:spcBef>
                          <a:spcPts val="0"/>
                        </a:spcBef>
                        <a:spcAft>
                          <a:spcPts val="0"/>
                        </a:spcAft>
                        <a:buFont typeface="Arial" panose="020B0604020202020204" pitchFamily="34" charset="0"/>
                        <a:buChar char="•"/>
                      </a:pPr>
                      <a:r>
                        <a:rPr lang="en-GB" sz="750" dirty="0">
                          <a:latin typeface="Helvetica" pitchFamily="2" charset="0"/>
                        </a:rPr>
                        <a:t>Simple failover process: VMs can be protected in groups or on an individual basis. Applications with dependencies can be grouped to ensure boot ordering is controlled and a common point-in-time is provided on invocation. </a:t>
                      </a:r>
                    </a:p>
                    <a:p>
                      <a:pPr marL="174625" indent="-174625">
                        <a:spcBef>
                          <a:spcPts val="0"/>
                        </a:spcBef>
                        <a:spcAft>
                          <a:spcPts val="0"/>
                        </a:spcAft>
                        <a:buFont typeface="Arial" panose="020B0604020202020204" pitchFamily="34" charset="0"/>
                        <a:buChar char="•"/>
                      </a:pPr>
                      <a:r>
                        <a:rPr lang="en-GB" sz="750" dirty="0">
                          <a:latin typeface="Helvetica" pitchFamily="2" charset="0"/>
                        </a:rPr>
                        <a:t>Delivered as a fully managed DR Service - we take full responsibility for ensuring ongoing replication and invocation activities, including failover and failback tasks. This includes an annual isolated recovery exercise to demonstrate the validity of the service. </a:t>
                      </a:r>
                    </a:p>
                    <a:p>
                      <a:pPr marL="174625" indent="-174625">
                        <a:spcBef>
                          <a:spcPts val="0"/>
                        </a:spcBef>
                        <a:spcAft>
                          <a:spcPts val="0"/>
                        </a:spcAft>
                        <a:buFont typeface="Arial" panose="020B0604020202020204" pitchFamily="34" charset="0"/>
                        <a:buChar char="•"/>
                      </a:pPr>
                      <a:r>
                        <a:rPr lang="en-GB" sz="750" dirty="0">
                          <a:latin typeface="Helvetica" pitchFamily="2" charset="0"/>
                        </a:rPr>
                        <a:t>Set up DR plans that align with the organisation’s recovery objectives to protect key IaaS, PaaS and SaaS workloads as well as remote sites.</a:t>
                      </a:r>
                    </a:p>
                    <a:p>
                      <a:pPr marL="174625" indent="-174625">
                        <a:spcBef>
                          <a:spcPts val="0"/>
                        </a:spcBef>
                        <a:spcAft>
                          <a:spcPts val="0"/>
                        </a:spcAft>
                        <a:buFont typeface="Arial" panose="020B0604020202020204" pitchFamily="34" charset="0"/>
                        <a:buChar char="•"/>
                      </a:pPr>
                      <a:r>
                        <a:rPr lang="en-GB" sz="750" dirty="0">
                          <a:latin typeface="Helvetica" pitchFamily="2" charset="0"/>
                        </a:rPr>
                        <a:t>Our solution uses journal-based technology to log all changes occurring within a specified time frame. Gives any point-in-time recovery for the entire length of the journal, with a granularity measured in seconds.</a:t>
                      </a:r>
                    </a:p>
                    <a:p>
                      <a:pPr marL="174625" indent="-174625">
                        <a:spcBef>
                          <a:spcPts val="0"/>
                        </a:spcBef>
                        <a:spcAft>
                          <a:spcPts val="0"/>
                        </a:spcAft>
                        <a:buFont typeface="Arial" panose="020B0604020202020204" pitchFamily="34" charset="0"/>
                        <a:buChar char="•"/>
                      </a:pPr>
                      <a:r>
                        <a:rPr lang="en-GB" sz="750" dirty="0">
                          <a:latin typeface="Helvetica" pitchFamily="2" charset="0"/>
                        </a:rPr>
                        <a:t>Avoid the Costs of Standby DR Hardware with our Cloud-based </a:t>
                      </a:r>
                      <a:r>
                        <a:rPr lang="en-GB" sz="750" dirty="0" err="1">
                          <a:latin typeface="Helvetica" pitchFamily="2" charset="0"/>
                        </a:rPr>
                        <a:t>DRaaS</a:t>
                      </a:r>
                      <a:r>
                        <a:rPr lang="en-GB" sz="750" dirty="0">
                          <a:latin typeface="Helvetica" pitchFamily="2" charset="0"/>
                        </a:rPr>
                        <a:t> service, offering a simple commercial model based on resources consumed.</a:t>
                      </a:r>
                    </a:p>
                    <a:p>
                      <a:pPr marL="174625" indent="-174625">
                        <a:spcBef>
                          <a:spcPts val="0"/>
                        </a:spcBef>
                        <a:spcAft>
                          <a:spcPts val="0"/>
                        </a:spcAft>
                        <a:buFont typeface="Arial" panose="020B0604020202020204" pitchFamily="34" charset="0"/>
                        <a:buChar char="•"/>
                      </a:pPr>
                      <a:r>
                        <a:rPr lang="en-GB" sz="750" dirty="0">
                          <a:latin typeface="Helvetica" pitchFamily="2" charset="0"/>
                        </a:rPr>
                        <a:t>With many organisations now seeing the Public Cloud as native in their IT strategy, often first use case can be for DR to test the water, or use the native elasticity to drive commercial optimisation of their budgets</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54890824"/>
                  </a:ext>
                </a:extLst>
              </a:tr>
              <a:tr h="74628">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endParaRPr lang="en-GB" sz="200" dirty="0">
                        <a:latin typeface="Helvetica" pitchFamily="2"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8F1"/>
                    </a:solidFill>
                  </a:tcPr>
                </a:tc>
                <a:extLst>
                  <a:ext uri="{0D108BD9-81ED-4DB2-BD59-A6C34878D82A}">
                    <a16:rowId xmlns:a16="http://schemas.microsoft.com/office/drawing/2014/main" val="208424723"/>
                  </a:ext>
                </a:extLst>
              </a:tr>
              <a:tr h="268748">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GB" sz="800" b="1" dirty="0">
                          <a:latin typeface="Helvetica" pitchFamily="2" charset="0"/>
                        </a:rPr>
                        <a:t>WHY EXPO.e</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710564748"/>
                  </a:ext>
                </a:extLst>
              </a:tr>
              <a:tr h="1416205">
                <a:tc>
                  <a:txBody>
                    <a:bodyPr/>
                    <a:lstStyle/>
                    <a:p>
                      <a:pPr marL="177800" indent="-177800">
                        <a:spcBef>
                          <a:spcPts val="0"/>
                        </a:spcBef>
                        <a:spcAft>
                          <a:spcPts val="0"/>
                        </a:spcAft>
                        <a:buFont typeface="Arial" panose="020B0604020202020204" pitchFamily="34" charset="0"/>
                        <a:buChar char="•"/>
                      </a:pPr>
                      <a:r>
                        <a:rPr lang="en-GB" sz="750" dirty="0">
                          <a:latin typeface="Helvetica" pitchFamily="2" charset="0"/>
                        </a:rPr>
                        <a:t>Experienced in delivering best-in-class </a:t>
                      </a:r>
                      <a:r>
                        <a:rPr lang="en-GB" sz="750" dirty="0" err="1">
                          <a:latin typeface="Helvetica" pitchFamily="2" charset="0"/>
                        </a:rPr>
                        <a:t>DRaaS</a:t>
                      </a:r>
                      <a:r>
                        <a:rPr lang="en-GB" sz="750" dirty="0">
                          <a:latin typeface="Helvetica" pitchFamily="2" charset="0"/>
                        </a:rPr>
                        <a:t> solutions across a variety of use cases and verticals - currently protecting thousands of VMs in our environment.</a:t>
                      </a:r>
                    </a:p>
                    <a:p>
                      <a:pPr marL="177800" indent="-177800">
                        <a:spcBef>
                          <a:spcPts val="0"/>
                        </a:spcBef>
                        <a:spcAft>
                          <a:spcPts val="0"/>
                        </a:spcAft>
                        <a:buFont typeface="Arial" panose="020B0604020202020204" pitchFamily="34" charset="0"/>
                        <a:buChar char="•"/>
                      </a:pPr>
                      <a:r>
                        <a:rPr lang="en-GB" sz="750" dirty="0">
                          <a:latin typeface="Helvetica" pitchFamily="2" charset="0"/>
                        </a:rPr>
                        <a:t>Platinum partner of industry leaders in Data Centre Backup and Recovery solutions, Zerto, to deliver a comprehensive </a:t>
                      </a:r>
                      <a:r>
                        <a:rPr lang="en-GB" sz="750" dirty="0" err="1">
                          <a:latin typeface="Helvetica" pitchFamily="2" charset="0"/>
                        </a:rPr>
                        <a:t>DRaaS</a:t>
                      </a:r>
                      <a:r>
                        <a:rPr lang="en-GB" sz="750" dirty="0">
                          <a:latin typeface="Helvetica" pitchFamily="2" charset="0"/>
                        </a:rPr>
                        <a:t> solution backed by our private network.</a:t>
                      </a:r>
                    </a:p>
                    <a:p>
                      <a:pPr marL="177800" indent="-177800">
                        <a:spcBef>
                          <a:spcPts val="0"/>
                        </a:spcBef>
                        <a:spcAft>
                          <a:spcPts val="0"/>
                        </a:spcAft>
                        <a:buFont typeface="Arial" panose="020B0604020202020204" pitchFamily="34" charset="0"/>
                        <a:buChar char="•"/>
                      </a:pPr>
                      <a:r>
                        <a:rPr lang="en-GB" sz="750" dirty="0">
                          <a:latin typeface="Helvetica" pitchFamily="2" charset="0"/>
                        </a:rPr>
                        <a:t>We have a demonstrable and certified DR process (ISO 27001, ISO 22301), experienced in working with customers of all sizes across multiple sectors including financial, legal, and healthcare.</a:t>
                      </a:r>
                    </a:p>
                    <a:p>
                      <a:pPr marL="177800" indent="-177800">
                        <a:spcBef>
                          <a:spcPts val="0"/>
                        </a:spcBef>
                        <a:spcAft>
                          <a:spcPts val="0"/>
                        </a:spcAft>
                        <a:buFont typeface="Arial" panose="020B0604020202020204" pitchFamily="34" charset="0"/>
                        <a:buChar char="•"/>
                      </a:pPr>
                      <a:r>
                        <a:rPr lang="en-GB" sz="750" dirty="0">
                          <a:latin typeface="Helvetica" pitchFamily="2" charset="0"/>
                        </a:rPr>
                        <a:t>Low risk implementation and migration through our team of dedicated Cloud Solutions Consultants, Delivery Experts, and our 24x7 UK Support Desk.</a:t>
                      </a:r>
                    </a:p>
                    <a:p>
                      <a:pPr marL="177800" indent="-177800">
                        <a:spcBef>
                          <a:spcPts val="0"/>
                        </a:spcBef>
                        <a:spcAft>
                          <a:spcPts val="0"/>
                        </a:spcAft>
                        <a:buFont typeface="Arial" panose="020B0604020202020204" pitchFamily="34" charset="0"/>
                        <a:buChar char="•"/>
                      </a:pPr>
                      <a:r>
                        <a:rPr lang="en-GB" sz="750" dirty="0">
                          <a:latin typeface="Helvetica" pitchFamily="2" charset="0"/>
                        </a:rPr>
                        <a:t>Fully managed service where we manage the infrastructure to reduce yours and your customers touch time and administrative burden on in-house resource.</a:t>
                      </a:r>
                    </a:p>
                    <a:p>
                      <a:pPr marL="177800" indent="-177800">
                        <a:spcBef>
                          <a:spcPts val="0"/>
                        </a:spcBef>
                        <a:spcAft>
                          <a:spcPts val="0"/>
                        </a:spcAft>
                        <a:buFont typeface="Arial" panose="020B0604020202020204" pitchFamily="34" charset="0"/>
                        <a:buChar char="•"/>
                      </a:pPr>
                      <a:r>
                        <a:rPr lang="en-GB" sz="750" dirty="0">
                          <a:latin typeface="Helvetica" pitchFamily="2" charset="0"/>
                        </a:rPr>
                        <a:t>Complementary services available to provide more strategic DR/BC solutions including private networking, WAN, SDN/SD-WAN, and Cyber Security - all protected under a single SLA when buying through us.</a:t>
                      </a:r>
                    </a:p>
                    <a:p>
                      <a:pPr marL="177800" indent="-177800">
                        <a:spcBef>
                          <a:spcPts val="0"/>
                        </a:spcBef>
                        <a:spcAft>
                          <a:spcPts val="0"/>
                        </a:spcAft>
                        <a:buFont typeface="Arial" panose="020B0604020202020204" pitchFamily="34" charset="0"/>
                        <a:buChar char="•"/>
                      </a:pPr>
                      <a:r>
                        <a:rPr lang="en-GB" sz="750" dirty="0">
                          <a:latin typeface="Helvetica" pitchFamily="2" charset="0"/>
                        </a:rPr>
                        <a:t>Provides a single point of contact across all services enabling vendor consolidation and simplifying access to support for you and your customers.</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1106448"/>
                  </a:ext>
                </a:extLst>
              </a:tr>
            </a:tbl>
          </a:graphicData>
        </a:graphic>
      </p:graphicFrame>
      <p:graphicFrame>
        <p:nvGraphicFramePr>
          <p:cNvPr id="3" name="Table 2">
            <a:extLst>
              <a:ext uri="{FF2B5EF4-FFF2-40B4-BE49-F238E27FC236}">
                <a16:creationId xmlns:a16="http://schemas.microsoft.com/office/drawing/2014/main" id="{CD19F2DE-9ADF-752A-BEF1-2AE70114D3CD}"/>
              </a:ext>
            </a:extLst>
          </p:cNvPr>
          <p:cNvGraphicFramePr>
            <a:graphicFrameLocks noGrp="1"/>
          </p:cNvGraphicFramePr>
          <p:nvPr/>
        </p:nvGraphicFramePr>
        <p:xfrm>
          <a:off x="7928384" y="1063403"/>
          <a:ext cx="3973984" cy="1244222"/>
        </p:xfrm>
        <a:graphic>
          <a:graphicData uri="http://schemas.openxmlformats.org/drawingml/2006/table">
            <a:tbl>
              <a:tblPr>
                <a:tableStyleId>{073A0DAA-6AF3-43AB-8588-CEC1D06C72B9}</a:tableStyleId>
              </a:tblPr>
              <a:tblGrid>
                <a:gridCol w="3973984">
                  <a:extLst>
                    <a:ext uri="{9D8B030D-6E8A-4147-A177-3AD203B41FA5}">
                      <a16:colId xmlns:a16="http://schemas.microsoft.com/office/drawing/2014/main" val="1056006221"/>
                    </a:ext>
                  </a:extLst>
                </a:gridCol>
              </a:tblGrid>
              <a:tr h="268748">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GB" sz="800" b="1" dirty="0">
                          <a:latin typeface="Helvetica" pitchFamily="2" charset="0"/>
                        </a:rPr>
                        <a:t>CHALLENGES</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410448736"/>
                  </a:ext>
                </a:extLst>
              </a:tr>
              <a:tr h="975474">
                <a:tc>
                  <a:txBody>
                    <a:bodyPr/>
                    <a:lstStyle/>
                    <a:p>
                      <a:pPr marL="174625" indent="-174625">
                        <a:spcBef>
                          <a:spcPts val="0"/>
                        </a:spcBef>
                        <a:spcAft>
                          <a:spcPts val="0"/>
                        </a:spcAft>
                        <a:buFont typeface="Arial" panose="020B0604020202020204" pitchFamily="34" charset="0"/>
                        <a:buChar char="•"/>
                      </a:pPr>
                      <a:r>
                        <a:rPr lang="en-GB" sz="750" dirty="0">
                          <a:latin typeface="Helvetica" pitchFamily="2" charset="0"/>
                        </a:rPr>
                        <a:t>SLA: Recovery time from 30 minutes.</a:t>
                      </a:r>
                    </a:p>
                    <a:p>
                      <a:pPr marL="174625" indent="-174625">
                        <a:spcBef>
                          <a:spcPts val="0"/>
                        </a:spcBef>
                        <a:spcAft>
                          <a:spcPts val="0"/>
                        </a:spcAft>
                        <a:buFont typeface="Arial" panose="020B0604020202020204" pitchFamily="34" charset="0"/>
                        <a:buChar char="•"/>
                      </a:pPr>
                      <a:r>
                        <a:rPr lang="en-GB" sz="750" dirty="0">
                          <a:latin typeface="Helvetica" pitchFamily="2" charset="0"/>
                        </a:rPr>
                        <a:t>Prioritise failover of critical VMs first - all remaining VMs cascade then on.</a:t>
                      </a:r>
                    </a:p>
                    <a:p>
                      <a:pPr marL="174625" indent="-174625">
                        <a:spcBef>
                          <a:spcPts val="0"/>
                        </a:spcBef>
                        <a:spcAft>
                          <a:spcPts val="0"/>
                        </a:spcAft>
                        <a:buFont typeface="Arial" panose="020B0604020202020204" pitchFamily="34" charset="0"/>
                        <a:buChar char="•"/>
                      </a:pPr>
                      <a:r>
                        <a:rPr lang="en-GB" sz="750" dirty="0">
                          <a:latin typeface="Helvetica" pitchFamily="2" charset="0"/>
                        </a:rPr>
                        <a:t>Up to 28 days point-in-time recovery.</a:t>
                      </a:r>
                    </a:p>
                    <a:p>
                      <a:pPr marL="174625" indent="-174625">
                        <a:spcBef>
                          <a:spcPts val="0"/>
                        </a:spcBef>
                        <a:spcAft>
                          <a:spcPts val="0"/>
                        </a:spcAft>
                        <a:buFont typeface="Arial" panose="020B0604020202020204" pitchFamily="34" charset="0"/>
                        <a:buChar char="•"/>
                      </a:pPr>
                      <a:r>
                        <a:rPr lang="en-GB" sz="750" dirty="0">
                          <a:latin typeface="Helvetica" pitchFamily="2" charset="0"/>
                        </a:rPr>
                        <a:t>Standard: VDC/VDC or Customer site/VDC. </a:t>
                      </a:r>
                    </a:p>
                    <a:p>
                      <a:pPr marL="174625" indent="-174625">
                        <a:spcBef>
                          <a:spcPts val="0"/>
                        </a:spcBef>
                        <a:spcAft>
                          <a:spcPts val="0"/>
                        </a:spcAft>
                        <a:buFont typeface="Arial" panose="020B0604020202020204" pitchFamily="34" charset="0"/>
                        <a:buChar char="•"/>
                      </a:pPr>
                      <a:r>
                        <a:rPr lang="en-GB" sz="750" dirty="0">
                          <a:latin typeface="Helvetica" pitchFamily="2" charset="0"/>
                        </a:rPr>
                        <a:t>Optional: O2M; Extended Journals.</a:t>
                      </a:r>
                    </a:p>
                  </a:txBody>
                  <a:tcPr marL="72000" marR="72000" marT="72000" marB="7200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0113910"/>
                  </a:ext>
                </a:extLst>
              </a:tr>
            </a:tbl>
          </a:graphicData>
        </a:graphic>
      </p:graphicFrame>
    </p:spTree>
    <p:extLst>
      <p:ext uri="{BB962C8B-B14F-4D97-AF65-F5344CB8AC3E}">
        <p14:creationId xmlns:p14="http://schemas.microsoft.com/office/powerpoint/2010/main" val="3341217283"/>
      </p:ext>
    </p:extLst>
  </p:cSld>
  <p:clrMapOvr>
    <a:masterClrMapping/>
  </p:clrMapOvr>
</p:sld>
</file>

<file path=ppt/theme/theme1.xml><?xml version="1.0" encoding="utf-8"?>
<a:theme xmlns:a="http://schemas.openxmlformats.org/drawingml/2006/main" name="Main Slide - Light">
  <a:themeElements>
    <a:clrScheme name="Expo.e Channel">
      <a:dk1>
        <a:srgbClr val="1A1C2B"/>
      </a:dk1>
      <a:lt1>
        <a:sysClr val="window" lastClr="FFFFFF"/>
      </a:lt1>
      <a:dk2>
        <a:srgbClr val="1A1C2B"/>
      </a:dk2>
      <a:lt2>
        <a:srgbClr val="00FF2D"/>
      </a:lt2>
      <a:accent1>
        <a:srgbClr val="7FFF95"/>
      </a:accent1>
      <a:accent2>
        <a:srgbClr val="BFFFCA"/>
      </a:accent2>
      <a:accent3>
        <a:srgbClr val="00FFD8"/>
      </a:accent3>
      <a:accent4>
        <a:srgbClr val="1A1C2B"/>
      </a:accent4>
      <a:accent5>
        <a:srgbClr val="00FF2D"/>
      </a:accent5>
      <a:accent6>
        <a:srgbClr val="000000"/>
      </a:accent6>
      <a:hlink>
        <a:srgbClr val="FFFFFF"/>
      </a:hlink>
      <a:folHlink>
        <a:srgbClr val="00FF2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Data-Platform-Solution_JWB.pptx" id="{F977F052-F96B-4DA6-89D1-A950CDF6C897}" vid="{5E787117-2195-4169-9D98-55FE7789A031}"/>
    </a:ext>
  </a:extLst>
</a:theme>
</file>

<file path=docProps/app.xml><?xml version="1.0" encoding="utf-8"?>
<Properties xmlns="http://schemas.openxmlformats.org/officeDocument/2006/extended-properties" xmlns:vt="http://schemas.openxmlformats.org/officeDocument/2006/docPropsVTypes">
  <TotalTime>0</TotalTime>
  <Words>879</Words>
  <Application>Microsoft Office PowerPoint</Application>
  <PresentationFormat>Widescreen</PresentationFormat>
  <Paragraphs>46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Helvetica</vt:lpstr>
      <vt:lpstr>HelveticaNowDisplay Bold</vt:lpstr>
      <vt:lpstr>HelveticaNowText Regular</vt:lpstr>
      <vt:lpstr>Main Slide - Light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Williams-Bew</dc:creator>
  <cp:lastModifiedBy>Jason Williams-Bew</cp:lastModifiedBy>
  <cp:revision>1</cp:revision>
  <dcterms:created xsi:type="dcterms:W3CDTF">2023-10-11T09:09:29Z</dcterms:created>
  <dcterms:modified xsi:type="dcterms:W3CDTF">2023-10-11T09:09:42Z</dcterms:modified>
</cp:coreProperties>
</file>