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02" r:id="rId4"/>
    <p:sldMasterId id="2147483804" r:id="rId5"/>
    <p:sldMasterId id="2147483806" r:id="rId6"/>
    <p:sldMasterId id="2147483808" r:id="rId7"/>
    <p:sldMasterId id="2147483810" r:id="rId8"/>
    <p:sldMasterId id="2147483812" r:id="rId9"/>
    <p:sldMasterId id="2147483814" r:id="rId10"/>
    <p:sldMasterId id="2147483816" r:id="rId11"/>
    <p:sldMasterId id="2147483771" r:id="rId12"/>
    <p:sldMasterId id="2147483818" r:id="rId13"/>
    <p:sldMasterId id="2147483843" r:id="rId14"/>
    <p:sldMasterId id="2147483850" r:id="rId15"/>
    <p:sldMasterId id="2147483871" r:id="rId16"/>
    <p:sldMasterId id="2147483873" r:id="rId17"/>
  </p:sldMasterIdLst>
  <p:notesMasterIdLst>
    <p:notesMasterId r:id="rId24"/>
  </p:notesMasterIdLst>
  <p:sldIdLst>
    <p:sldId id="2143187642" r:id="rId18"/>
    <p:sldId id="2147469688" r:id="rId19"/>
    <p:sldId id="2147469752" r:id="rId20"/>
    <p:sldId id="2143187569" r:id="rId21"/>
    <p:sldId id="2147469753" r:id="rId22"/>
    <p:sldId id="2147469714" r:id="rId23"/>
  </p:sldIdLst>
  <p:sldSz cx="12192000" cy="6858000"/>
  <p:notesSz cx="6858000" cy="9144000"/>
  <p:embeddedFontLst>
    <p:embeddedFont>
      <p:font typeface="Helvetica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  <p15:guide id="6" orient="horz" pos="2115" userDrawn="1">
          <p15:clr>
            <a:srgbClr val="A4A3A4"/>
          </p15:clr>
        </p15:guide>
        <p15:guide id="7" orient="horz" pos="2478" userDrawn="1">
          <p15:clr>
            <a:srgbClr val="A4A3A4"/>
          </p15:clr>
        </p15:guide>
        <p15:guide id="8" orient="horz" pos="2863" userDrawn="1">
          <p15:clr>
            <a:srgbClr val="A4A3A4"/>
          </p15:clr>
        </p15:guide>
        <p15:guide id="9" orient="horz" pos="3226" userDrawn="1">
          <p15:clr>
            <a:srgbClr val="A4A3A4"/>
          </p15:clr>
        </p15:guide>
        <p15:guide id="10" orient="horz" pos="3589" userDrawn="1">
          <p15:clr>
            <a:srgbClr val="A4A3A4"/>
          </p15:clr>
        </p15:guide>
        <p15:guide id="11" orient="horz" pos="3974" userDrawn="1">
          <p15:clr>
            <a:srgbClr val="A4A3A4"/>
          </p15:clr>
        </p15:guide>
        <p15:guide id="12" orient="horz" pos="278" userDrawn="1">
          <p15:clr>
            <a:srgbClr val="A4A3A4"/>
          </p15:clr>
        </p15:guide>
        <p15:guide id="13" pos="3182" userDrawn="1">
          <p15:clr>
            <a:srgbClr val="A4A3A4"/>
          </p15:clr>
        </p15:guide>
        <p15:guide id="14" pos="2547" userDrawn="1">
          <p15:clr>
            <a:srgbClr val="A4A3A4"/>
          </p15:clr>
        </p15:guide>
        <p15:guide id="15" pos="1912" userDrawn="1">
          <p15:clr>
            <a:srgbClr val="A4A3A4"/>
          </p15:clr>
        </p15:guide>
        <p15:guide id="16" pos="1255" userDrawn="1">
          <p15:clr>
            <a:srgbClr val="A4A3A4"/>
          </p15:clr>
        </p15:guide>
        <p15:guide id="17" pos="597" userDrawn="1">
          <p15:clr>
            <a:srgbClr val="A4A3A4"/>
          </p15:clr>
        </p15:guide>
        <p15:guide id="18" pos="4475" userDrawn="1">
          <p15:clr>
            <a:srgbClr val="A4A3A4"/>
          </p15:clr>
        </p15:guide>
        <p15:guide id="19" pos="5110" userDrawn="1">
          <p15:clr>
            <a:srgbClr val="A4A3A4"/>
          </p15:clr>
        </p15:guide>
        <p15:guide id="20" pos="5768" userDrawn="1">
          <p15:clr>
            <a:srgbClr val="A4A3A4"/>
          </p15:clr>
        </p15:guide>
        <p15:guide id="21" pos="6403" userDrawn="1">
          <p15:clr>
            <a:srgbClr val="A4A3A4"/>
          </p15:clr>
        </p15:guide>
        <p15:guide id="22" pos="70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per Hardinge" initials="JH" lastIdx="1" clrIdx="0">
    <p:extLst>
      <p:ext uri="{19B8F6BF-5375-455C-9EA6-DF929625EA0E}">
        <p15:presenceInfo xmlns:p15="http://schemas.microsoft.com/office/powerpoint/2012/main" userId="S::Jasper.Hardinge@Exponential-e.com::69f86c5f-4a08-4e0b-bb9c-15fb31f3f092" providerId="AD"/>
      </p:ext>
    </p:extLst>
  </p:cmAuthor>
  <p:cmAuthor id="2" name="James Pearce" initials="JP" lastIdx="1" clrIdx="1">
    <p:extLst>
      <p:ext uri="{19B8F6BF-5375-455C-9EA6-DF929625EA0E}">
        <p15:presenceInfo xmlns:p15="http://schemas.microsoft.com/office/powerpoint/2012/main" userId="James Pearce" providerId="None"/>
      </p:ext>
    </p:extLst>
  </p:cmAuthor>
  <p:cmAuthor id="3" name="Tristin Titinchi" initials="TT" lastIdx="14" clrIdx="2">
    <p:extLst>
      <p:ext uri="{19B8F6BF-5375-455C-9EA6-DF929625EA0E}">
        <p15:presenceInfo xmlns:p15="http://schemas.microsoft.com/office/powerpoint/2012/main" userId="S::Tristin.Titinchi@Exponential-e.com::85e3d939-8389-434f-8f9c-ed833fa0112c" providerId="AD"/>
      </p:ext>
    </p:extLst>
  </p:cmAuthor>
  <p:cmAuthor id="4" name="Viktoria Pfeff" initials="VP" lastIdx="1" clrIdx="3">
    <p:extLst>
      <p:ext uri="{19B8F6BF-5375-455C-9EA6-DF929625EA0E}">
        <p15:presenceInfo xmlns:p15="http://schemas.microsoft.com/office/powerpoint/2012/main" userId="S::viktoria.pfeff@exponential-e.com::64b38e73-835a-44e8-927a-4958e3c1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82E"/>
    <a:srgbClr val="05CD22"/>
    <a:srgbClr val="00C0A5"/>
    <a:srgbClr val="00FF2D"/>
    <a:srgbClr val="00D223"/>
    <a:srgbClr val="BFFFCA"/>
    <a:srgbClr val="1A1C2B"/>
    <a:srgbClr val="7FFF95"/>
    <a:srgbClr val="121212"/>
    <a:srgbClr val="191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87854" autoAdjust="0"/>
  </p:normalViewPr>
  <p:slideViewPr>
    <p:cSldViewPr snapToGrid="0">
      <p:cViewPr varScale="1">
        <p:scale>
          <a:sx n="96" d="100"/>
          <a:sy n="96" d="100"/>
        </p:scale>
        <p:origin x="900" y="96"/>
      </p:cViewPr>
      <p:guideLst>
        <p:guide orient="horz" pos="640"/>
        <p:guide pos="3840"/>
        <p:guide orient="horz" pos="1026"/>
        <p:guide orient="horz" pos="1389"/>
        <p:guide orient="horz" pos="1752"/>
        <p:guide orient="horz" pos="2115"/>
        <p:guide orient="horz" pos="2478"/>
        <p:guide orient="horz" pos="2863"/>
        <p:guide orient="horz" pos="3226"/>
        <p:guide orient="horz" pos="3589"/>
        <p:guide orient="horz" pos="3974"/>
        <p:guide orient="horz" pos="278"/>
        <p:guide pos="3182"/>
        <p:guide pos="2547"/>
        <p:guide pos="1912"/>
        <p:guide pos="1255"/>
        <p:guide pos="597"/>
        <p:guide pos="4475"/>
        <p:guide pos="5110"/>
        <p:guide pos="5768"/>
        <p:guide pos="6403"/>
        <p:guide pos="70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1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6.xml"/><Relationship Id="rId28" Type="http://schemas.openxmlformats.org/officeDocument/2006/relationships/font" Target="fonts/font4.fntdata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5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ity Seenath" userId="e2c9180b-0947-4fc1-b739-8e5acc7c91e5" providerId="ADAL" clId="{4EF044FD-F21E-44AF-BEB9-2C48FF8C3F77}"/>
    <pc:docChg chg="custSel modSld">
      <pc:chgData name="Trinity Seenath" userId="e2c9180b-0947-4fc1-b739-8e5acc7c91e5" providerId="ADAL" clId="{4EF044FD-F21E-44AF-BEB9-2C48FF8C3F77}" dt="2023-11-14T16:19:08.774" v="92" actId="20577"/>
      <pc:docMkLst>
        <pc:docMk/>
      </pc:docMkLst>
      <pc:sldChg chg="modSp mod">
        <pc:chgData name="Trinity Seenath" userId="e2c9180b-0947-4fc1-b739-8e5acc7c91e5" providerId="ADAL" clId="{4EF044FD-F21E-44AF-BEB9-2C48FF8C3F77}" dt="2023-11-14T15:49:55.036" v="62" actId="33524"/>
        <pc:sldMkLst>
          <pc:docMk/>
          <pc:sldMk cId="2820764609" sldId="2143187569"/>
        </pc:sldMkLst>
        <pc:spChg chg="mod">
          <ac:chgData name="Trinity Seenath" userId="e2c9180b-0947-4fc1-b739-8e5acc7c91e5" providerId="ADAL" clId="{4EF044FD-F21E-44AF-BEB9-2C48FF8C3F77}" dt="2023-11-14T15:49:55.036" v="62" actId="33524"/>
          <ac:spMkLst>
            <pc:docMk/>
            <pc:sldMk cId="2820764609" sldId="2143187569"/>
            <ac:spMk id="11" creationId="{2366A14A-E910-4446-8991-8BF8E2E6F834}"/>
          </ac:spMkLst>
        </pc:spChg>
      </pc:sldChg>
      <pc:sldChg chg="modSp mod">
        <pc:chgData name="Trinity Seenath" userId="e2c9180b-0947-4fc1-b739-8e5acc7c91e5" providerId="ADAL" clId="{4EF044FD-F21E-44AF-BEB9-2C48FF8C3F77}" dt="2023-11-14T15:57:18.156" v="69" actId="20577"/>
        <pc:sldMkLst>
          <pc:docMk/>
          <pc:sldMk cId="2264094326" sldId="2143187642"/>
        </pc:sldMkLst>
        <pc:spChg chg="mod">
          <ac:chgData name="Trinity Seenath" userId="e2c9180b-0947-4fc1-b739-8e5acc7c91e5" providerId="ADAL" clId="{4EF044FD-F21E-44AF-BEB9-2C48FF8C3F77}" dt="2023-11-14T15:57:18.156" v="69" actId="20577"/>
          <ac:spMkLst>
            <pc:docMk/>
            <pc:sldMk cId="2264094326" sldId="2143187642"/>
            <ac:spMk id="3" creationId="{2C13F5EC-7064-2264-DB23-E4D4D9FDDB23}"/>
          </ac:spMkLst>
        </pc:spChg>
      </pc:sldChg>
      <pc:sldChg chg="modSp mod">
        <pc:chgData name="Trinity Seenath" userId="e2c9180b-0947-4fc1-b739-8e5acc7c91e5" providerId="ADAL" clId="{4EF044FD-F21E-44AF-BEB9-2C48FF8C3F77}" dt="2023-11-14T16:18:49.927" v="76" actId="20577"/>
        <pc:sldMkLst>
          <pc:docMk/>
          <pc:sldMk cId="4201607519" sldId="2147469714"/>
        </pc:sldMkLst>
        <pc:spChg chg="mod">
          <ac:chgData name="Trinity Seenath" userId="e2c9180b-0947-4fc1-b739-8e5acc7c91e5" providerId="ADAL" clId="{4EF044FD-F21E-44AF-BEB9-2C48FF8C3F77}" dt="2023-11-14T15:47:43.443" v="43" actId="20577"/>
          <ac:spMkLst>
            <pc:docMk/>
            <pc:sldMk cId="4201607519" sldId="2147469714"/>
            <ac:spMk id="10" creationId="{306A9F38-E85C-189A-E15C-21BFF20CCFC2}"/>
          </ac:spMkLst>
        </pc:spChg>
        <pc:spChg chg="mod">
          <ac:chgData name="Trinity Seenath" userId="e2c9180b-0947-4fc1-b739-8e5acc7c91e5" providerId="ADAL" clId="{4EF044FD-F21E-44AF-BEB9-2C48FF8C3F77}" dt="2023-11-14T16:18:49.927" v="76" actId="20577"/>
          <ac:spMkLst>
            <pc:docMk/>
            <pc:sldMk cId="4201607519" sldId="2147469714"/>
            <ac:spMk id="13" creationId="{C6B4C764-0361-5A98-B31B-78596DBFA469}"/>
          </ac:spMkLst>
        </pc:spChg>
      </pc:sldChg>
      <pc:sldChg chg="modSp mod">
        <pc:chgData name="Trinity Seenath" userId="e2c9180b-0947-4fc1-b739-8e5acc7c91e5" providerId="ADAL" clId="{4EF044FD-F21E-44AF-BEB9-2C48FF8C3F77}" dt="2023-11-14T15:49:20.026" v="61" actId="2085"/>
        <pc:sldMkLst>
          <pc:docMk/>
          <pc:sldMk cId="2686221234" sldId="2147469752"/>
        </pc:sldMkLst>
        <pc:picChg chg="mod">
          <ac:chgData name="Trinity Seenath" userId="e2c9180b-0947-4fc1-b739-8e5acc7c91e5" providerId="ADAL" clId="{4EF044FD-F21E-44AF-BEB9-2C48FF8C3F77}" dt="2023-11-14T15:49:20.026" v="61" actId="2085"/>
          <ac:picMkLst>
            <pc:docMk/>
            <pc:sldMk cId="2686221234" sldId="2147469752"/>
            <ac:picMk id="8" creationId="{4AE07251-1448-AC21-602F-A1B8133873C3}"/>
          </ac:picMkLst>
        </pc:picChg>
      </pc:sldChg>
      <pc:sldChg chg="modSp mod">
        <pc:chgData name="Trinity Seenath" userId="e2c9180b-0947-4fc1-b739-8e5acc7c91e5" providerId="ADAL" clId="{4EF044FD-F21E-44AF-BEB9-2C48FF8C3F77}" dt="2023-11-14T16:19:08.774" v="92" actId="20577"/>
        <pc:sldMkLst>
          <pc:docMk/>
          <pc:sldMk cId="2112472085" sldId="2147469753"/>
        </pc:sldMkLst>
        <pc:spChg chg="mod">
          <ac:chgData name="Trinity Seenath" userId="e2c9180b-0947-4fc1-b739-8e5acc7c91e5" providerId="ADAL" clId="{4EF044FD-F21E-44AF-BEB9-2C48FF8C3F77}" dt="2023-11-14T15:48:51.372" v="60" actId="20577"/>
          <ac:spMkLst>
            <pc:docMk/>
            <pc:sldMk cId="2112472085" sldId="2147469753"/>
            <ac:spMk id="6" creationId="{BBC8FF22-BA39-BEDF-AA1B-6EE7A6053170}"/>
          </ac:spMkLst>
        </pc:spChg>
        <pc:spChg chg="mod">
          <ac:chgData name="Trinity Seenath" userId="e2c9180b-0947-4fc1-b739-8e5acc7c91e5" providerId="ADAL" clId="{4EF044FD-F21E-44AF-BEB9-2C48FF8C3F77}" dt="2023-11-14T16:19:08.774" v="92" actId="20577"/>
          <ac:spMkLst>
            <pc:docMk/>
            <pc:sldMk cId="2112472085" sldId="2147469753"/>
            <ac:spMk id="35" creationId="{B0715212-5222-DA62-DA34-2134640D7C3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7DBA810B-DEC7-4747-8DEE-C29B71197D5C}" type="datetimeFigureOut">
              <a:rPr lang="en-GB" smtClean="0"/>
              <a:pPr/>
              <a:t>05/12/2023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itchFamily="2" charset="0"/>
              </a:defRPr>
            </a:lvl1pPr>
          </a:lstStyle>
          <a:p>
            <a:fld id="{86E4DE8A-6D9C-4261-B1A7-A6BAB7D2C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DE8A-6D9C-4261-B1A7-A6BAB7D2C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06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DE8A-6D9C-4261-B1A7-A6BAB7D2C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06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E4DE8A-6D9C-4261-B1A7-A6BAB7D2C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664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E4DE8A-6D9C-4261-B1A7-A6BAB7D2CF0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3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803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4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51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Dark"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  <a:solidFill>
            <a:srgbClr val="1A1C2B"/>
          </a:solidFill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24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85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5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0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2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054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26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solidFill>
            <a:srgbClr val="DADCEA">
              <a:alpha val="80000"/>
            </a:srgbClr>
          </a:solidFill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bg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bg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bg1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bg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bg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4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 Title">
            <a:extLst>
              <a:ext uri="{FF2B5EF4-FFF2-40B4-BE49-F238E27FC236}">
                <a16:creationId xmlns:a16="http://schemas.microsoft.com/office/drawing/2014/main" id="{336EC5C6-9B65-DE6B-2632-23C025169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267201"/>
            <a:ext cx="6096000" cy="584200"/>
          </a:xfrm>
          <a:prstGeom prst="rect">
            <a:avLst/>
          </a:prstGeom>
          <a:noFill/>
        </p:spPr>
        <p:txBody>
          <a:bodyPr lIns="360000" tIns="0" rIns="0" bIns="0" anchor="ctr">
            <a:noAutofit/>
          </a:bodyPr>
          <a:lstStyle>
            <a:lvl1pPr marL="0" indent="0" algn="l">
              <a:buNone/>
              <a:defRPr sz="1800">
                <a:latin typeface="Helvetica" pitchFamily="2" charset="0"/>
                <a:cs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grpSp>
        <p:nvGrpSpPr>
          <p:cNvPr id="17" name="Footer">
            <a:extLst>
              <a:ext uri="{FF2B5EF4-FFF2-40B4-BE49-F238E27FC236}">
                <a16:creationId xmlns:a16="http://schemas.microsoft.com/office/drawing/2014/main" id="{B74940B3-1E81-9B4F-67A3-8408D6BA6252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7" name="The Exponential-e Group Channel Partner Programme">
              <a:extLst>
                <a:ext uri="{FF2B5EF4-FFF2-40B4-BE49-F238E27FC236}">
                  <a16:creationId xmlns:a16="http://schemas.microsoft.com/office/drawing/2014/main" id="{3FB99057-2DBE-3BBF-1188-991F69DE06BA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DADCEA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l"/>
              <a:r>
                <a:rPr lang="en-GB" sz="1200" b="1" dirty="0">
                  <a:solidFill>
                    <a:schemeClr val="tx1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chemeClr val="tx1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8" name="Website | Contact Number">
              <a:extLst>
                <a:ext uri="{FF2B5EF4-FFF2-40B4-BE49-F238E27FC236}">
                  <a16:creationId xmlns:a16="http://schemas.microsoft.com/office/drawing/2014/main" id="{0E9E7A52-FA0C-6FFD-CEA5-E82AF0BFEBE4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sp>
        <p:nvSpPr>
          <p:cNvPr id="9" name="Be Unstoppable.">
            <a:extLst>
              <a:ext uri="{FF2B5EF4-FFF2-40B4-BE49-F238E27FC236}">
                <a16:creationId xmlns:a16="http://schemas.microsoft.com/office/drawing/2014/main" id="{E0B79F1B-E698-3463-03AF-A3403227A996}"/>
              </a:ext>
            </a:extLst>
          </p:cNvPr>
          <p:cNvSpPr/>
          <p:nvPr userDrawn="1"/>
        </p:nvSpPr>
        <p:spPr>
          <a:xfrm>
            <a:off x="6096000" y="127000"/>
            <a:ext cx="60960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360000" bIns="0" rtlCol="0" anchor="ctr"/>
          <a:lstStyle/>
          <a:p>
            <a:pPr algn="r"/>
            <a:r>
              <a:rPr lang="en-GB" sz="1500" kern="1200" dirty="0">
                <a:solidFill>
                  <a:schemeClr val="tx1"/>
                </a:solidFill>
                <a:latin typeface="Helvetica" pitchFamily="2" charset="0"/>
                <a:ea typeface="+mn-ea"/>
                <a:cs typeface="HelveticaNowDisplay Bold" panose="020B0804030202020204" pitchFamily="34" charset="0"/>
              </a:rPr>
              <a:t>Be Unstoppable.</a:t>
            </a:r>
            <a:endParaRPr lang="en-GB" sz="1500" b="1" kern="1200" dirty="0">
              <a:solidFill>
                <a:schemeClr val="tx1"/>
              </a:solidFill>
              <a:latin typeface="Helvetica" pitchFamily="2" charset="0"/>
              <a:ea typeface="+mn-ea"/>
              <a:cs typeface="HelveticaNowDisplay Bold" panose="020B0804030202020204" pitchFamily="34" charset="0"/>
            </a:endParaRPr>
          </a:p>
        </p:txBody>
      </p:sp>
      <p:grpSp>
        <p:nvGrpSpPr>
          <p:cNvPr id="10" name="Expo.e Logo">
            <a:extLst>
              <a:ext uri="{FF2B5EF4-FFF2-40B4-BE49-F238E27FC236}">
                <a16:creationId xmlns:a16="http://schemas.microsoft.com/office/drawing/2014/main" id="{51ADFC2B-9A58-1EEB-F59A-C17F9CC4D507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F8B6F7D0-3945-E43B-E535-5C922A19B04E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269507E5-7AC6-B512-FBED-E93C521FB913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9D715EAC-B53E-775A-8A1E-00F4E0BFEA90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ABA045DE-398A-8BD5-9E50-BCBD3DAD6C8E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D977F90-A06B-C8D5-9516-10CE846630B2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D9859917-BF34-87CB-6A2C-052DF73011A7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  <p:sp>
        <p:nvSpPr>
          <p:cNvPr id="2" name="Main Title">
            <a:extLst>
              <a:ext uri="{FF2B5EF4-FFF2-40B4-BE49-F238E27FC236}">
                <a16:creationId xmlns:a16="http://schemas.microsoft.com/office/drawing/2014/main" id="{9015C813-5B84-E57E-CDE7-D767064A0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2801"/>
            <a:ext cx="8128000" cy="914400"/>
          </a:xfrm>
          <a:prstGeom prst="rect">
            <a:avLst/>
          </a:prstGeom>
          <a:solidFill>
            <a:schemeClr val="bg2"/>
          </a:solidFill>
        </p:spPr>
        <p:txBody>
          <a:bodyPr lIns="360000" tIns="0" rIns="0" bIns="0"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65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>
        <p:tmplLst>
          <p:tmpl>
            <p:tnLst>
              <p:par>
                <p:cTn presetID="47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- Light"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3">
            <a:extLst>
              <a:ext uri="{FF2B5EF4-FFF2-40B4-BE49-F238E27FC236}">
                <a16:creationId xmlns:a16="http://schemas.microsoft.com/office/drawing/2014/main" id="{197AF948-AFDA-994B-A7C7-A4D527451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8600" y="6875"/>
            <a:ext cx="8966200" cy="749300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algn="r" defTabSz="609585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rgbClr val="1A1C2B"/>
                </a:solidFill>
                <a:latin typeface="Helvetica" pitchFamily="2" charset="0"/>
                <a:ea typeface="+mj-ea"/>
                <a:cs typeface="Helvetica" pitchFamily="2" charset="0"/>
              </a:defRPr>
            </a:lvl1pPr>
          </a:lstStyle>
          <a:p>
            <a:r>
              <a:rPr lang="en-US" dirty="0"/>
              <a:t>Presentation Title Slide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62A5AA4-57D5-8B4C-923A-2C5513042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666" y="1226917"/>
            <a:ext cx="11399134" cy="478613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sz="1600">
                <a:solidFill>
                  <a:srgbClr val="1A1C2B"/>
                </a:solidFill>
                <a:latin typeface="Helvetica" pitchFamily="2" charset="0"/>
                <a:ea typeface="Helvetica" pitchFamily="2" charset="0"/>
                <a:cs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Footer">
            <a:extLst>
              <a:ext uri="{FF2B5EF4-FFF2-40B4-BE49-F238E27FC236}">
                <a16:creationId xmlns:a16="http://schemas.microsoft.com/office/drawing/2014/main" id="{304BFE6F-EB99-3D36-3B9C-887570B3130D}"/>
              </a:ext>
            </a:extLst>
          </p:cNvPr>
          <p:cNvGrpSpPr/>
          <p:nvPr userDrawn="1"/>
        </p:nvGrpSpPr>
        <p:grpSpPr>
          <a:xfrm>
            <a:off x="0" y="6334126"/>
            <a:ext cx="12249150" cy="549274"/>
            <a:chOff x="0" y="6334126"/>
            <a:chExt cx="12249150" cy="549274"/>
          </a:xfrm>
        </p:grpSpPr>
        <p:sp>
          <p:nvSpPr>
            <p:cNvPr id="6" name="The Exponential-e Group Channel Partner Programme">
              <a:extLst>
                <a:ext uri="{FF2B5EF4-FFF2-40B4-BE49-F238E27FC236}">
                  <a16:creationId xmlns:a16="http://schemas.microsoft.com/office/drawing/2014/main" id="{5E2AE9F5-A93E-CCE7-8B34-C0E6B8741677}"/>
                </a:ext>
              </a:extLst>
            </p:cNvPr>
            <p:cNvSpPr/>
            <p:nvPr userDrawn="1"/>
          </p:nvSpPr>
          <p:spPr>
            <a:xfrm>
              <a:off x="0" y="6334126"/>
              <a:ext cx="12249150" cy="546100"/>
            </a:xfrm>
            <a:prstGeom prst="rect">
              <a:avLst/>
            </a:prstGeom>
            <a:solidFill>
              <a:srgbClr val="122744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Be Unstoppable.</a:t>
              </a:r>
              <a:r>
                <a:rPr lang="en-GB" sz="1200" b="1" kern="1200" dirty="0">
                  <a:solidFill>
                    <a:srgbClr val="1A1C2B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 </a:t>
              </a:r>
              <a:r>
                <a:rPr lang="en-GB" sz="1200" b="1" dirty="0">
                  <a:solidFill>
                    <a:srgbClr val="1A1C2B"/>
                  </a:solidFill>
                  <a:latin typeface="Helvetica" pitchFamily="2" charset="0"/>
                  <a:cs typeface="HelveticaNowDisplay Bold" panose="020B0804030202020204" pitchFamily="34" charset="0"/>
                </a:rPr>
                <a:t>The Exponential-e Group </a:t>
              </a:r>
              <a:r>
                <a:rPr lang="en-GB" sz="1200" dirty="0">
                  <a:solidFill>
                    <a:srgbClr val="1A1C2B"/>
                  </a:solidFill>
                  <a:latin typeface="Helvetica" pitchFamily="2" charset="0"/>
                  <a:cs typeface="HelveticaNowText Regular" panose="020B0504030202020204" pitchFamily="34" charset="0"/>
                </a:rPr>
                <a:t>Channel Partner Programme</a:t>
              </a:r>
            </a:p>
          </p:txBody>
        </p:sp>
        <p:sp>
          <p:nvSpPr>
            <p:cNvPr id="7" name="Website | Contact Number">
              <a:extLst>
                <a:ext uri="{FF2B5EF4-FFF2-40B4-BE49-F238E27FC236}">
                  <a16:creationId xmlns:a16="http://schemas.microsoft.com/office/drawing/2014/main" id="{B0F08496-F5D7-3C7D-3A4A-CC835CAED53F}"/>
                </a:ext>
              </a:extLst>
            </p:cNvPr>
            <p:cNvSpPr/>
            <p:nvPr userDrawn="1"/>
          </p:nvSpPr>
          <p:spPr>
            <a:xfrm>
              <a:off x="6096000" y="6337300"/>
              <a:ext cx="6096000" cy="546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360000" bIns="0" rtlCol="0" anchor="ctr"/>
            <a:lstStyle/>
            <a:p>
              <a:pPr algn="r"/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Text Regular" panose="020B0504030202020204" pitchFamily="34" charset="0"/>
                </a:rPr>
                <a:t>www.expo-e.uk    |    </a:t>
              </a:r>
              <a:r>
                <a:rPr lang="en-GB" sz="1200" b="0" kern="1200" dirty="0">
                  <a:solidFill>
                    <a:schemeClr val="tx2"/>
                  </a:solidFill>
                  <a:latin typeface="Helvetica" pitchFamily="2" charset="0"/>
                  <a:ea typeface="+mn-ea"/>
                  <a:cs typeface="HelveticaNowDisplay Bold" panose="020B0804030202020204" pitchFamily="34" charset="0"/>
                </a:rPr>
                <a:t>0203 993 3374</a:t>
              </a:r>
            </a:p>
          </p:txBody>
        </p:sp>
      </p:grpSp>
      <p:grpSp>
        <p:nvGrpSpPr>
          <p:cNvPr id="15" name="Expo.e Logo">
            <a:extLst>
              <a:ext uri="{FF2B5EF4-FFF2-40B4-BE49-F238E27FC236}">
                <a16:creationId xmlns:a16="http://schemas.microsoft.com/office/drawing/2014/main" id="{7D5CE16E-DE9C-1CA0-6EFE-D371A4D2F7D6}"/>
              </a:ext>
            </a:extLst>
          </p:cNvPr>
          <p:cNvGrpSpPr/>
          <p:nvPr userDrawn="1"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tx1"/>
          </a:solidFill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3E9FFC9-141D-88B9-44DF-D98161289EE8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53A4FBD-A605-B350-A557-7DDBE8E9A9C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CB8CA3EC-8A46-A058-C79C-B377E75EFD07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978FA61-89DD-B9EF-2585-5EC5061B3CF6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72485355-C579-6520-BE77-79D9099D76B3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000A3436-5AA1-68BE-FC6C-DC246CB3D445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83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18D715-8383-CE3F-0D4E-15D27BF283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84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8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68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41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08CC54C-2080-DEE5-B34F-5E926759A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94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152017-49AC-A7F9-AC53-D0114EB172C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94000">
                <a:schemeClr val="accent6"/>
              </a:gs>
              <a:gs pos="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04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784438-C3A9-5EF6-910A-33F38151A9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3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26616F-5CBD-0EE8-1304-C044CC9250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accent6"/>
              </a:gs>
              <a:gs pos="77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7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A1C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D84F75-2FD0-C8DA-30D0-5CDBEB3CD7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34F355-6487-95EE-403B-99CCD8EB04E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8000">
                <a:schemeClr val="accent6"/>
              </a:gs>
              <a:gs pos="100000">
                <a:schemeClr val="accent6">
                  <a:alpha val="47000"/>
                  <a:lumMod val="57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4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38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81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</p:sldLayoutIdLst>
  <p:hf sldNum="0" hd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B232AC-5B11-64E1-3397-261F29B881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Be Unstoppable with EXPO.e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3F5EC-7064-2264-DB23-E4D4D9FDDB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Helvetica" panose="020B0604020202020204" pitchFamily="34" charset="0"/>
                <a:cs typeface="Helvetica" panose="020B0604020202020204" pitchFamily="34" charset="0"/>
              </a:rPr>
              <a:t>EXPO.e SASE Solution</a:t>
            </a:r>
          </a:p>
        </p:txBody>
      </p:sp>
    </p:spTree>
    <p:extLst>
      <p:ext uri="{BB962C8B-B14F-4D97-AF65-F5344CB8AC3E}">
        <p14:creationId xmlns:p14="http://schemas.microsoft.com/office/powerpoint/2010/main" val="226409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5">
            <a:extLst>
              <a:ext uri="{FF2B5EF4-FFF2-40B4-BE49-F238E27FC236}">
                <a16:creationId xmlns:a16="http://schemas.microsoft.com/office/drawing/2014/main" id="{E07565E0-A1CA-8021-E273-D189B02B6136}"/>
              </a:ext>
            </a:extLst>
          </p:cNvPr>
          <p:cNvSpPr/>
          <p:nvPr/>
        </p:nvSpPr>
        <p:spPr>
          <a:xfrm>
            <a:off x="4444118" y="1508895"/>
            <a:ext cx="1651214" cy="1733422"/>
          </a:xfrm>
          <a:custGeom>
            <a:avLst/>
            <a:gdLst>
              <a:gd name="connsiteX0" fmla="*/ 0 w 2049017"/>
              <a:gd name="connsiteY0" fmla="*/ 1482281 h 2151030"/>
              <a:gd name="connsiteX1" fmla="*/ 2049018 w 2049017"/>
              <a:gd name="connsiteY1" fmla="*/ 2151031 h 2151030"/>
              <a:gd name="connsiteX2" fmla="*/ 2049018 w 2049017"/>
              <a:gd name="connsiteY2" fmla="*/ 0 h 2151030"/>
              <a:gd name="connsiteX3" fmla="*/ 0 w 2049017"/>
              <a:gd name="connsiteY3" fmla="*/ 1482281 h 21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9017" h="2151030">
                <a:moveTo>
                  <a:pt x="0" y="1482281"/>
                </a:moveTo>
                <a:lnTo>
                  <a:pt x="2049018" y="2151031"/>
                </a:lnTo>
                <a:lnTo>
                  <a:pt x="2049018" y="0"/>
                </a:lnTo>
                <a:cubicBezTo>
                  <a:pt x="1093470" y="0"/>
                  <a:pt x="283178" y="621506"/>
                  <a:pt x="0" y="1482281"/>
                </a:cubicBezTo>
                <a:close/>
              </a:path>
            </a:pathLst>
          </a:cu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4">
            <a:extLst>
              <a:ext uri="{FF2B5EF4-FFF2-40B4-BE49-F238E27FC236}">
                <a16:creationId xmlns:a16="http://schemas.microsoft.com/office/drawing/2014/main" id="{D4F08FE8-373A-2C13-ADEB-419245DE710E}"/>
              </a:ext>
            </a:extLst>
          </p:cNvPr>
          <p:cNvSpPr/>
          <p:nvPr/>
        </p:nvSpPr>
        <p:spPr>
          <a:xfrm>
            <a:off x="4357305" y="2703400"/>
            <a:ext cx="3391468" cy="1952719"/>
          </a:xfrm>
          <a:custGeom>
            <a:avLst/>
            <a:gdLst>
              <a:gd name="connsiteX0" fmla="*/ 2156746 w 4208525"/>
              <a:gd name="connsiteY0" fmla="*/ 668750 h 2423159"/>
              <a:gd name="connsiteX1" fmla="*/ 2156746 w 4208525"/>
              <a:gd name="connsiteY1" fmla="*/ 674465 h 2423159"/>
              <a:gd name="connsiteX2" fmla="*/ 2156746 w 4208525"/>
              <a:gd name="connsiteY2" fmla="*/ 668750 h 2423159"/>
              <a:gd name="connsiteX3" fmla="*/ 107728 w 4208525"/>
              <a:gd name="connsiteY3" fmla="*/ 0 h 2423159"/>
              <a:gd name="connsiteX4" fmla="*/ 106585 w 4208525"/>
              <a:gd name="connsiteY4" fmla="*/ 3620 h 2423159"/>
              <a:gd name="connsiteX5" fmla="*/ 2155508 w 4208525"/>
              <a:gd name="connsiteY5" fmla="*/ 673418 h 2423159"/>
              <a:gd name="connsiteX6" fmla="*/ 106490 w 4208525"/>
              <a:gd name="connsiteY6" fmla="*/ 3620 h 2423159"/>
              <a:gd name="connsiteX7" fmla="*/ 0 w 4208525"/>
              <a:gd name="connsiteY7" fmla="*/ 674465 h 2423159"/>
              <a:gd name="connsiteX8" fmla="*/ 892112 w 4208525"/>
              <a:gd name="connsiteY8" fmla="*/ 2421541 h 2423159"/>
              <a:gd name="connsiteX9" fmla="*/ 2153698 w 4208525"/>
              <a:gd name="connsiteY9" fmla="*/ 674370 h 2423159"/>
              <a:gd name="connsiteX10" fmla="*/ 892112 w 4208525"/>
              <a:gd name="connsiteY10" fmla="*/ 2421541 h 2423159"/>
              <a:gd name="connsiteX11" fmla="*/ 894398 w 4208525"/>
              <a:gd name="connsiteY11" fmla="*/ 2423160 h 2423159"/>
              <a:gd name="connsiteX12" fmla="*/ 2158651 w 4208525"/>
              <a:gd name="connsiteY12" fmla="*/ 674275 h 2423159"/>
              <a:gd name="connsiteX13" fmla="*/ 4208526 w 4208525"/>
              <a:gd name="connsiteY13" fmla="*/ 8668 h 2423159"/>
              <a:gd name="connsiteX14" fmla="*/ 4207574 w 4208525"/>
              <a:gd name="connsiteY14" fmla="*/ 5810 h 2423159"/>
              <a:gd name="connsiteX15" fmla="*/ 2160270 w 4208525"/>
              <a:gd name="connsiteY15" fmla="*/ 669893 h 2423159"/>
              <a:gd name="connsiteX16" fmla="*/ 2156651 w 4208525"/>
              <a:gd name="connsiteY16" fmla="*/ 668750 h 242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08525" h="2423159">
                <a:moveTo>
                  <a:pt x="2156746" y="668750"/>
                </a:moveTo>
                <a:lnTo>
                  <a:pt x="2156746" y="674465"/>
                </a:lnTo>
                <a:lnTo>
                  <a:pt x="2156746" y="668750"/>
                </a:lnTo>
                <a:lnTo>
                  <a:pt x="107728" y="0"/>
                </a:lnTo>
                <a:cubicBezTo>
                  <a:pt x="107347" y="1238"/>
                  <a:pt x="106966" y="2381"/>
                  <a:pt x="106585" y="3620"/>
                </a:cubicBezTo>
                <a:lnTo>
                  <a:pt x="2155508" y="673418"/>
                </a:lnTo>
                <a:lnTo>
                  <a:pt x="106490" y="3620"/>
                </a:lnTo>
                <a:cubicBezTo>
                  <a:pt x="37529" y="214789"/>
                  <a:pt x="0" y="440246"/>
                  <a:pt x="0" y="674465"/>
                </a:cubicBezTo>
                <a:cubicBezTo>
                  <a:pt x="0" y="1393127"/>
                  <a:pt x="351568" y="2029587"/>
                  <a:pt x="892112" y="2421541"/>
                </a:cubicBezTo>
                <a:lnTo>
                  <a:pt x="2153698" y="674370"/>
                </a:lnTo>
                <a:lnTo>
                  <a:pt x="892112" y="2421541"/>
                </a:lnTo>
                <a:cubicBezTo>
                  <a:pt x="892874" y="2422112"/>
                  <a:pt x="893636" y="2422684"/>
                  <a:pt x="894398" y="2423160"/>
                </a:cubicBezTo>
                <a:lnTo>
                  <a:pt x="2158651" y="674275"/>
                </a:lnTo>
                <a:lnTo>
                  <a:pt x="4208526" y="8668"/>
                </a:lnTo>
                <a:cubicBezTo>
                  <a:pt x="4208240" y="7715"/>
                  <a:pt x="4207955" y="6763"/>
                  <a:pt x="4207574" y="5810"/>
                </a:cubicBezTo>
                <a:lnTo>
                  <a:pt x="2160270" y="669893"/>
                </a:lnTo>
                <a:lnTo>
                  <a:pt x="2156651" y="668750"/>
                </a:ln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2" name="3">
            <a:extLst>
              <a:ext uri="{FF2B5EF4-FFF2-40B4-BE49-F238E27FC236}">
                <a16:creationId xmlns:a16="http://schemas.microsoft.com/office/drawing/2014/main" id="{5638E910-135B-D037-99D2-20B55A88B28A}"/>
              </a:ext>
            </a:extLst>
          </p:cNvPr>
          <p:cNvSpPr/>
          <p:nvPr/>
        </p:nvSpPr>
        <p:spPr>
          <a:xfrm>
            <a:off x="5078062" y="3246769"/>
            <a:ext cx="2037307" cy="1738182"/>
          </a:xfrm>
          <a:custGeom>
            <a:avLst/>
            <a:gdLst>
              <a:gd name="connsiteX0" fmla="*/ 0 w 2528125"/>
              <a:gd name="connsiteY0" fmla="*/ 1748885 h 2156936"/>
              <a:gd name="connsiteX1" fmla="*/ 1262348 w 2528125"/>
              <a:gd name="connsiteY1" fmla="*/ 2156936 h 2156936"/>
              <a:gd name="connsiteX2" fmla="*/ 2528126 w 2528125"/>
              <a:gd name="connsiteY2" fmla="*/ 1746409 h 2156936"/>
              <a:gd name="connsiteX3" fmla="*/ 1264253 w 2528125"/>
              <a:gd name="connsiteY3" fmla="*/ 0 h 2156936"/>
              <a:gd name="connsiteX4" fmla="*/ 0 w 2528125"/>
              <a:gd name="connsiteY4" fmla="*/ 1748885 h 2156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125" h="2156936">
                <a:moveTo>
                  <a:pt x="0" y="1748885"/>
                </a:moveTo>
                <a:cubicBezTo>
                  <a:pt x="354902" y="2005489"/>
                  <a:pt x="790956" y="2156936"/>
                  <a:pt x="1262348" y="2156936"/>
                </a:cubicBezTo>
                <a:cubicBezTo>
                  <a:pt x="1733741" y="2156936"/>
                  <a:pt x="2172653" y="2004536"/>
                  <a:pt x="2528126" y="1746409"/>
                </a:cubicBezTo>
                <a:lnTo>
                  <a:pt x="1264253" y="0"/>
                </a:lnTo>
                <a:lnTo>
                  <a:pt x="0" y="1748885"/>
                </a:lnTo>
                <a:close/>
              </a:path>
            </a:pathLst>
          </a:cu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3" name="2">
            <a:extLst>
              <a:ext uri="{FF2B5EF4-FFF2-40B4-BE49-F238E27FC236}">
                <a16:creationId xmlns:a16="http://schemas.microsoft.com/office/drawing/2014/main" id="{9C762C69-137D-6F63-9D4B-22EDE41E36BA}"/>
              </a:ext>
            </a:extLst>
          </p:cNvPr>
          <p:cNvSpPr/>
          <p:nvPr/>
        </p:nvSpPr>
        <p:spPr>
          <a:xfrm>
            <a:off x="6096945" y="2710386"/>
            <a:ext cx="1736416" cy="1942281"/>
          </a:xfrm>
          <a:custGeom>
            <a:avLst/>
            <a:gdLst>
              <a:gd name="connsiteX0" fmla="*/ 1266253 w 2154745"/>
              <a:gd name="connsiteY0" fmla="*/ 2410206 h 2410206"/>
              <a:gd name="connsiteX1" fmla="*/ 2154745 w 2154745"/>
              <a:gd name="connsiteY1" fmla="*/ 665797 h 2410206"/>
              <a:gd name="connsiteX2" fmla="*/ 2049875 w 2154745"/>
              <a:gd name="connsiteY2" fmla="*/ 0 h 2410206"/>
              <a:gd name="connsiteX3" fmla="*/ 0 w 2154745"/>
              <a:gd name="connsiteY3" fmla="*/ 665607 h 2410206"/>
              <a:gd name="connsiteX4" fmla="*/ 1266349 w 2154745"/>
              <a:gd name="connsiteY4" fmla="*/ 2410206 h 2410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4745" h="2410206">
                <a:moveTo>
                  <a:pt x="1266253" y="2410206"/>
                </a:moveTo>
                <a:cubicBezTo>
                  <a:pt x="1804702" y="2018062"/>
                  <a:pt x="2154745" y="1382839"/>
                  <a:pt x="2154745" y="665797"/>
                </a:cubicBezTo>
                <a:cubicBezTo>
                  <a:pt x="2154745" y="433388"/>
                  <a:pt x="2117884" y="209645"/>
                  <a:pt x="2049875" y="0"/>
                </a:cubicBezTo>
                <a:lnTo>
                  <a:pt x="0" y="665607"/>
                </a:lnTo>
                <a:lnTo>
                  <a:pt x="1266349" y="241020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0" name="1">
            <a:extLst>
              <a:ext uri="{FF2B5EF4-FFF2-40B4-BE49-F238E27FC236}">
                <a16:creationId xmlns:a16="http://schemas.microsoft.com/office/drawing/2014/main" id="{98B1BC35-2132-5E21-E4D4-77DF12FA0C44}"/>
              </a:ext>
            </a:extLst>
          </p:cNvPr>
          <p:cNvSpPr/>
          <p:nvPr/>
        </p:nvSpPr>
        <p:spPr>
          <a:xfrm>
            <a:off x="6095333" y="1508895"/>
            <a:ext cx="1652673" cy="1734343"/>
          </a:xfrm>
          <a:custGeom>
            <a:avLst/>
            <a:gdLst>
              <a:gd name="connsiteX0" fmla="*/ 3524 w 2050827"/>
              <a:gd name="connsiteY0" fmla="*/ 2152174 h 2152173"/>
              <a:gd name="connsiteX1" fmla="*/ 2050828 w 2050827"/>
              <a:gd name="connsiteY1" fmla="*/ 1488091 h 2152173"/>
              <a:gd name="connsiteX2" fmla="*/ 0 w 2050827"/>
              <a:gd name="connsiteY2" fmla="*/ 0 h 2152173"/>
              <a:gd name="connsiteX3" fmla="*/ 0 w 2050827"/>
              <a:gd name="connsiteY3" fmla="*/ 2151031 h 2152173"/>
              <a:gd name="connsiteX4" fmla="*/ 3620 w 2050827"/>
              <a:gd name="connsiteY4" fmla="*/ 2152174 h 215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0827" h="2152173">
                <a:moveTo>
                  <a:pt x="3524" y="2152174"/>
                </a:moveTo>
                <a:lnTo>
                  <a:pt x="2050828" y="1488091"/>
                </a:lnTo>
                <a:cubicBezTo>
                  <a:pt x="1769459" y="624269"/>
                  <a:pt x="957644" y="0"/>
                  <a:pt x="0" y="0"/>
                </a:cubicBezTo>
                <a:lnTo>
                  <a:pt x="0" y="2151031"/>
                </a:lnTo>
                <a:lnTo>
                  <a:pt x="3620" y="2152174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63" name="Divides">
            <a:extLst>
              <a:ext uri="{FF2B5EF4-FFF2-40B4-BE49-F238E27FC236}">
                <a16:creationId xmlns:a16="http://schemas.microsoft.com/office/drawing/2014/main" id="{33E98A06-4FA4-990B-079E-1EF7F471BAA0}"/>
              </a:ext>
            </a:extLst>
          </p:cNvPr>
          <p:cNvGrpSpPr/>
          <p:nvPr/>
        </p:nvGrpSpPr>
        <p:grpSpPr>
          <a:xfrm>
            <a:off x="0" y="-174535"/>
            <a:ext cx="12192000" cy="6348205"/>
            <a:chOff x="0" y="-174535"/>
            <a:chExt cx="12192000" cy="634820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BA2116D-16D6-0A7B-5EC3-965FA9ECE49F}"/>
                </a:ext>
              </a:extLst>
            </p:cNvPr>
            <p:cNvCxnSpPr>
              <a:stCxn id="41" idx="0"/>
            </p:cNvCxnSpPr>
            <p:nvPr/>
          </p:nvCxnSpPr>
          <p:spPr>
            <a:xfrm flipH="1" flipV="1">
              <a:off x="0" y="1225750"/>
              <a:ext cx="6095333" cy="2016567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75D8751-471D-FAF0-26CE-17DFC425E44B}"/>
                </a:ext>
              </a:extLst>
            </p:cNvPr>
            <p:cNvCxnSpPr>
              <a:stCxn id="43" idx="3"/>
            </p:cNvCxnSpPr>
            <p:nvPr/>
          </p:nvCxnSpPr>
          <p:spPr>
            <a:xfrm flipV="1">
              <a:off x="6096945" y="1261310"/>
              <a:ext cx="6095055" cy="198546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6D6AF1A-448C-55AA-D5F9-9207876FCB92}"/>
                </a:ext>
              </a:extLst>
            </p:cNvPr>
            <p:cNvCxnSpPr>
              <a:stCxn id="43" idx="3"/>
            </p:cNvCxnSpPr>
            <p:nvPr/>
          </p:nvCxnSpPr>
          <p:spPr>
            <a:xfrm flipH="1" flipV="1">
              <a:off x="6094381" y="-174535"/>
              <a:ext cx="2564" cy="342130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06AB9B-B1BF-FF65-ED8E-E28F9875338A}"/>
                </a:ext>
              </a:extLst>
            </p:cNvPr>
            <p:cNvCxnSpPr>
              <a:stCxn id="42" idx="3"/>
            </p:cNvCxnSpPr>
            <p:nvPr/>
          </p:nvCxnSpPr>
          <p:spPr>
            <a:xfrm flipH="1">
              <a:off x="3960057" y="3246769"/>
              <a:ext cx="2136812" cy="2886261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F5FA2EE-6896-1E63-3B10-CBAD764E6197}"/>
                </a:ext>
              </a:extLst>
            </p:cNvPr>
            <p:cNvCxnSpPr>
              <a:stCxn id="43" idx="3"/>
            </p:cNvCxnSpPr>
            <p:nvPr/>
          </p:nvCxnSpPr>
          <p:spPr>
            <a:xfrm>
              <a:off x="6096945" y="3246770"/>
              <a:ext cx="2118366" cy="292690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0"/>
                    </a:schemeClr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Logo e">
            <a:extLst>
              <a:ext uri="{FF2B5EF4-FFF2-40B4-BE49-F238E27FC236}">
                <a16:creationId xmlns:a16="http://schemas.microsoft.com/office/drawing/2014/main" id="{A55E6539-5E4B-256A-3C02-68B08364BDD8}"/>
              </a:ext>
            </a:extLst>
          </p:cNvPr>
          <p:cNvGrpSpPr/>
          <p:nvPr/>
        </p:nvGrpSpPr>
        <p:grpSpPr>
          <a:xfrm>
            <a:off x="3568306" y="842167"/>
            <a:ext cx="4813694" cy="4686458"/>
            <a:chOff x="3590906" y="974624"/>
            <a:chExt cx="4813694" cy="468645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F317D73-289F-6E39-6172-F7FA222E3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09" t="23597" r="9439" b="19742"/>
            <a:stretch/>
          </p:blipFill>
          <p:spPr>
            <a:xfrm>
              <a:off x="3590906" y="974624"/>
              <a:ext cx="4813694" cy="4686458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3D633189-79CD-459A-BE4E-D88F2B622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15883" y="2728881"/>
              <a:ext cx="1490196" cy="13172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9BDA14A-2885-6850-14BF-77B7800A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SASE for you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53D125-04E0-6243-1179-2AB63A7F791D}"/>
              </a:ext>
            </a:extLst>
          </p:cNvPr>
          <p:cNvSpPr txBox="1"/>
          <p:nvPr/>
        </p:nvSpPr>
        <p:spPr>
          <a:xfrm>
            <a:off x="7053731" y="566816"/>
            <a:ext cx="329053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rgbClr val="00FF2D"/>
                </a:solidFill>
                <a:latin typeface="Helvetica" pitchFamily="2" charset="0"/>
              </a:rPr>
              <a:t>Cost Savings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Eliminates </a:t>
            </a:r>
            <a:r>
              <a:rPr lang="en-GB" sz="1500" dirty="0" err="1">
                <a:solidFill>
                  <a:prstClr val="white"/>
                </a:solidFill>
                <a:latin typeface="Helvetica" pitchFamily="2" charset="0"/>
              </a:rPr>
              <a:t>CapEx</a:t>
            </a: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 for on-premise infrastructure and provides lower </a:t>
            </a:r>
            <a:r>
              <a:rPr lang="en-GB" sz="1500" dirty="0" err="1">
                <a:solidFill>
                  <a:prstClr val="white"/>
                </a:solidFill>
                <a:latin typeface="Helvetica" pitchFamily="2" charset="0"/>
              </a:rPr>
              <a:t>OpEx</a:t>
            </a: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 as a SaaS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76246-A936-1C70-063A-DB75BA018618}"/>
              </a:ext>
            </a:extLst>
          </p:cNvPr>
          <p:cNvSpPr txBox="1"/>
          <p:nvPr/>
        </p:nvSpPr>
        <p:spPr>
          <a:xfrm>
            <a:off x="8146021" y="3036839"/>
            <a:ext cx="3569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rgbClr val="00FF2D"/>
                </a:solidFill>
                <a:latin typeface="Helvetica" pitchFamily="2" charset="0"/>
              </a:rPr>
              <a:t>Increased Performance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Enhances and accelerates access to internet resources via a global network infrastructure optimised for low latency, high capacity and high availability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966E6-F73C-E7D2-B308-9239E6D3DD34}"/>
              </a:ext>
            </a:extLst>
          </p:cNvPr>
          <p:cNvSpPr txBox="1"/>
          <p:nvPr/>
        </p:nvSpPr>
        <p:spPr>
          <a:xfrm>
            <a:off x="4357404" y="5064994"/>
            <a:ext cx="347395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rgbClr val="00FF2D"/>
                </a:solidFill>
                <a:latin typeface="Helvetica" pitchFamily="2" charset="0"/>
              </a:rPr>
              <a:t>Threat Protection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Stops cloud and web attacks such as cloud phishing, malware, ransomware and malicious insiders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4BB5F-6417-59C5-33AD-764558D85153}"/>
              </a:ext>
            </a:extLst>
          </p:cNvPr>
          <p:cNvSpPr txBox="1"/>
          <p:nvPr/>
        </p:nvSpPr>
        <p:spPr>
          <a:xfrm>
            <a:off x="287669" y="3036840"/>
            <a:ext cx="400419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b="1" dirty="0">
                <a:solidFill>
                  <a:srgbClr val="00FF2D"/>
                </a:solidFill>
                <a:latin typeface="Helvetica" pitchFamily="2" charset="0"/>
              </a:rPr>
              <a:t>Reduces Complexity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Enables organisations to shift IT staff from managing multiple appliances to focusing on delivering policy based security services, with unified policy enforcement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5A9299-17EA-29B5-2DE3-E579EF082B6C}"/>
              </a:ext>
            </a:extLst>
          </p:cNvPr>
          <p:cNvSpPr txBox="1"/>
          <p:nvPr/>
        </p:nvSpPr>
        <p:spPr>
          <a:xfrm>
            <a:off x="1979192" y="536146"/>
            <a:ext cx="32905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400" b="1" noProof="0" dirty="0">
                <a:solidFill>
                  <a:srgbClr val="00FF2D"/>
                </a:solidFill>
                <a:latin typeface="Helvetica" pitchFamily="2" charset="0"/>
              </a:rPr>
              <a:t>Data Protection</a:t>
            </a:r>
            <a:br>
              <a: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GB" sz="1500" dirty="0">
                <a:solidFill>
                  <a:prstClr val="white"/>
                </a:solidFill>
                <a:latin typeface="Helvetica" pitchFamily="2" charset="0"/>
              </a:rPr>
              <a:t>Protects data everywhere it goes, inside and outside the organisation, including within public clouds and cloud apps</a:t>
            </a:r>
          </a:p>
        </p:txBody>
      </p:sp>
    </p:spTree>
    <p:extLst>
      <p:ext uri="{BB962C8B-B14F-4D97-AF65-F5344CB8AC3E}">
        <p14:creationId xmlns:p14="http://schemas.microsoft.com/office/powerpoint/2010/main" val="5399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6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0" grpId="0" animBg="1"/>
      <p:bldP spid="69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7FE3-02F6-B503-48D7-54D7849C3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SASE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127C86-F8CF-732B-D6FD-4D4AF1CB9E73}"/>
              </a:ext>
            </a:extLst>
          </p:cNvPr>
          <p:cNvSpPr txBox="1"/>
          <p:nvPr/>
        </p:nvSpPr>
        <p:spPr>
          <a:xfrm>
            <a:off x="674254" y="1064774"/>
            <a:ext cx="10843491" cy="185897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i="1" kern="100" dirty="0">
                <a:effectLst/>
                <a:latin typeface="Helvetica" pitchFamily="2" charset="0"/>
                <a:ea typeface="Calibri" panose="020F0502020204030204" pitchFamily="34" charset="0"/>
                <a:cs typeface="Times New Roman"/>
              </a:rPr>
              <a:t>“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Secure </a:t>
            </a:r>
            <a:r>
              <a:rPr lang="en-GB" sz="2000" i="1" dirty="0">
                <a:solidFill>
                  <a:srgbClr val="000000"/>
                </a:solidFill>
                <a:latin typeface="Helvetica" pitchFamily="2" charset="0"/>
              </a:rPr>
              <a:t>Access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Helvetica" pitchFamily="2" charset="0"/>
              </a:rPr>
              <a:t>Service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  <a:latin typeface="Helvetica" pitchFamily="2" charset="0"/>
              </a:rPr>
              <a:t>Edge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 (SASE) delivers converged network and security as a service capabilities, including</a:t>
            </a:r>
            <a:br>
              <a:rPr lang="en-GB" sz="2000" i="1" dirty="0">
                <a:latin typeface="Helvetica" pitchFamily="2" charset="0"/>
              </a:rPr>
            </a:br>
            <a:r>
              <a:rPr lang="en-GB" sz="2000" i="1" dirty="0">
                <a:solidFill>
                  <a:srgbClr val="000000"/>
                </a:solidFill>
                <a:latin typeface="Helvetica" pitchFamily="2" charset="0"/>
              </a:rPr>
              <a:t> </a:t>
            </a:r>
            <a:r>
              <a:rPr lang="en-GB" sz="20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SD-WAN, SWG, CASB, NGFW and zero trust network access (ZTNA). </a:t>
            </a:r>
            <a:br>
              <a:rPr lang="en-GB" sz="2000" i="1" dirty="0">
                <a:latin typeface="Helvetica" pitchFamily="2" charset="0"/>
              </a:rPr>
            </a:br>
            <a:r>
              <a:rPr lang="en-GB" sz="1600" b="0" i="1" dirty="0">
                <a:solidFill>
                  <a:srgbClr val="000000"/>
                </a:solidFill>
                <a:effectLst/>
                <a:latin typeface="Helvetica" pitchFamily="2" charset="0"/>
              </a:rPr>
              <a:t>SASE supports branch office, remote worker and on-premises secure access use cases. SASE is primarily delivered as a service and enables zero trust access based on the identity of the device or entity, combined with real-time context and security and compliance policies.”</a:t>
            </a:r>
            <a:endParaRPr lang="en-GB" sz="1600" i="1" kern="100" dirty="0">
              <a:effectLst/>
              <a:latin typeface="Helveti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FAFFF-BC4C-79FC-FEDF-5302E8819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90" y="3082699"/>
            <a:ext cx="8335618" cy="30779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E07251-1448-AC21-602F-A1B813387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74" y="3771244"/>
            <a:ext cx="1537252" cy="564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6A7ED6-2C0B-1B82-7CCF-151409FFB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3808" y="3750675"/>
            <a:ext cx="1716158" cy="60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2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2768600" y="206595"/>
            <a:ext cx="8966200" cy="749300"/>
          </a:xfrm>
        </p:spPr>
        <p:txBody>
          <a:bodyPr/>
          <a:lstStyle/>
          <a:p>
            <a:r>
              <a:rPr lang="en-GB" dirty="0"/>
              <a:t>Are you facing any of these challenges? </a:t>
            </a:r>
            <a:br>
              <a:rPr lang="en-GB" dirty="0"/>
            </a:br>
            <a:r>
              <a:rPr lang="en-GB" dirty="0"/>
              <a:t>SASE could be the answer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1763" y="1274307"/>
            <a:ext cx="2148842" cy="4603702"/>
            <a:chOff x="741763" y="1154566"/>
            <a:chExt cx="2148842" cy="460370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741763" y="3819276"/>
              <a:ext cx="2082800" cy="193899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500" dirty="0">
                  <a:solidFill>
                    <a:srgbClr val="1A1C2B"/>
                  </a:solidFill>
                  <a:latin typeface="Helvetica" pitchFamily="2" charset="0"/>
                </a:rPr>
                <a:t>You 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require a connectivity solution that is designed for cloud-based adoption, which </a:t>
              </a:r>
              <a:r>
                <a:rPr lang="en-GB" sz="1500" dirty="0">
                  <a:solidFill>
                    <a:srgbClr val="1A1C2B"/>
                  </a:solidFill>
                  <a:latin typeface="Helvetica" pitchFamily="2" charset="0"/>
                </a:rPr>
                <a:t>your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existing solution WAN architecture may not support?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892686" y="1154566"/>
              <a:ext cx="1997919" cy="2558749"/>
              <a:chOff x="720188" y="1412413"/>
              <a:chExt cx="1997919" cy="255874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72018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78622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46" name="Group 45"/>
              <p:cNvGrpSpPr/>
              <p:nvPr/>
            </p:nvGrpSpPr>
            <p:grpSpPr>
              <a:xfrm>
                <a:off x="150339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48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18" t="2768" r="82340" b="84420"/>
              <a:stretch/>
            </p:blipFill>
            <p:spPr>
              <a:xfrm>
                <a:off x="1170869" y="2086380"/>
                <a:ext cx="793099" cy="769374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6" name="Group 5"/>
          <p:cNvGrpSpPr/>
          <p:nvPr/>
        </p:nvGrpSpPr>
        <p:grpSpPr>
          <a:xfrm>
            <a:off x="2905489" y="1274307"/>
            <a:ext cx="2210792" cy="3936954"/>
            <a:chOff x="2905489" y="1154566"/>
            <a:chExt cx="2210792" cy="39369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2905489" y="3845025"/>
              <a:ext cx="2082800" cy="124649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You have a national, global, multi-site or dispersed workforce where Zero Trust is a priority?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3118362" y="1154566"/>
              <a:ext cx="1997919" cy="2558749"/>
              <a:chOff x="2963751" y="1412413"/>
              <a:chExt cx="1997919" cy="255874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963751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3029792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55" name="Group 54"/>
              <p:cNvGrpSpPr/>
              <p:nvPr/>
            </p:nvGrpSpPr>
            <p:grpSpPr>
              <a:xfrm>
                <a:off x="3746956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57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83" t="2768" r="63975" b="84420"/>
              <a:stretch/>
            </p:blipFill>
            <p:spPr>
              <a:xfrm>
                <a:off x="3433690" y="2086380"/>
                <a:ext cx="793099" cy="769374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7" name="Group 6"/>
          <p:cNvGrpSpPr/>
          <p:nvPr/>
        </p:nvGrpSpPr>
        <p:grpSpPr>
          <a:xfrm>
            <a:off x="5278636" y="1274307"/>
            <a:ext cx="2051961" cy="4411679"/>
            <a:chOff x="5278636" y="1154566"/>
            <a:chExt cx="2051961" cy="44116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5278636" y="3858085"/>
              <a:ext cx="1931878" cy="17081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500" dirty="0">
                  <a:solidFill>
                    <a:srgbClr val="1A1C2B"/>
                  </a:solidFill>
                  <a:latin typeface="Helvetica" pitchFamily="2" charset="0"/>
                </a:rPr>
                <a:t>You have an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increasing need to find a more cost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effective solution that allows </a:t>
              </a:r>
              <a:r>
                <a:rPr lang="en-GB" sz="1500" dirty="0">
                  <a:solidFill>
                    <a:srgbClr val="1A1C2B"/>
                  </a:solidFill>
                  <a:latin typeface="Helvetica" pitchFamily="2" charset="0"/>
                </a:rPr>
                <a:t>you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to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optimise </a:t>
              </a:r>
              <a:r>
                <a:rPr lang="en-GB" sz="1500" dirty="0">
                  <a:solidFill>
                    <a:srgbClr val="1A1C2B"/>
                  </a:solidFill>
                  <a:latin typeface="Helvetica" pitchFamily="2" charset="0"/>
                </a:rPr>
                <a:t>your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network resources.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332678" y="1154566"/>
              <a:ext cx="1997919" cy="2558749"/>
              <a:chOff x="5221908" y="1412413"/>
              <a:chExt cx="1997919" cy="2558749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522190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528794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64" name="Group 63"/>
              <p:cNvGrpSpPr/>
              <p:nvPr/>
            </p:nvGrpSpPr>
            <p:grpSpPr>
              <a:xfrm>
                <a:off x="600511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66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Isosceles Triangle 66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73" t="2768" r="44985" b="84420"/>
              <a:stretch/>
            </p:blipFill>
            <p:spPr>
              <a:xfrm>
                <a:off x="5685717" y="2086380"/>
                <a:ext cx="793099" cy="769374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8" name="Group 7"/>
          <p:cNvGrpSpPr/>
          <p:nvPr/>
        </p:nvGrpSpPr>
        <p:grpSpPr>
          <a:xfrm>
            <a:off x="7387022" y="1274307"/>
            <a:ext cx="2135331" cy="4194312"/>
            <a:chOff x="7387022" y="1154566"/>
            <a:chExt cx="2135331" cy="419431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7387022" y="3871550"/>
              <a:ext cx="1931878" cy="147732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500" dirty="0">
                  <a:solidFill>
                    <a:srgbClr val="1A1C2B"/>
                  </a:solidFill>
                  <a:latin typeface="Helvetica" pitchFamily="2" charset="0"/>
                </a:rPr>
                <a:t>You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need a Cyber Security Solution that supports the flexibility to expand both nationally and internationally.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7524434" y="1154566"/>
              <a:ext cx="1997919" cy="2558749"/>
              <a:chOff x="7488858" y="1412413"/>
              <a:chExt cx="1997919" cy="2558749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748885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755489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73" name="Group 72"/>
              <p:cNvGrpSpPr/>
              <p:nvPr/>
            </p:nvGrpSpPr>
            <p:grpSpPr>
              <a:xfrm>
                <a:off x="827206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75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Isosceles Triangle 75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4"/>
                </a:lnRef>
                <a:fillRef idx="0">
                  <a:schemeClr val="accent4"/>
                </a:fillRef>
                <a:effectRef idx="1">
                  <a:schemeClr val="accent4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" name="Group 8"/>
          <p:cNvGrpSpPr/>
          <p:nvPr/>
        </p:nvGrpSpPr>
        <p:grpSpPr>
          <a:xfrm>
            <a:off x="9460100" y="1274307"/>
            <a:ext cx="2210554" cy="4655571"/>
            <a:chOff x="9460100" y="1154566"/>
            <a:chExt cx="2210554" cy="465557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366A14A-E910-4446-8991-8BF8E2E6F834}"/>
                </a:ext>
              </a:extLst>
            </p:cNvPr>
            <p:cNvSpPr txBox="1"/>
            <p:nvPr/>
          </p:nvSpPr>
          <p:spPr>
            <a:xfrm>
              <a:off x="9460100" y="3871145"/>
              <a:ext cx="2082800" cy="193899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500" dirty="0">
                  <a:solidFill>
                    <a:srgbClr val="1A1C2B"/>
                  </a:solidFill>
                  <a:latin typeface="Helvetica" pitchFamily="2" charset="0"/>
                </a:rPr>
                <a:t>You need</a:t>
              </a: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 a solution that will protect both office and remote users when accessing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1A1C2B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resources in the private cloud, public cloud and on the internet.</a:t>
              </a:r>
              <a:endParaRPr kumimoji="0" lang="en-GB" sz="1500" b="1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9672735" y="1154566"/>
              <a:ext cx="1997919" cy="2558749"/>
              <a:chOff x="9717708" y="1412413"/>
              <a:chExt cx="1997919" cy="2558749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9717708" y="1561657"/>
                <a:ext cx="1725434" cy="1725434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pic>
            <p:nvPicPr>
              <p:cNvPr id="81" name="Picture 8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49" t="64253" r="76662" b="10096"/>
              <a:stretch/>
            </p:blipFill>
            <p:spPr>
              <a:xfrm>
                <a:off x="9783749" y="1627698"/>
                <a:ext cx="1931878" cy="1768282"/>
              </a:xfrm>
              <a:prstGeom prst="rect">
                <a:avLst/>
              </a:prstGeom>
              <a:effectLst/>
            </p:spPr>
          </p:pic>
          <p:grpSp>
            <p:nvGrpSpPr>
              <p:cNvPr id="82" name="Group 81"/>
              <p:cNvGrpSpPr/>
              <p:nvPr/>
            </p:nvGrpSpPr>
            <p:grpSpPr>
              <a:xfrm>
                <a:off x="10500913" y="1412413"/>
                <a:ext cx="1214714" cy="2558749"/>
                <a:chOff x="7534959" y="2643805"/>
                <a:chExt cx="1214714" cy="2558749"/>
              </a:xfrm>
              <a:effectLst/>
            </p:grpSpPr>
            <p:sp>
              <p:nvSpPr>
                <p:cNvPr id="84" name="Oval 8"/>
                <p:cNvSpPr/>
                <p:nvPr/>
              </p:nvSpPr>
              <p:spPr>
                <a:xfrm>
                  <a:off x="7581568" y="2643805"/>
                  <a:ext cx="1001865" cy="2003730"/>
                </a:xfrm>
                <a:custGeom>
                  <a:avLst/>
                  <a:gdLst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0 w 2003730"/>
                    <a:gd name="connsiteY4" fmla="*/ 100186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4" fmla="*/ 91440 w 2003730"/>
                    <a:gd name="connsiteY4" fmla="*/ 1093305 h 2003730"/>
                    <a:gd name="connsiteX0" fmla="*/ 0 w 2003730"/>
                    <a:gd name="connsiteY0" fmla="*/ 1001865 h 2003730"/>
                    <a:gd name="connsiteX1" fmla="*/ 1001865 w 2003730"/>
                    <a:gd name="connsiteY1" fmla="*/ 0 h 2003730"/>
                    <a:gd name="connsiteX2" fmla="*/ 2003730 w 2003730"/>
                    <a:gd name="connsiteY2" fmla="*/ 1001865 h 2003730"/>
                    <a:gd name="connsiteX3" fmla="*/ 1001865 w 2003730"/>
                    <a:gd name="connsiteY3" fmla="*/ 2003730 h 2003730"/>
                    <a:gd name="connsiteX0" fmla="*/ 0 w 1001865"/>
                    <a:gd name="connsiteY0" fmla="*/ 0 h 2003730"/>
                    <a:gd name="connsiteX1" fmla="*/ 1001865 w 1001865"/>
                    <a:gd name="connsiteY1" fmla="*/ 1001865 h 2003730"/>
                    <a:gd name="connsiteX2" fmla="*/ 0 w 1001865"/>
                    <a:gd name="connsiteY2" fmla="*/ 2003730 h 200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01865" h="2003730">
                      <a:moveTo>
                        <a:pt x="0" y="0"/>
                      </a:moveTo>
                      <a:cubicBezTo>
                        <a:pt x="553315" y="0"/>
                        <a:pt x="1001865" y="448550"/>
                        <a:pt x="1001865" y="1001865"/>
                      </a:cubicBezTo>
                      <a:cubicBezTo>
                        <a:pt x="1001865" y="1555180"/>
                        <a:pt x="553315" y="2003730"/>
                        <a:pt x="0" y="2003730"/>
                      </a:cubicBezTo>
                    </a:path>
                  </a:pathLst>
                </a:custGeom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A1C2B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Isosceles Triangle 84"/>
                <p:cNvSpPr/>
                <p:nvPr/>
              </p:nvSpPr>
              <p:spPr>
                <a:xfrm rot="5400000">
                  <a:off x="8570133" y="3559119"/>
                  <a:ext cx="192840" cy="166241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7534959" y="5111909"/>
                  <a:ext cx="90645" cy="9064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7580282" y="4634944"/>
                  <a:ext cx="0" cy="497840"/>
                </a:xfrm>
                <a:prstGeom prst="line">
                  <a:avLst/>
                </a:prstGeom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83" name="Picture 8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18" t="2768" r="82340" b="84420"/>
              <a:stretch/>
            </p:blipFill>
            <p:spPr>
              <a:xfrm>
                <a:off x="10183875" y="2086380"/>
                <a:ext cx="793099" cy="769374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3EE2428-7431-3D50-A1DB-06169A306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3" t="60919" r="32938" b="26097"/>
          <a:stretch/>
        </p:blipFill>
        <p:spPr>
          <a:xfrm>
            <a:off x="8004825" y="1842441"/>
            <a:ext cx="1076445" cy="89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6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CF4C-4670-C30C-9D15-D8993131A17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The Solution &amp; Components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E20C9-D910-C262-C0EF-784BB5EF9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2" name="Expo.e Logo">
            <a:extLst>
              <a:ext uri="{FF2B5EF4-FFF2-40B4-BE49-F238E27FC236}">
                <a16:creationId xmlns:a16="http://schemas.microsoft.com/office/drawing/2014/main" id="{AD9B198B-7F01-689B-A963-BEB6EA1BE4E1}"/>
              </a:ext>
            </a:extLst>
          </p:cNvPr>
          <p:cNvGrpSpPr/>
          <p:nvPr/>
        </p:nvGrpSpPr>
        <p:grpSpPr>
          <a:xfrm>
            <a:off x="368300" y="241303"/>
            <a:ext cx="2057353" cy="324928"/>
            <a:chOff x="368300" y="241303"/>
            <a:chExt cx="2057353" cy="324928"/>
          </a:xfrm>
          <a:solidFill>
            <a:schemeClr val="bg2"/>
          </a:solidFill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13979F3B-53A3-30C1-1F9F-54B709CF3295}"/>
                </a:ext>
              </a:extLst>
            </p:cNvPr>
            <p:cNvSpPr/>
            <p:nvPr/>
          </p:nvSpPr>
          <p:spPr>
            <a:xfrm>
              <a:off x="368300" y="248768"/>
              <a:ext cx="302184" cy="310036"/>
            </a:xfrm>
            <a:custGeom>
              <a:avLst/>
              <a:gdLst>
                <a:gd name="connsiteX0" fmla="*/ 0 w 302184"/>
                <a:gd name="connsiteY0" fmla="*/ 0 h 310036"/>
                <a:gd name="connsiteX1" fmla="*/ 0 w 302184"/>
                <a:gd name="connsiteY1" fmla="*/ 310036 h 310036"/>
                <a:gd name="connsiteX2" fmla="*/ 302166 w 302184"/>
                <a:gd name="connsiteY2" fmla="*/ 310036 h 310036"/>
                <a:gd name="connsiteX3" fmla="*/ 302166 w 302184"/>
                <a:gd name="connsiteY3" fmla="*/ 245508 h 310036"/>
                <a:gd name="connsiteX4" fmla="*/ 76282 w 302184"/>
                <a:gd name="connsiteY4" fmla="*/ 245508 h 310036"/>
                <a:gd name="connsiteX5" fmla="*/ 76282 w 302184"/>
                <a:gd name="connsiteY5" fmla="*/ 182927 h 310036"/>
                <a:gd name="connsiteX6" fmla="*/ 298163 w 302184"/>
                <a:gd name="connsiteY6" fmla="*/ 182927 h 310036"/>
                <a:gd name="connsiteX7" fmla="*/ 298163 w 302184"/>
                <a:gd name="connsiteY7" fmla="*/ 121927 h 310036"/>
                <a:gd name="connsiteX8" fmla="*/ 76163 w 302184"/>
                <a:gd name="connsiteY8" fmla="*/ 121927 h 310036"/>
                <a:gd name="connsiteX9" fmla="*/ 76163 w 302184"/>
                <a:gd name="connsiteY9" fmla="*/ 64373 h 310036"/>
                <a:gd name="connsiteX10" fmla="*/ 302185 w 302184"/>
                <a:gd name="connsiteY10" fmla="*/ 64373 h 310036"/>
                <a:gd name="connsiteX11" fmla="*/ 302185 w 302184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2184" h="310036">
                  <a:moveTo>
                    <a:pt x="0" y="0"/>
                  </a:moveTo>
                  <a:lnTo>
                    <a:pt x="0" y="310036"/>
                  </a:lnTo>
                  <a:lnTo>
                    <a:pt x="302166" y="310036"/>
                  </a:lnTo>
                  <a:lnTo>
                    <a:pt x="302166" y="245508"/>
                  </a:lnTo>
                  <a:lnTo>
                    <a:pt x="76282" y="245508"/>
                  </a:lnTo>
                  <a:lnTo>
                    <a:pt x="76282" y="182927"/>
                  </a:lnTo>
                  <a:lnTo>
                    <a:pt x="298163" y="182927"/>
                  </a:lnTo>
                  <a:lnTo>
                    <a:pt x="298163" y="121927"/>
                  </a:lnTo>
                  <a:lnTo>
                    <a:pt x="76163" y="121927"/>
                  </a:lnTo>
                  <a:lnTo>
                    <a:pt x="76163" y="64373"/>
                  </a:lnTo>
                  <a:lnTo>
                    <a:pt x="302185" y="64373"/>
                  </a:lnTo>
                  <a:lnTo>
                    <a:pt x="302185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23C68C32-6F91-7858-257A-85BE7D104142}"/>
                </a:ext>
              </a:extLst>
            </p:cNvPr>
            <p:cNvSpPr/>
            <p:nvPr/>
          </p:nvSpPr>
          <p:spPr>
            <a:xfrm>
              <a:off x="1449582" y="241303"/>
              <a:ext cx="392962" cy="324928"/>
            </a:xfrm>
            <a:custGeom>
              <a:avLst/>
              <a:gdLst>
                <a:gd name="connsiteX0" fmla="*/ 389151 w 392962"/>
                <a:gd name="connsiteY0" fmla="*/ 126531 h 324928"/>
                <a:gd name="connsiteX1" fmla="*/ 354575 w 392962"/>
                <a:gd name="connsiteY1" fmla="*/ 58438 h 324928"/>
                <a:gd name="connsiteX2" fmla="*/ 274628 w 392962"/>
                <a:gd name="connsiteY2" fmla="*/ 10518 h 324928"/>
                <a:gd name="connsiteX3" fmla="*/ 177050 w 392962"/>
                <a:gd name="connsiteY3" fmla="*/ 628 h 324928"/>
                <a:gd name="connsiteX4" fmla="*/ 83493 w 392962"/>
                <a:gd name="connsiteY4" fmla="*/ 24438 h 324928"/>
                <a:gd name="connsiteX5" fmla="*/ 20245 w 392962"/>
                <a:gd name="connsiteY5" fmla="*/ 82888 h 324928"/>
                <a:gd name="connsiteX6" fmla="*/ 420 w 392962"/>
                <a:gd name="connsiteY6" fmla="*/ 150021 h 324928"/>
                <a:gd name="connsiteX7" fmla="*/ 0 w 392962"/>
                <a:gd name="connsiteY7" fmla="*/ 162460 h 324928"/>
                <a:gd name="connsiteX8" fmla="*/ 3811 w 392962"/>
                <a:gd name="connsiteY8" fmla="*/ 198398 h 324928"/>
                <a:gd name="connsiteX9" fmla="*/ 38388 w 392962"/>
                <a:gd name="connsiteY9" fmla="*/ 266482 h 324928"/>
                <a:gd name="connsiteX10" fmla="*/ 118335 w 392962"/>
                <a:gd name="connsiteY10" fmla="*/ 314403 h 324928"/>
                <a:gd name="connsiteX11" fmla="*/ 215913 w 392962"/>
                <a:gd name="connsiteY11" fmla="*/ 324301 h 324928"/>
                <a:gd name="connsiteX12" fmla="*/ 309469 w 392962"/>
                <a:gd name="connsiteY12" fmla="*/ 300482 h 324928"/>
                <a:gd name="connsiteX13" fmla="*/ 372717 w 392962"/>
                <a:gd name="connsiteY13" fmla="*/ 242032 h 324928"/>
                <a:gd name="connsiteX14" fmla="*/ 392542 w 392962"/>
                <a:gd name="connsiteY14" fmla="*/ 174900 h 324928"/>
                <a:gd name="connsiteX15" fmla="*/ 392962 w 392962"/>
                <a:gd name="connsiteY15" fmla="*/ 162460 h 324928"/>
                <a:gd name="connsiteX16" fmla="*/ 389151 w 392962"/>
                <a:gd name="connsiteY16" fmla="*/ 126531 h 324928"/>
                <a:gd name="connsiteX17" fmla="*/ 306645 w 392962"/>
                <a:gd name="connsiteY17" fmla="*/ 207529 h 324928"/>
                <a:gd name="connsiteX18" fmla="*/ 265771 w 392962"/>
                <a:gd name="connsiteY18" fmla="*/ 246273 h 324928"/>
                <a:gd name="connsiteX19" fmla="*/ 196289 w 392962"/>
                <a:gd name="connsiteY19" fmla="*/ 260184 h 324928"/>
                <a:gd name="connsiteX20" fmla="*/ 128005 w 392962"/>
                <a:gd name="connsiteY20" fmla="*/ 246584 h 324928"/>
                <a:gd name="connsiteX21" fmla="*/ 77543 w 392962"/>
                <a:gd name="connsiteY21" fmla="*/ 177377 h 324928"/>
                <a:gd name="connsiteX22" fmla="*/ 86107 w 392962"/>
                <a:gd name="connsiteY22" fmla="*/ 117775 h 324928"/>
                <a:gd name="connsiteX23" fmla="*/ 128178 w 392962"/>
                <a:gd name="connsiteY23" fmla="*/ 78025 h 324928"/>
                <a:gd name="connsiteX24" fmla="*/ 210657 w 392962"/>
                <a:gd name="connsiteY24" fmla="*/ 65312 h 324928"/>
                <a:gd name="connsiteX25" fmla="*/ 264510 w 392962"/>
                <a:gd name="connsiteY25" fmla="*/ 77952 h 324928"/>
                <a:gd name="connsiteX26" fmla="*/ 315593 w 392962"/>
                <a:gd name="connsiteY26" fmla="*/ 147626 h 324928"/>
                <a:gd name="connsiteX27" fmla="*/ 306645 w 392962"/>
                <a:gd name="connsiteY27" fmla="*/ 207529 h 32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2962" h="324928">
                  <a:moveTo>
                    <a:pt x="389151" y="126531"/>
                  </a:moveTo>
                  <a:cubicBezTo>
                    <a:pt x="383850" y="100766"/>
                    <a:pt x="372343" y="77888"/>
                    <a:pt x="354575" y="58438"/>
                  </a:cubicBezTo>
                  <a:cubicBezTo>
                    <a:pt x="332730" y="34547"/>
                    <a:pt x="305329" y="19648"/>
                    <a:pt x="274628" y="10518"/>
                  </a:cubicBezTo>
                  <a:cubicBezTo>
                    <a:pt x="242757" y="1030"/>
                    <a:pt x="210054" y="-1309"/>
                    <a:pt x="177050" y="628"/>
                  </a:cubicBezTo>
                  <a:cubicBezTo>
                    <a:pt x="144393" y="2548"/>
                    <a:pt x="112851" y="9320"/>
                    <a:pt x="83493" y="24438"/>
                  </a:cubicBezTo>
                  <a:cubicBezTo>
                    <a:pt x="57006" y="38084"/>
                    <a:pt x="35326" y="56912"/>
                    <a:pt x="20245" y="82888"/>
                  </a:cubicBezTo>
                  <a:cubicBezTo>
                    <a:pt x="8171" y="103663"/>
                    <a:pt x="1983" y="126175"/>
                    <a:pt x="420" y="150021"/>
                  </a:cubicBezTo>
                  <a:cubicBezTo>
                    <a:pt x="146" y="154188"/>
                    <a:pt x="18" y="158329"/>
                    <a:pt x="0" y="162460"/>
                  </a:cubicBezTo>
                  <a:cubicBezTo>
                    <a:pt x="46" y="174406"/>
                    <a:pt x="1334" y="186388"/>
                    <a:pt x="3811" y="198398"/>
                  </a:cubicBezTo>
                  <a:cubicBezTo>
                    <a:pt x="9112" y="224155"/>
                    <a:pt x="20610" y="247032"/>
                    <a:pt x="38388" y="266482"/>
                  </a:cubicBezTo>
                  <a:cubicBezTo>
                    <a:pt x="60232" y="290374"/>
                    <a:pt x="87634" y="305272"/>
                    <a:pt x="118335" y="314403"/>
                  </a:cubicBezTo>
                  <a:cubicBezTo>
                    <a:pt x="150206" y="323890"/>
                    <a:pt x="182908" y="326239"/>
                    <a:pt x="215913" y="324301"/>
                  </a:cubicBezTo>
                  <a:cubicBezTo>
                    <a:pt x="248570" y="322382"/>
                    <a:pt x="280103" y="315600"/>
                    <a:pt x="309469" y="300482"/>
                  </a:cubicBezTo>
                  <a:cubicBezTo>
                    <a:pt x="335948" y="286836"/>
                    <a:pt x="357628" y="268008"/>
                    <a:pt x="372717" y="242032"/>
                  </a:cubicBezTo>
                  <a:cubicBezTo>
                    <a:pt x="384791" y="221257"/>
                    <a:pt x="390979" y="198746"/>
                    <a:pt x="392542" y="174900"/>
                  </a:cubicBezTo>
                  <a:cubicBezTo>
                    <a:pt x="392807" y="170732"/>
                    <a:pt x="392944" y="166591"/>
                    <a:pt x="392962" y="162460"/>
                  </a:cubicBezTo>
                  <a:cubicBezTo>
                    <a:pt x="392908" y="150523"/>
                    <a:pt x="391619" y="138532"/>
                    <a:pt x="389151" y="126531"/>
                  </a:cubicBezTo>
                  <a:moveTo>
                    <a:pt x="306645" y="207529"/>
                  </a:moveTo>
                  <a:cubicBezTo>
                    <a:pt x="297633" y="225306"/>
                    <a:pt x="283475" y="237636"/>
                    <a:pt x="265771" y="246273"/>
                  </a:cubicBezTo>
                  <a:cubicBezTo>
                    <a:pt x="243826" y="256958"/>
                    <a:pt x="220300" y="259764"/>
                    <a:pt x="196289" y="260184"/>
                  </a:cubicBezTo>
                  <a:cubicBezTo>
                    <a:pt x="172708" y="259755"/>
                    <a:pt x="149575" y="257031"/>
                    <a:pt x="128005" y="246584"/>
                  </a:cubicBezTo>
                  <a:cubicBezTo>
                    <a:pt x="98876" y="232481"/>
                    <a:pt x="81428" y="209796"/>
                    <a:pt x="77543" y="177377"/>
                  </a:cubicBezTo>
                  <a:cubicBezTo>
                    <a:pt x="75030" y="156766"/>
                    <a:pt x="76821" y="136695"/>
                    <a:pt x="86107" y="117775"/>
                  </a:cubicBezTo>
                  <a:cubicBezTo>
                    <a:pt x="95183" y="99312"/>
                    <a:pt x="109853" y="86608"/>
                    <a:pt x="128178" y="78025"/>
                  </a:cubicBezTo>
                  <a:cubicBezTo>
                    <a:pt x="154355" y="65732"/>
                    <a:pt x="182287" y="63621"/>
                    <a:pt x="210657" y="65312"/>
                  </a:cubicBezTo>
                  <a:cubicBezTo>
                    <a:pt x="229284" y="66445"/>
                    <a:pt x="247500" y="69745"/>
                    <a:pt x="264510" y="77952"/>
                  </a:cubicBezTo>
                  <a:cubicBezTo>
                    <a:pt x="293904" y="92101"/>
                    <a:pt x="311708" y="114804"/>
                    <a:pt x="315593" y="147626"/>
                  </a:cubicBezTo>
                  <a:cubicBezTo>
                    <a:pt x="318052" y="168374"/>
                    <a:pt x="316242" y="188555"/>
                    <a:pt x="306645" y="207529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BA231C99-30C4-7239-F41F-36196CA9954A}"/>
                </a:ext>
              </a:extLst>
            </p:cNvPr>
            <p:cNvSpPr/>
            <p:nvPr/>
          </p:nvSpPr>
          <p:spPr>
            <a:xfrm>
              <a:off x="1105755" y="248750"/>
              <a:ext cx="329042" cy="310100"/>
            </a:xfrm>
            <a:custGeom>
              <a:avLst/>
              <a:gdLst>
                <a:gd name="connsiteX0" fmla="*/ 75770 w 329042"/>
                <a:gd name="connsiteY0" fmla="*/ 127064 h 310100"/>
                <a:gd name="connsiteX1" fmla="*/ 80989 w 329042"/>
                <a:gd name="connsiteY1" fmla="*/ 127064 h 310100"/>
                <a:gd name="connsiteX2" fmla="*/ 213308 w 329042"/>
                <a:gd name="connsiteY2" fmla="*/ 127027 h 310100"/>
                <a:gd name="connsiteX3" fmla="*/ 225336 w 329042"/>
                <a:gd name="connsiteY3" fmla="*/ 126277 h 310100"/>
                <a:gd name="connsiteX4" fmla="*/ 251641 w 329042"/>
                <a:gd name="connsiteY4" fmla="*/ 104954 h 310100"/>
                <a:gd name="connsiteX5" fmla="*/ 252628 w 329042"/>
                <a:gd name="connsiteY5" fmla="*/ 90924 h 310100"/>
                <a:gd name="connsiteX6" fmla="*/ 234686 w 329042"/>
                <a:gd name="connsiteY6" fmla="*/ 64555 h 310100"/>
                <a:gd name="connsiteX7" fmla="*/ 219295 w 329042"/>
                <a:gd name="connsiteY7" fmla="*/ 61603 h 310100"/>
                <a:gd name="connsiteX8" fmla="*/ 78210 w 329042"/>
                <a:gd name="connsiteY8" fmla="*/ 61338 h 310100"/>
                <a:gd name="connsiteX9" fmla="*/ 75770 w 329042"/>
                <a:gd name="connsiteY9" fmla="*/ 61667 h 310100"/>
                <a:gd name="connsiteX10" fmla="*/ 75770 w 329042"/>
                <a:gd name="connsiteY10" fmla="*/ 127064 h 310100"/>
                <a:gd name="connsiteX11" fmla="*/ 76145 w 329042"/>
                <a:gd name="connsiteY11" fmla="*/ 189224 h 310100"/>
                <a:gd name="connsiteX12" fmla="*/ 76145 w 329042"/>
                <a:gd name="connsiteY12" fmla="*/ 310100 h 310100"/>
                <a:gd name="connsiteX13" fmla="*/ 0 w 329042"/>
                <a:gd name="connsiteY13" fmla="*/ 310100 h 310100"/>
                <a:gd name="connsiteX14" fmla="*/ 0 w 329042"/>
                <a:gd name="connsiteY14" fmla="*/ 0 h 310100"/>
                <a:gd name="connsiteX15" fmla="*/ 230500 w 329042"/>
                <a:gd name="connsiteY15" fmla="*/ 0 h 310100"/>
                <a:gd name="connsiteX16" fmla="*/ 308226 w 329042"/>
                <a:gd name="connsiteY16" fmla="*/ 35445 h 310100"/>
                <a:gd name="connsiteX17" fmla="*/ 328983 w 329042"/>
                <a:gd name="connsiteY17" fmla="*/ 98693 h 310100"/>
                <a:gd name="connsiteX18" fmla="*/ 320190 w 329042"/>
                <a:gd name="connsiteY18" fmla="*/ 138562 h 310100"/>
                <a:gd name="connsiteX19" fmla="*/ 273814 w 329042"/>
                <a:gd name="connsiteY19" fmla="*/ 180423 h 310100"/>
                <a:gd name="connsiteX20" fmla="*/ 221232 w 329042"/>
                <a:gd name="connsiteY20" fmla="*/ 189169 h 310100"/>
                <a:gd name="connsiteX21" fmla="*/ 82241 w 329042"/>
                <a:gd name="connsiteY21" fmla="*/ 189215 h 310100"/>
                <a:gd name="connsiteX22" fmla="*/ 76145 w 329042"/>
                <a:gd name="connsiteY22" fmla="*/ 189215 h 31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042" h="310100">
                  <a:moveTo>
                    <a:pt x="75770" y="127064"/>
                  </a:moveTo>
                  <a:lnTo>
                    <a:pt x="80989" y="127064"/>
                  </a:lnTo>
                  <a:cubicBezTo>
                    <a:pt x="125098" y="127064"/>
                    <a:pt x="169226" y="127082"/>
                    <a:pt x="213308" y="127027"/>
                  </a:cubicBezTo>
                  <a:cubicBezTo>
                    <a:pt x="217348" y="127027"/>
                    <a:pt x="221369" y="126762"/>
                    <a:pt x="225336" y="126277"/>
                  </a:cubicBezTo>
                  <a:cubicBezTo>
                    <a:pt x="240517" y="124404"/>
                    <a:pt x="249127" y="117558"/>
                    <a:pt x="251641" y="104954"/>
                  </a:cubicBezTo>
                  <a:cubicBezTo>
                    <a:pt x="252573" y="100393"/>
                    <a:pt x="252902" y="95576"/>
                    <a:pt x="252628" y="90924"/>
                  </a:cubicBezTo>
                  <a:cubicBezTo>
                    <a:pt x="251924" y="78677"/>
                    <a:pt x="247080" y="68769"/>
                    <a:pt x="234686" y="64555"/>
                  </a:cubicBezTo>
                  <a:cubicBezTo>
                    <a:pt x="229778" y="62883"/>
                    <a:pt x="224450" y="61640"/>
                    <a:pt x="219295" y="61603"/>
                  </a:cubicBezTo>
                  <a:cubicBezTo>
                    <a:pt x="172260" y="61320"/>
                    <a:pt x="125263" y="61356"/>
                    <a:pt x="78210" y="61338"/>
                  </a:cubicBezTo>
                  <a:cubicBezTo>
                    <a:pt x="77461" y="61338"/>
                    <a:pt x="76666" y="61539"/>
                    <a:pt x="75770" y="61667"/>
                  </a:cubicBezTo>
                  <a:lnTo>
                    <a:pt x="75770" y="127064"/>
                  </a:lnTo>
                  <a:close/>
                  <a:moveTo>
                    <a:pt x="76145" y="189224"/>
                  </a:moveTo>
                  <a:lnTo>
                    <a:pt x="76145" y="310100"/>
                  </a:lnTo>
                  <a:lnTo>
                    <a:pt x="0" y="310100"/>
                  </a:lnTo>
                  <a:lnTo>
                    <a:pt x="0" y="0"/>
                  </a:lnTo>
                  <a:lnTo>
                    <a:pt x="230500" y="0"/>
                  </a:lnTo>
                  <a:cubicBezTo>
                    <a:pt x="261256" y="0"/>
                    <a:pt x="287972" y="11452"/>
                    <a:pt x="308226" y="35445"/>
                  </a:cubicBezTo>
                  <a:cubicBezTo>
                    <a:pt x="323563" y="53642"/>
                    <a:pt x="329723" y="75076"/>
                    <a:pt x="328983" y="98693"/>
                  </a:cubicBezTo>
                  <a:cubicBezTo>
                    <a:pt x="328553" y="112558"/>
                    <a:pt x="326177" y="125967"/>
                    <a:pt x="320190" y="138562"/>
                  </a:cubicBezTo>
                  <a:cubicBezTo>
                    <a:pt x="310539" y="158962"/>
                    <a:pt x="294242" y="172023"/>
                    <a:pt x="273814" y="180423"/>
                  </a:cubicBezTo>
                  <a:cubicBezTo>
                    <a:pt x="256969" y="187351"/>
                    <a:pt x="239183" y="189124"/>
                    <a:pt x="221232" y="189169"/>
                  </a:cubicBezTo>
                  <a:cubicBezTo>
                    <a:pt x="174902" y="189316"/>
                    <a:pt x="128562" y="189215"/>
                    <a:pt x="82241" y="189215"/>
                  </a:cubicBezTo>
                  <a:lnTo>
                    <a:pt x="76145" y="189215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5DAAA27F-268A-091F-BCB7-F41332789F97}"/>
                </a:ext>
              </a:extLst>
            </p:cNvPr>
            <p:cNvSpPr/>
            <p:nvPr/>
          </p:nvSpPr>
          <p:spPr>
            <a:xfrm>
              <a:off x="695125" y="248750"/>
              <a:ext cx="383968" cy="310036"/>
            </a:xfrm>
            <a:custGeom>
              <a:avLst/>
              <a:gdLst>
                <a:gd name="connsiteX0" fmla="*/ 281245 w 383968"/>
                <a:gd name="connsiteY0" fmla="*/ 0 h 310036"/>
                <a:gd name="connsiteX1" fmla="*/ 192670 w 383968"/>
                <a:gd name="connsiteY1" fmla="*/ 98337 h 310036"/>
                <a:gd name="connsiteX2" fmla="*/ 104497 w 383968"/>
                <a:gd name="connsiteY2" fmla="*/ 0 h 310036"/>
                <a:gd name="connsiteX3" fmla="*/ 1325 w 383968"/>
                <a:gd name="connsiteY3" fmla="*/ 0 h 310036"/>
                <a:gd name="connsiteX4" fmla="*/ 139503 w 383968"/>
                <a:gd name="connsiteY4" fmla="*/ 153688 h 310036"/>
                <a:gd name="connsiteX5" fmla="*/ 0 w 383968"/>
                <a:gd name="connsiteY5" fmla="*/ 310036 h 310036"/>
                <a:gd name="connsiteX6" fmla="*/ 101426 w 383968"/>
                <a:gd name="connsiteY6" fmla="*/ 310036 h 310036"/>
                <a:gd name="connsiteX7" fmla="*/ 190449 w 383968"/>
                <a:gd name="connsiteY7" fmla="*/ 211261 h 310036"/>
                <a:gd name="connsiteX8" fmla="*/ 279454 w 383968"/>
                <a:gd name="connsiteY8" fmla="*/ 310036 h 310036"/>
                <a:gd name="connsiteX9" fmla="*/ 380880 w 383968"/>
                <a:gd name="connsiteY9" fmla="*/ 310036 h 310036"/>
                <a:gd name="connsiteX10" fmla="*/ 244055 w 383968"/>
                <a:gd name="connsiteY10" fmla="*/ 156348 h 310036"/>
                <a:gd name="connsiteX11" fmla="*/ 383969 w 383968"/>
                <a:gd name="connsiteY11" fmla="*/ 0 h 31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3968" h="310036">
                  <a:moveTo>
                    <a:pt x="281245" y="0"/>
                  </a:moveTo>
                  <a:lnTo>
                    <a:pt x="192670" y="98337"/>
                  </a:lnTo>
                  <a:lnTo>
                    <a:pt x="104497" y="0"/>
                  </a:lnTo>
                  <a:lnTo>
                    <a:pt x="1325" y="0"/>
                  </a:lnTo>
                  <a:lnTo>
                    <a:pt x="139503" y="153688"/>
                  </a:lnTo>
                  <a:lnTo>
                    <a:pt x="0" y="310036"/>
                  </a:lnTo>
                  <a:lnTo>
                    <a:pt x="101426" y="310036"/>
                  </a:lnTo>
                  <a:lnTo>
                    <a:pt x="190449" y="211261"/>
                  </a:lnTo>
                  <a:lnTo>
                    <a:pt x="279454" y="310036"/>
                  </a:lnTo>
                  <a:lnTo>
                    <a:pt x="380880" y="310036"/>
                  </a:lnTo>
                  <a:lnTo>
                    <a:pt x="244055" y="156348"/>
                  </a:lnTo>
                  <a:lnTo>
                    <a:pt x="383969" y="0"/>
                  </a:lnTo>
                  <a:close/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C47B8A9F-01BE-34F1-FDEC-5C27AB6E280A}"/>
                </a:ext>
              </a:extLst>
            </p:cNvPr>
            <p:cNvSpPr/>
            <p:nvPr/>
          </p:nvSpPr>
          <p:spPr>
            <a:xfrm>
              <a:off x="1901378" y="352872"/>
              <a:ext cx="97066" cy="97066"/>
            </a:xfrm>
            <a:custGeom>
              <a:avLst/>
              <a:gdLst>
                <a:gd name="connsiteX0" fmla="*/ 97066 w 97066"/>
                <a:gd name="connsiteY0" fmla="*/ 48533 h 97066"/>
                <a:gd name="connsiteX1" fmla="*/ 48533 w 97066"/>
                <a:gd name="connsiteY1" fmla="*/ 97066 h 97066"/>
                <a:gd name="connsiteX2" fmla="*/ 0 w 97066"/>
                <a:gd name="connsiteY2" fmla="*/ 48533 h 97066"/>
                <a:gd name="connsiteX3" fmla="*/ 48533 w 97066"/>
                <a:gd name="connsiteY3" fmla="*/ 0 h 97066"/>
                <a:gd name="connsiteX4" fmla="*/ 97066 w 97066"/>
                <a:gd name="connsiteY4" fmla="*/ 48533 h 9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066" h="97066">
                  <a:moveTo>
                    <a:pt x="97066" y="48533"/>
                  </a:moveTo>
                  <a:cubicBezTo>
                    <a:pt x="97066" y="75341"/>
                    <a:pt x="75331" y="97066"/>
                    <a:pt x="48533" y="97066"/>
                  </a:cubicBezTo>
                  <a:cubicBezTo>
                    <a:pt x="21726" y="97066"/>
                    <a:pt x="0" y="75341"/>
                    <a:pt x="0" y="48533"/>
                  </a:cubicBezTo>
                  <a:cubicBezTo>
                    <a:pt x="0" y="21726"/>
                    <a:pt x="21726" y="0"/>
                    <a:pt x="48533" y="0"/>
                  </a:cubicBezTo>
                  <a:cubicBezTo>
                    <a:pt x="75341" y="0"/>
                    <a:pt x="97066" y="21726"/>
                    <a:pt x="97066" y="48533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30627603-0F6A-6AAE-601C-44419882D430}"/>
                </a:ext>
              </a:extLst>
            </p:cNvPr>
            <p:cNvSpPr/>
            <p:nvPr/>
          </p:nvSpPr>
          <p:spPr>
            <a:xfrm>
              <a:off x="2065514" y="241303"/>
              <a:ext cx="360139" cy="318515"/>
            </a:xfrm>
            <a:custGeom>
              <a:avLst/>
              <a:gdLst>
                <a:gd name="connsiteX0" fmla="*/ 184881 w 360139"/>
                <a:gd name="connsiteY0" fmla="*/ 256282 h 318515"/>
                <a:gd name="connsiteX1" fmla="*/ 126925 w 360139"/>
                <a:gd name="connsiteY1" fmla="*/ 242224 h 318515"/>
                <a:gd name="connsiteX2" fmla="*/ 73603 w 360139"/>
                <a:gd name="connsiteY2" fmla="*/ 184295 h 318515"/>
                <a:gd name="connsiteX3" fmla="*/ 71318 w 360139"/>
                <a:gd name="connsiteY3" fmla="*/ 136457 h 318515"/>
                <a:gd name="connsiteX4" fmla="*/ 142783 w 360139"/>
                <a:gd name="connsiteY4" fmla="*/ 68328 h 318515"/>
                <a:gd name="connsiteX5" fmla="*/ 247362 w 360139"/>
                <a:gd name="connsiteY5" fmla="*/ 76161 h 318515"/>
                <a:gd name="connsiteX6" fmla="*/ 290320 w 360139"/>
                <a:gd name="connsiteY6" fmla="*/ 132106 h 318515"/>
                <a:gd name="connsiteX7" fmla="*/ 290320 w 360139"/>
                <a:gd name="connsiteY7" fmla="*/ 136685 h 318515"/>
                <a:gd name="connsiteX8" fmla="*/ 162159 w 360139"/>
                <a:gd name="connsiteY8" fmla="*/ 136685 h 318515"/>
                <a:gd name="connsiteX9" fmla="*/ 138423 w 360139"/>
                <a:gd name="connsiteY9" fmla="*/ 150276 h 318515"/>
                <a:gd name="connsiteX10" fmla="*/ 118462 w 360139"/>
                <a:gd name="connsiteY10" fmla="*/ 184295 h 318515"/>
                <a:gd name="connsiteX11" fmla="*/ 359920 w 360139"/>
                <a:gd name="connsiteY11" fmla="*/ 184295 h 318515"/>
                <a:gd name="connsiteX12" fmla="*/ 360140 w 360139"/>
                <a:gd name="connsiteY12" fmla="*/ 184076 h 318515"/>
                <a:gd name="connsiteX13" fmla="*/ 359966 w 360139"/>
                <a:gd name="connsiteY13" fmla="*/ 136685 h 318515"/>
                <a:gd name="connsiteX14" fmla="*/ 344410 w 360139"/>
                <a:gd name="connsiteY14" fmla="*/ 76956 h 318515"/>
                <a:gd name="connsiteX15" fmla="*/ 267333 w 360139"/>
                <a:gd name="connsiteY15" fmla="*/ 14365 h 318515"/>
                <a:gd name="connsiteX16" fmla="*/ 194506 w 360139"/>
                <a:gd name="connsiteY16" fmla="*/ 455 h 318515"/>
                <a:gd name="connsiteX17" fmla="*/ 69608 w 360139"/>
                <a:gd name="connsiteY17" fmla="*/ 28112 h 318515"/>
                <a:gd name="connsiteX18" fmla="*/ 21011 w 360139"/>
                <a:gd name="connsiteY18" fmla="*/ 77550 h 318515"/>
                <a:gd name="connsiteX19" fmla="*/ 8 w 360139"/>
                <a:gd name="connsiteY19" fmla="*/ 156647 h 318515"/>
                <a:gd name="connsiteX20" fmla="*/ 17685 w 360139"/>
                <a:gd name="connsiteY20" fmla="*/ 233806 h 318515"/>
                <a:gd name="connsiteX21" fmla="*/ 68046 w 360139"/>
                <a:gd name="connsiteY21" fmla="*/ 288344 h 318515"/>
                <a:gd name="connsiteX22" fmla="*/ 192550 w 360139"/>
                <a:gd name="connsiteY22" fmla="*/ 318515 h 318515"/>
                <a:gd name="connsiteX23" fmla="*/ 346786 w 360139"/>
                <a:gd name="connsiteY23" fmla="*/ 258905 h 318515"/>
                <a:gd name="connsiteX24" fmla="*/ 346823 w 360139"/>
                <a:gd name="connsiteY24" fmla="*/ 258786 h 318515"/>
                <a:gd name="connsiteX25" fmla="*/ 346823 w 360139"/>
                <a:gd name="connsiteY25" fmla="*/ 214274 h 318515"/>
                <a:gd name="connsiteX26" fmla="*/ 346494 w 360139"/>
                <a:gd name="connsiteY26" fmla="*/ 214082 h 318515"/>
                <a:gd name="connsiteX27" fmla="*/ 279004 w 360139"/>
                <a:gd name="connsiteY27" fmla="*/ 245359 h 318515"/>
                <a:gd name="connsiteX28" fmla="*/ 184881 w 360139"/>
                <a:gd name="connsiteY28" fmla="*/ 256282 h 31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60139" h="318515">
                  <a:moveTo>
                    <a:pt x="184881" y="256282"/>
                  </a:moveTo>
                  <a:cubicBezTo>
                    <a:pt x="165295" y="255203"/>
                    <a:pt x="145324" y="249948"/>
                    <a:pt x="126925" y="242224"/>
                  </a:cubicBezTo>
                  <a:cubicBezTo>
                    <a:pt x="102896" y="232116"/>
                    <a:pt x="82569" y="211276"/>
                    <a:pt x="73603" y="184295"/>
                  </a:cubicBezTo>
                  <a:cubicBezTo>
                    <a:pt x="70431" y="174753"/>
                    <a:pt x="67031" y="156336"/>
                    <a:pt x="71318" y="136457"/>
                  </a:cubicBezTo>
                  <a:cubicBezTo>
                    <a:pt x="76829" y="110902"/>
                    <a:pt x="95054" y="82942"/>
                    <a:pt x="142783" y="68328"/>
                  </a:cubicBezTo>
                  <a:cubicBezTo>
                    <a:pt x="171016" y="59690"/>
                    <a:pt x="220418" y="63739"/>
                    <a:pt x="247362" y="76161"/>
                  </a:cubicBezTo>
                  <a:cubicBezTo>
                    <a:pt x="271062" y="87110"/>
                    <a:pt x="290329" y="104632"/>
                    <a:pt x="290320" y="132106"/>
                  </a:cubicBezTo>
                  <a:lnTo>
                    <a:pt x="290320" y="136685"/>
                  </a:lnTo>
                  <a:lnTo>
                    <a:pt x="162159" y="136685"/>
                  </a:lnTo>
                  <a:cubicBezTo>
                    <a:pt x="152398" y="136685"/>
                    <a:pt x="143368" y="141859"/>
                    <a:pt x="138423" y="150276"/>
                  </a:cubicBezTo>
                  <a:lnTo>
                    <a:pt x="118462" y="184295"/>
                  </a:lnTo>
                  <a:lnTo>
                    <a:pt x="359920" y="184295"/>
                  </a:lnTo>
                  <a:cubicBezTo>
                    <a:pt x="360039" y="184295"/>
                    <a:pt x="360140" y="184195"/>
                    <a:pt x="360140" y="184076"/>
                  </a:cubicBezTo>
                  <a:lnTo>
                    <a:pt x="359966" y="136685"/>
                  </a:lnTo>
                  <a:cubicBezTo>
                    <a:pt x="359966" y="115161"/>
                    <a:pt x="355360" y="96067"/>
                    <a:pt x="344410" y="76956"/>
                  </a:cubicBezTo>
                  <a:cubicBezTo>
                    <a:pt x="326779" y="46200"/>
                    <a:pt x="299898" y="26668"/>
                    <a:pt x="267333" y="14365"/>
                  </a:cubicBezTo>
                  <a:cubicBezTo>
                    <a:pt x="243898" y="5527"/>
                    <a:pt x="219412" y="1825"/>
                    <a:pt x="194506" y="455"/>
                  </a:cubicBezTo>
                  <a:cubicBezTo>
                    <a:pt x="150259" y="-1986"/>
                    <a:pt x="108161" y="5143"/>
                    <a:pt x="69608" y="28112"/>
                  </a:cubicBezTo>
                  <a:cubicBezTo>
                    <a:pt x="49135" y="40296"/>
                    <a:pt x="33213" y="57214"/>
                    <a:pt x="21011" y="77550"/>
                  </a:cubicBezTo>
                  <a:cubicBezTo>
                    <a:pt x="6461" y="101835"/>
                    <a:pt x="264" y="128450"/>
                    <a:pt x="8" y="156647"/>
                  </a:cubicBezTo>
                  <a:cubicBezTo>
                    <a:pt x="-230" y="183802"/>
                    <a:pt x="4852" y="209613"/>
                    <a:pt x="17685" y="233806"/>
                  </a:cubicBezTo>
                  <a:cubicBezTo>
                    <a:pt x="29740" y="256464"/>
                    <a:pt x="46786" y="274351"/>
                    <a:pt x="68046" y="288344"/>
                  </a:cubicBezTo>
                  <a:cubicBezTo>
                    <a:pt x="86499" y="300510"/>
                    <a:pt x="124850" y="318515"/>
                    <a:pt x="192550" y="318515"/>
                  </a:cubicBezTo>
                  <a:cubicBezTo>
                    <a:pt x="302302" y="318515"/>
                    <a:pt x="345452" y="260724"/>
                    <a:pt x="346786" y="258905"/>
                  </a:cubicBezTo>
                  <a:cubicBezTo>
                    <a:pt x="346814" y="258868"/>
                    <a:pt x="346823" y="258832"/>
                    <a:pt x="346823" y="258786"/>
                  </a:cubicBezTo>
                  <a:lnTo>
                    <a:pt x="346823" y="214274"/>
                  </a:lnTo>
                  <a:cubicBezTo>
                    <a:pt x="346823" y="214101"/>
                    <a:pt x="346640" y="213991"/>
                    <a:pt x="346494" y="214082"/>
                  </a:cubicBezTo>
                  <a:cubicBezTo>
                    <a:pt x="342737" y="216276"/>
                    <a:pt x="307521" y="236667"/>
                    <a:pt x="279004" y="245359"/>
                  </a:cubicBezTo>
                  <a:cubicBezTo>
                    <a:pt x="241220" y="256867"/>
                    <a:pt x="204724" y="257415"/>
                    <a:pt x="184881" y="256282"/>
                  </a:cubicBezTo>
                </a:path>
              </a:pathLst>
            </a:custGeom>
            <a:grpFill/>
            <a:ln w="9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1A1C2B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CE2314-D9CE-8494-1E1F-95B1CCAEC3D6}"/>
              </a:ext>
            </a:extLst>
          </p:cNvPr>
          <p:cNvSpPr txBox="1">
            <a:spLocks/>
          </p:cNvSpPr>
          <p:nvPr/>
        </p:nvSpPr>
        <p:spPr>
          <a:xfrm>
            <a:off x="411572" y="1633868"/>
            <a:ext cx="6548028" cy="4881563"/>
          </a:xfr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endParaRPr lang="en-GB" sz="2000" dirty="0">
              <a:latin typeface="Helvetica" pitchFamily="2" charset="0"/>
            </a:endParaRPr>
          </a:p>
        </p:txBody>
      </p:sp>
      <p:sp>
        <p:nvSpPr>
          <p:cNvPr id="6" name="Main Text Box">
            <a:extLst>
              <a:ext uri="{FF2B5EF4-FFF2-40B4-BE49-F238E27FC236}">
                <a16:creationId xmlns:a16="http://schemas.microsoft.com/office/drawing/2014/main" id="{BBC8FF22-BA39-BEDF-AA1B-6EE7A6053170}"/>
              </a:ext>
            </a:extLst>
          </p:cNvPr>
          <p:cNvSpPr/>
          <p:nvPr/>
        </p:nvSpPr>
        <p:spPr>
          <a:xfrm>
            <a:off x="257318" y="1687961"/>
            <a:ext cx="3886843" cy="34892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ctr"/>
          <a:lstStyle/>
          <a:p>
            <a:pPr lvl="0">
              <a:defRPr/>
            </a:pPr>
            <a:r>
              <a:rPr lang="en-GB" b="1" dirty="0">
                <a:solidFill>
                  <a:srgbClr val="1A1C2B"/>
                </a:solidFill>
                <a:latin typeface="Helvetica" pitchFamily="2" charset="0"/>
              </a:rPr>
              <a:t>Our Secure Access Service Edge (SASE) </a:t>
            </a:r>
            <a:r>
              <a:rPr lang="en-GB" sz="1400" dirty="0">
                <a:solidFill>
                  <a:srgbClr val="1A1C2B"/>
                </a:solidFill>
                <a:latin typeface="Helvetica" pitchFamily="2" charset="0"/>
              </a:rPr>
              <a:t>solution converges both SD-WAN and Security Service Edge (SSE) to offer the most complete single vendor SASE Solution.  Providing a cloud-based solution to optimise and secure applications and access for all users, no matter where they are based.</a:t>
            </a:r>
          </a:p>
          <a:p>
            <a:pPr lvl="0">
              <a:defRPr/>
            </a:pPr>
            <a:endParaRPr lang="en-GB" sz="1400" dirty="0">
              <a:solidFill>
                <a:srgbClr val="1A1C2B"/>
              </a:solidFill>
              <a:latin typeface="Helvetica" pitchFamily="2" charset="0"/>
            </a:endParaRPr>
          </a:p>
          <a:p>
            <a:pPr lvl="0">
              <a:defRPr/>
            </a:pPr>
            <a:r>
              <a:rPr lang="en-GB" sz="1400" dirty="0">
                <a:solidFill>
                  <a:srgbClr val="1A1C2B"/>
                </a:solidFill>
                <a:latin typeface="Helvetica" pitchFamily="2" charset="0"/>
              </a:rPr>
              <a:t>Simple OpEx charge model without the need for upfront cost, allowing flexibility without the need to get larger one-off budgets approved. </a:t>
            </a:r>
            <a:endParaRPr lang="en-GB" b="1" dirty="0">
              <a:solidFill>
                <a:srgbClr val="1A1C2B"/>
              </a:solidFill>
              <a:latin typeface="Helvetic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E13288-C52E-F457-96A5-8E67453CE90C}"/>
              </a:ext>
            </a:extLst>
          </p:cNvPr>
          <p:cNvSpPr txBox="1"/>
          <p:nvPr/>
        </p:nvSpPr>
        <p:spPr>
          <a:xfrm>
            <a:off x="8631234" y="691134"/>
            <a:ext cx="1980029" cy="439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Remote Access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87902B-1AE9-CDED-0CA3-64BD01E78A78}"/>
              </a:ext>
            </a:extLst>
          </p:cNvPr>
          <p:cNvGrpSpPr/>
          <p:nvPr/>
        </p:nvGrpSpPr>
        <p:grpSpPr>
          <a:xfrm>
            <a:off x="4541311" y="682350"/>
            <a:ext cx="7576625" cy="4818752"/>
            <a:chOff x="4541311" y="682350"/>
            <a:chExt cx="7576625" cy="481875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00F775-B8B8-7018-F3A9-0A47C8439E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05384" y="1932685"/>
              <a:ext cx="820673" cy="584685"/>
            </a:xfrm>
            <a:prstGeom prst="line">
              <a:avLst/>
            </a:prstGeom>
            <a:ln w="158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45DDC5-3135-FBF1-AA96-5D21E8DB3CFD}"/>
                </a:ext>
              </a:extLst>
            </p:cNvPr>
            <p:cNvCxnSpPr>
              <a:cxnSpLocks/>
            </p:cNvCxnSpPr>
            <p:nvPr/>
          </p:nvCxnSpPr>
          <p:spPr>
            <a:xfrm rot="4320000" flipH="1" flipV="1">
              <a:off x="7642741" y="1471538"/>
              <a:ext cx="820673" cy="584685"/>
            </a:xfrm>
            <a:prstGeom prst="line">
              <a:avLst/>
            </a:prstGeom>
            <a:ln w="158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2F088-7B2C-79B5-0FA6-C6FED3A75B2B}"/>
                </a:ext>
              </a:extLst>
            </p:cNvPr>
            <p:cNvCxnSpPr>
              <a:cxnSpLocks/>
            </p:cNvCxnSpPr>
            <p:nvPr/>
          </p:nvCxnSpPr>
          <p:spPr>
            <a:xfrm rot="8640000" flipH="1" flipV="1">
              <a:off x="8518257" y="2658942"/>
              <a:ext cx="820673" cy="584685"/>
            </a:xfrm>
            <a:prstGeom prst="line">
              <a:avLst/>
            </a:prstGeom>
            <a:ln w="158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94ECC16-01CA-A95F-8223-A985CD7DBFC5}"/>
                </a:ext>
              </a:extLst>
            </p:cNvPr>
            <p:cNvCxnSpPr>
              <a:cxnSpLocks/>
            </p:cNvCxnSpPr>
            <p:nvPr/>
          </p:nvCxnSpPr>
          <p:spPr>
            <a:xfrm rot="12960000" flipH="1" flipV="1">
              <a:off x="7695543" y="3808434"/>
              <a:ext cx="820673" cy="584685"/>
            </a:xfrm>
            <a:prstGeom prst="line">
              <a:avLst/>
            </a:prstGeom>
            <a:ln w="158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DDF9AE-8EAC-659F-481E-5AC1C91C1B2F}"/>
                </a:ext>
              </a:extLst>
            </p:cNvPr>
            <p:cNvCxnSpPr>
              <a:cxnSpLocks/>
            </p:cNvCxnSpPr>
            <p:nvPr/>
          </p:nvCxnSpPr>
          <p:spPr>
            <a:xfrm rot="17400000" flipH="1" flipV="1">
              <a:off x="6288462" y="3336867"/>
              <a:ext cx="820673" cy="584685"/>
            </a:xfrm>
            <a:prstGeom prst="line">
              <a:avLst/>
            </a:prstGeom>
            <a:ln w="15875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A2BEF4ED-B08C-CE58-517C-D3E3BCBA9B34}"/>
                </a:ext>
              </a:extLst>
            </p:cNvPr>
            <p:cNvSpPr>
              <a:spLocks/>
            </p:cNvSpPr>
            <p:nvPr/>
          </p:nvSpPr>
          <p:spPr bwMode="auto">
            <a:xfrm rot="946191">
              <a:off x="7866113" y="1988681"/>
              <a:ext cx="1085121" cy="937907"/>
            </a:xfrm>
            <a:custGeom>
              <a:avLst/>
              <a:gdLst>
                <a:gd name="T0" fmla="*/ 1240 w 1240"/>
                <a:gd name="T1" fmla="*/ 952 h 1072"/>
                <a:gd name="T2" fmla="*/ 1068 w 1240"/>
                <a:gd name="T3" fmla="*/ 572 h 1072"/>
                <a:gd name="T4" fmla="*/ 615 w 1240"/>
                <a:gd name="T5" fmla="*/ 157 h 1072"/>
                <a:gd name="T6" fmla="*/ 322 w 1240"/>
                <a:gd name="T7" fmla="*/ 41 h 1072"/>
                <a:gd name="T8" fmla="*/ 0 w 1240"/>
                <a:gd name="T9" fmla="*/ 0 h 1072"/>
                <a:gd name="T10" fmla="*/ 0 w 1240"/>
                <a:gd name="T11" fmla="*/ 464 h 1072"/>
                <a:gd name="T12" fmla="*/ 271 w 1240"/>
                <a:gd name="T13" fmla="*/ 510 h 1072"/>
                <a:gd name="T14" fmla="*/ 600 w 1240"/>
                <a:gd name="T15" fmla="*/ 726 h 1072"/>
                <a:gd name="T16" fmla="*/ 792 w 1240"/>
                <a:gd name="T17" fmla="*/ 1072 h 1072"/>
                <a:gd name="T18" fmla="*/ 1240 w 1240"/>
                <a:gd name="T19" fmla="*/ 952 h 10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0" h="1072">
                  <a:moveTo>
                    <a:pt x="1240" y="952"/>
                  </a:moveTo>
                  <a:cubicBezTo>
                    <a:pt x="1204" y="815"/>
                    <a:pt x="1145" y="686"/>
                    <a:pt x="1068" y="572"/>
                  </a:cubicBezTo>
                  <a:cubicBezTo>
                    <a:pt x="953" y="399"/>
                    <a:pt x="798" y="257"/>
                    <a:pt x="615" y="157"/>
                  </a:cubicBezTo>
                  <a:cubicBezTo>
                    <a:pt x="524" y="107"/>
                    <a:pt x="425" y="68"/>
                    <a:pt x="322" y="41"/>
                  </a:cubicBezTo>
                  <a:cubicBezTo>
                    <a:pt x="219" y="14"/>
                    <a:pt x="111" y="0"/>
                    <a:pt x="0" y="0"/>
                  </a:cubicBezTo>
                  <a:cubicBezTo>
                    <a:pt x="0" y="464"/>
                    <a:pt x="0" y="464"/>
                    <a:pt x="0" y="464"/>
                  </a:cubicBezTo>
                  <a:cubicBezTo>
                    <a:pt x="95" y="464"/>
                    <a:pt x="186" y="480"/>
                    <a:pt x="271" y="510"/>
                  </a:cubicBezTo>
                  <a:cubicBezTo>
                    <a:pt x="397" y="554"/>
                    <a:pt x="510" y="629"/>
                    <a:pt x="600" y="726"/>
                  </a:cubicBezTo>
                  <a:cubicBezTo>
                    <a:pt x="690" y="822"/>
                    <a:pt x="757" y="941"/>
                    <a:pt x="792" y="1072"/>
                  </a:cubicBezTo>
                  <a:cubicBezTo>
                    <a:pt x="1240" y="952"/>
                    <a:pt x="1240" y="952"/>
                    <a:pt x="1240" y="95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2B3A477-CF4B-F06B-5EDE-1E15022AB39D}"/>
                </a:ext>
              </a:extLst>
            </p:cNvPr>
            <p:cNvSpPr>
              <a:spLocks/>
            </p:cNvSpPr>
            <p:nvPr/>
          </p:nvSpPr>
          <p:spPr bwMode="auto">
            <a:xfrm rot="946191">
              <a:off x="6858107" y="1698797"/>
              <a:ext cx="1056510" cy="877564"/>
            </a:xfrm>
            <a:custGeom>
              <a:avLst/>
              <a:gdLst>
                <a:gd name="T0" fmla="*/ 1207 w 1207"/>
                <a:gd name="T1" fmla="*/ 0 h 1003"/>
                <a:gd name="T2" fmla="*/ 809 w 1207"/>
                <a:gd name="T3" fmla="*/ 63 h 1003"/>
                <a:gd name="T4" fmla="*/ 314 w 1207"/>
                <a:gd name="T5" fmla="*/ 361 h 1003"/>
                <a:gd name="T6" fmla="*/ 0 w 1207"/>
                <a:gd name="T7" fmla="*/ 845 h 1003"/>
                <a:gd name="T8" fmla="*/ 436 w 1207"/>
                <a:gd name="T9" fmla="*/ 1003 h 1003"/>
                <a:gd name="T10" fmla="*/ 555 w 1207"/>
                <a:gd name="T11" fmla="*/ 787 h 1003"/>
                <a:gd name="T12" fmla="*/ 838 w 1207"/>
                <a:gd name="T13" fmla="*/ 552 h 1003"/>
                <a:gd name="T14" fmla="*/ 1014 w 1207"/>
                <a:gd name="T15" fmla="*/ 487 h 1003"/>
                <a:gd name="T16" fmla="*/ 1207 w 1207"/>
                <a:gd name="T17" fmla="*/ 464 h 1003"/>
                <a:gd name="T18" fmla="*/ 1207 w 1207"/>
                <a:gd name="T19" fmla="*/ 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7" h="1003">
                  <a:moveTo>
                    <a:pt x="1207" y="0"/>
                  </a:moveTo>
                  <a:cubicBezTo>
                    <a:pt x="1069" y="0"/>
                    <a:pt x="935" y="22"/>
                    <a:pt x="809" y="63"/>
                  </a:cubicBezTo>
                  <a:cubicBezTo>
                    <a:pt x="621" y="124"/>
                    <a:pt x="453" y="227"/>
                    <a:pt x="314" y="361"/>
                  </a:cubicBezTo>
                  <a:cubicBezTo>
                    <a:pt x="176" y="495"/>
                    <a:pt x="67" y="660"/>
                    <a:pt x="0" y="845"/>
                  </a:cubicBezTo>
                  <a:cubicBezTo>
                    <a:pt x="436" y="1003"/>
                    <a:pt x="436" y="1003"/>
                    <a:pt x="436" y="1003"/>
                  </a:cubicBezTo>
                  <a:cubicBezTo>
                    <a:pt x="465" y="925"/>
                    <a:pt x="505" y="852"/>
                    <a:pt x="555" y="787"/>
                  </a:cubicBezTo>
                  <a:cubicBezTo>
                    <a:pt x="630" y="688"/>
                    <a:pt x="727" y="608"/>
                    <a:pt x="838" y="552"/>
                  </a:cubicBezTo>
                  <a:cubicBezTo>
                    <a:pt x="893" y="524"/>
                    <a:pt x="952" y="502"/>
                    <a:pt x="1014" y="487"/>
                  </a:cubicBezTo>
                  <a:cubicBezTo>
                    <a:pt x="1075" y="472"/>
                    <a:pt x="1140" y="464"/>
                    <a:pt x="1207" y="464"/>
                  </a:cubicBezTo>
                  <a:cubicBezTo>
                    <a:pt x="1207" y="0"/>
                    <a:pt x="1207" y="0"/>
                    <a:pt x="120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E45C8F50-86BB-8FEE-94F0-BD712676CE5C}"/>
                </a:ext>
              </a:extLst>
            </p:cNvPr>
            <p:cNvSpPr>
              <a:spLocks/>
            </p:cNvSpPr>
            <p:nvPr/>
          </p:nvSpPr>
          <p:spPr bwMode="auto">
            <a:xfrm rot="946191">
              <a:off x="8005155" y="2846097"/>
              <a:ext cx="712663" cy="1211007"/>
            </a:xfrm>
            <a:custGeom>
              <a:avLst/>
              <a:gdLst>
                <a:gd name="T0" fmla="*/ 266 w 814"/>
                <a:gd name="T1" fmla="*/ 1384 h 1384"/>
                <a:gd name="T2" fmla="*/ 664 w 814"/>
                <a:gd name="T3" fmla="*/ 934 h 1384"/>
                <a:gd name="T4" fmla="*/ 775 w 814"/>
                <a:gd name="T5" fmla="*/ 647 h 1384"/>
                <a:gd name="T6" fmla="*/ 814 w 814"/>
                <a:gd name="T7" fmla="*/ 332 h 1384"/>
                <a:gd name="T8" fmla="*/ 770 w 814"/>
                <a:gd name="T9" fmla="*/ 0 h 1384"/>
                <a:gd name="T10" fmla="*/ 322 w 814"/>
                <a:gd name="T11" fmla="*/ 120 h 1384"/>
                <a:gd name="T12" fmla="*/ 350 w 814"/>
                <a:gd name="T13" fmla="*/ 332 h 1384"/>
                <a:gd name="T14" fmla="*/ 325 w 814"/>
                <a:gd name="T15" fmla="*/ 533 h 1384"/>
                <a:gd name="T16" fmla="*/ 204 w 814"/>
                <a:gd name="T17" fmla="*/ 799 h 1384"/>
                <a:gd name="T18" fmla="*/ 0 w 814"/>
                <a:gd name="T19" fmla="*/ 1004 h 1384"/>
                <a:gd name="T20" fmla="*/ 266 w 814"/>
                <a:gd name="T21" fmla="*/ 1384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4" h="1384">
                  <a:moveTo>
                    <a:pt x="266" y="1384"/>
                  </a:moveTo>
                  <a:cubicBezTo>
                    <a:pt x="432" y="1268"/>
                    <a:pt x="568" y="1114"/>
                    <a:pt x="664" y="934"/>
                  </a:cubicBezTo>
                  <a:cubicBezTo>
                    <a:pt x="712" y="844"/>
                    <a:pt x="749" y="748"/>
                    <a:pt x="775" y="647"/>
                  </a:cubicBezTo>
                  <a:cubicBezTo>
                    <a:pt x="800" y="546"/>
                    <a:pt x="814" y="440"/>
                    <a:pt x="814" y="332"/>
                  </a:cubicBezTo>
                  <a:cubicBezTo>
                    <a:pt x="814" y="217"/>
                    <a:pt x="799" y="106"/>
                    <a:pt x="770" y="0"/>
                  </a:cubicBezTo>
                  <a:cubicBezTo>
                    <a:pt x="322" y="120"/>
                    <a:pt x="322" y="120"/>
                    <a:pt x="322" y="120"/>
                  </a:cubicBezTo>
                  <a:cubicBezTo>
                    <a:pt x="340" y="187"/>
                    <a:pt x="350" y="258"/>
                    <a:pt x="350" y="332"/>
                  </a:cubicBezTo>
                  <a:cubicBezTo>
                    <a:pt x="350" y="402"/>
                    <a:pt x="341" y="469"/>
                    <a:pt x="325" y="533"/>
                  </a:cubicBezTo>
                  <a:cubicBezTo>
                    <a:pt x="301" y="630"/>
                    <a:pt x="259" y="719"/>
                    <a:pt x="204" y="799"/>
                  </a:cubicBezTo>
                  <a:cubicBezTo>
                    <a:pt x="149" y="879"/>
                    <a:pt x="79" y="948"/>
                    <a:pt x="0" y="1004"/>
                  </a:cubicBezTo>
                  <a:cubicBezTo>
                    <a:pt x="266" y="1384"/>
                    <a:pt x="266" y="1384"/>
                    <a:pt x="266" y="138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2B7CFCE-BE54-9961-D53B-4813F2194DA3}"/>
                </a:ext>
              </a:extLst>
            </p:cNvPr>
            <p:cNvSpPr>
              <a:spLocks/>
            </p:cNvSpPr>
            <p:nvPr/>
          </p:nvSpPr>
          <p:spPr bwMode="auto">
            <a:xfrm rot="946191">
              <a:off x="6759705" y="3447297"/>
              <a:ext cx="1367065" cy="574292"/>
            </a:xfrm>
            <a:custGeom>
              <a:avLst/>
              <a:gdLst>
                <a:gd name="T0" fmla="*/ 0 w 1562"/>
                <a:gd name="T1" fmla="*/ 356 h 656"/>
                <a:gd name="T2" fmla="*/ 379 w 1562"/>
                <a:gd name="T3" fmla="*/ 576 h 656"/>
                <a:gd name="T4" fmla="*/ 826 w 1562"/>
                <a:gd name="T5" fmla="*/ 656 h 656"/>
                <a:gd name="T6" fmla="*/ 1219 w 1562"/>
                <a:gd name="T7" fmla="*/ 595 h 656"/>
                <a:gd name="T8" fmla="*/ 1562 w 1562"/>
                <a:gd name="T9" fmla="*/ 424 h 656"/>
                <a:gd name="T10" fmla="*/ 1296 w 1562"/>
                <a:gd name="T11" fmla="*/ 44 h 656"/>
                <a:gd name="T12" fmla="*/ 1077 w 1562"/>
                <a:gd name="T13" fmla="*/ 153 h 656"/>
                <a:gd name="T14" fmla="*/ 826 w 1562"/>
                <a:gd name="T15" fmla="*/ 192 h 656"/>
                <a:gd name="T16" fmla="*/ 540 w 1562"/>
                <a:gd name="T17" fmla="*/ 141 h 656"/>
                <a:gd name="T18" fmla="*/ 299 w 1562"/>
                <a:gd name="T19" fmla="*/ 0 h 656"/>
                <a:gd name="T20" fmla="*/ 0 w 1562"/>
                <a:gd name="T21" fmla="*/ 3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2" h="656">
                  <a:moveTo>
                    <a:pt x="0" y="356"/>
                  </a:moveTo>
                  <a:cubicBezTo>
                    <a:pt x="112" y="449"/>
                    <a:pt x="240" y="524"/>
                    <a:pt x="379" y="576"/>
                  </a:cubicBezTo>
                  <a:cubicBezTo>
                    <a:pt x="518" y="628"/>
                    <a:pt x="669" y="656"/>
                    <a:pt x="826" y="656"/>
                  </a:cubicBezTo>
                  <a:cubicBezTo>
                    <a:pt x="962" y="656"/>
                    <a:pt x="1095" y="635"/>
                    <a:pt x="1219" y="595"/>
                  </a:cubicBezTo>
                  <a:cubicBezTo>
                    <a:pt x="1343" y="555"/>
                    <a:pt x="1458" y="497"/>
                    <a:pt x="1562" y="424"/>
                  </a:cubicBezTo>
                  <a:cubicBezTo>
                    <a:pt x="1296" y="44"/>
                    <a:pt x="1296" y="44"/>
                    <a:pt x="1296" y="44"/>
                  </a:cubicBezTo>
                  <a:cubicBezTo>
                    <a:pt x="1229" y="91"/>
                    <a:pt x="1156" y="128"/>
                    <a:pt x="1077" y="153"/>
                  </a:cubicBezTo>
                  <a:cubicBezTo>
                    <a:pt x="998" y="178"/>
                    <a:pt x="914" y="192"/>
                    <a:pt x="826" y="192"/>
                  </a:cubicBezTo>
                  <a:cubicBezTo>
                    <a:pt x="725" y="192"/>
                    <a:pt x="629" y="174"/>
                    <a:pt x="540" y="141"/>
                  </a:cubicBezTo>
                  <a:cubicBezTo>
                    <a:pt x="452" y="108"/>
                    <a:pt x="370" y="60"/>
                    <a:pt x="299" y="0"/>
                  </a:cubicBezTo>
                  <a:cubicBezTo>
                    <a:pt x="0" y="356"/>
                    <a:pt x="0" y="356"/>
                    <a:pt x="0" y="3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2D717CB4-7B34-8347-7A0B-48A52C0A241B}"/>
                </a:ext>
              </a:extLst>
            </p:cNvPr>
            <p:cNvSpPr>
              <a:spLocks/>
            </p:cNvSpPr>
            <p:nvPr/>
          </p:nvSpPr>
          <p:spPr bwMode="auto">
            <a:xfrm rot="946191">
              <a:off x="6550079" y="2331428"/>
              <a:ext cx="662205" cy="1245340"/>
            </a:xfrm>
            <a:custGeom>
              <a:avLst/>
              <a:gdLst>
                <a:gd name="T0" fmla="*/ 77 w 757"/>
                <a:gd name="T1" fmla="*/ 0 h 1423"/>
                <a:gd name="T2" fmla="*/ 0 w 757"/>
                <a:gd name="T3" fmla="*/ 439 h 1423"/>
                <a:gd name="T4" fmla="*/ 32 w 757"/>
                <a:gd name="T5" fmla="*/ 726 h 1423"/>
                <a:gd name="T6" fmla="*/ 190 w 757"/>
                <a:gd name="T7" fmla="*/ 1112 h 1423"/>
                <a:gd name="T8" fmla="*/ 458 w 757"/>
                <a:gd name="T9" fmla="*/ 1423 h 1423"/>
                <a:gd name="T10" fmla="*/ 757 w 757"/>
                <a:gd name="T11" fmla="*/ 1067 h 1423"/>
                <a:gd name="T12" fmla="*/ 543 w 757"/>
                <a:gd name="T13" fmla="*/ 791 h 1423"/>
                <a:gd name="T14" fmla="*/ 484 w 757"/>
                <a:gd name="T15" fmla="*/ 623 h 1423"/>
                <a:gd name="T16" fmla="*/ 464 w 757"/>
                <a:gd name="T17" fmla="*/ 439 h 1423"/>
                <a:gd name="T18" fmla="*/ 513 w 757"/>
                <a:gd name="T19" fmla="*/ 158 h 1423"/>
                <a:gd name="T20" fmla="*/ 77 w 757"/>
                <a:gd name="T21" fmla="*/ 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1423">
                  <a:moveTo>
                    <a:pt x="77" y="0"/>
                  </a:moveTo>
                  <a:cubicBezTo>
                    <a:pt x="27" y="137"/>
                    <a:pt x="0" y="285"/>
                    <a:pt x="0" y="439"/>
                  </a:cubicBezTo>
                  <a:cubicBezTo>
                    <a:pt x="0" y="537"/>
                    <a:pt x="11" y="633"/>
                    <a:pt x="32" y="726"/>
                  </a:cubicBezTo>
                  <a:cubicBezTo>
                    <a:pt x="64" y="865"/>
                    <a:pt x="118" y="995"/>
                    <a:pt x="190" y="1112"/>
                  </a:cubicBezTo>
                  <a:cubicBezTo>
                    <a:pt x="263" y="1230"/>
                    <a:pt x="353" y="1334"/>
                    <a:pt x="458" y="1423"/>
                  </a:cubicBezTo>
                  <a:cubicBezTo>
                    <a:pt x="757" y="1067"/>
                    <a:pt x="757" y="1067"/>
                    <a:pt x="757" y="1067"/>
                  </a:cubicBezTo>
                  <a:cubicBezTo>
                    <a:pt x="667" y="992"/>
                    <a:pt x="594" y="898"/>
                    <a:pt x="543" y="791"/>
                  </a:cubicBezTo>
                  <a:cubicBezTo>
                    <a:pt x="518" y="738"/>
                    <a:pt x="498" y="681"/>
                    <a:pt x="484" y="623"/>
                  </a:cubicBezTo>
                  <a:cubicBezTo>
                    <a:pt x="471" y="564"/>
                    <a:pt x="464" y="502"/>
                    <a:pt x="464" y="439"/>
                  </a:cubicBezTo>
                  <a:cubicBezTo>
                    <a:pt x="464" y="340"/>
                    <a:pt x="481" y="246"/>
                    <a:pt x="513" y="158"/>
                  </a:cubicBezTo>
                  <a:cubicBezTo>
                    <a:pt x="77" y="0"/>
                    <a:pt x="77" y="0"/>
                    <a:pt x="77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C4BDECF-C9A0-B004-7CAD-417DEA4CCE14}"/>
                </a:ext>
              </a:extLst>
            </p:cNvPr>
            <p:cNvSpPr txBox="1"/>
            <p:nvPr/>
          </p:nvSpPr>
          <p:spPr>
            <a:xfrm>
              <a:off x="5386856" y="1054017"/>
              <a:ext cx="755335" cy="439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Sites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BC433D3-97EA-8085-D0DB-4C49E7D8B31E}"/>
                </a:ext>
              </a:extLst>
            </p:cNvPr>
            <p:cNvSpPr txBox="1"/>
            <p:nvPr/>
          </p:nvSpPr>
          <p:spPr>
            <a:xfrm>
              <a:off x="5386855" y="1429487"/>
              <a:ext cx="18472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Global or Regional Priced per MBPS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6FF35A9-0458-9B28-4402-2EE05E69B3F5}"/>
                </a:ext>
              </a:extLst>
            </p:cNvPr>
            <p:cNvSpPr txBox="1"/>
            <p:nvPr/>
          </p:nvSpPr>
          <p:spPr>
            <a:xfrm>
              <a:off x="8631233" y="1034858"/>
              <a:ext cx="193684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Client, clientless access Priced per user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EDB7E70-ECB8-5796-E756-482C76F73044}"/>
                </a:ext>
              </a:extLst>
            </p:cNvPr>
            <p:cNvSpPr txBox="1"/>
            <p:nvPr/>
          </p:nvSpPr>
          <p:spPr>
            <a:xfrm>
              <a:off x="9956973" y="2672867"/>
              <a:ext cx="2160963" cy="6822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3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Advanced</a:t>
              </a:r>
              <a:b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Security Services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733DB96-A130-DCB5-453C-E2825D8000DE}"/>
                </a:ext>
              </a:extLst>
            </p:cNvPr>
            <p:cNvSpPr txBox="1"/>
            <p:nvPr/>
          </p:nvSpPr>
          <p:spPr>
            <a:xfrm>
              <a:off x="9956973" y="3347604"/>
              <a:ext cx="216096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NGAM, IPS, CASB </a:t>
              </a:r>
              <a:r>
                <a:rPr lang="en-US" sz="1400" dirty="0" err="1">
                  <a:solidFill>
                    <a:schemeClr val="bg1"/>
                  </a:solidFill>
                  <a:latin typeface="Helvetica" pitchFamily="2" charset="0"/>
                </a:rPr>
                <a:t>etc</a:t>
              </a:r>
              <a:b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Priced per total BW and users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AEEDD60-5D6B-D188-8A86-8CC9DA670A24}"/>
                </a:ext>
              </a:extLst>
            </p:cNvPr>
            <p:cNvSpPr txBox="1"/>
            <p:nvPr/>
          </p:nvSpPr>
          <p:spPr>
            <a:xfrm>
              <a:off x="8609236" y="4608160"/>
              <a:ext cx="2308645" cy="439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Managed Services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715212-5222-DA62-DA34-2134640D7C3E}"/>
                </a:ext>
              </a:extLst>
            </p:cNvPr>
            <p:cNvSpPr txBox="1"/>
            <p:nvPr/>
          </p:nvSpPr>
          <p:spPr>
            <a:xfrm>
              <a:off x="8609236" y="4977882"/>
              <a:ext cx="31711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End-to-end solution fully managed by a 24x7 service desk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74844A-1684-D352-AF0B-0850C88D2422}"/>
                </a:ext>
              </a:extLst>
            </p:cNvPr>
            <p:cNvSpPr txBox="1"/>
            <p:nvPr/>
          </p:nvSpPr>
          <p:spPr>
            <a:xfrm>
              <a:off x="5390902" y="4102044"/>
              <a:ext cx="1297151" cy="4398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Hardware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CE15B9-1E7A-908B-CBAE-25C4F4809109}"/>
                </a:ext>
              </a:extLst>
            </p:cNvPr>
            <p:cNvSpPr txBox="1"/>
            <p:nvPr/>
          </p:nvSpPr>
          <p:spPr>
            <a:xfrm>
              <a:off x="4541311" y="4471766"/>
              <a:ext cx="2146742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/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Sockets, Rackmount kits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Helvetica" pitchFamily="2" charset="0"/>
                </a:rPr>
                <a:t>Priced per quantity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C81FFCE-4D8C-4217-557F-91D221D68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93040" y="1139204"/>
              <a:ext cx="493815" cy="58056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5227CB8-A000-5961-F407-B75BD217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91738" y="682350"/>
              <a:ext cx="539496" cy="512854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BC22150-188B-66AA-0C5E-6F8FE6E27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50573" y="2724377"/>
              <a:ext cx="406400" cy="45381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916262B-B3D4-F549-352A-89B7841E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1738" y="4658294"/>
              <a:ext cx="474133" cy="36576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8C24689-F190-8A02-5EED-169B42EE0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62880" y="3806092"/>
              <a:ext cx="690880" cy="3183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3CE85C-8FEB-3A43-C563-A7E14CBC4F55}"/>
                </a:ext>
              </a:extLst>
            </p:cNvPr>
            <p:cNvSpPr txBox="1"/>
            <p:nvPr/>
          </p:nvSpPr>
          <p:spPr>
            <a:xfrm>
              <a:off x="6977845" y="2492201"/>
              <a:ext cx="1500391" cy="8374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Helvetica" pitchFamily="2" charset="0"/>
                </a:rPr>
                <a:t>Full SASE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472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D92E1-F0FA-564D-BB78-2DF0D99A51C3}"/>
              </a:ext>
            </a:extLst>
          </p:cNvPr>
          <p:cNvSpPr txBox="1">
            <a:spLocks/>
          </p:cNvSpPr>
          <p:nvPr/>
        </p:nvSpPr>
        <p:spPr>
          <a:xfrm>
            <a:off x="1719580" y="3677549"/>
            <a:ext cx="1763775" cy="13781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9E0013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rgbClr val="9E0013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Calibri Light" charset="0"/>
              <a:cs typeface="Calibri Light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6A9F38-E85C-189A-E15C-21BFF20CC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&amp; Benefits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242C46-F584-BFFA-7F6E-15888A1191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BA43A5-1659-E4A4-257C-A7F3C7A78EF9}"/>
              </a:ext>
            </a:extLst>
          </p:cNvPr>
          <p:cNvSpPr txBox="1">
            <a:spLocks/>
          </p:cNvSpPr>
          <p:nvPr/>
        </p:nvSpPr>
        <p:spPr>
          <a:xfrm>
            <a:off x="5188457" y="3239173"/>
            <a:ext cx="1815086" cy="876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9E0013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rgbClr val="9E0013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itchFamily="2" charset="0"/>
                <a:ea typeface="Calibri Light" charset="0"/>
                <a:cs typeface="Calibri Light" charset="0"/>
              </a:rPr>
              <a:t>Success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itchFamily="2" charset="0"/>
              <a:ea typeface="Calibri Light" charset="0"/>
              <a:cs typeface="Calibri Light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C473C3-41B4-645A-7868-98DA75824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488"/>
          <a:stretch/>
        </p:blipFill>
        <p:spPr>
          <a:xfrm>
            <a:off x="2299947" y="707480"/>
            <a:ext cx="7522368" cy="54430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2CA6EAA-E84F-A4A9-51AE-6C9EB19573B2}"/>
              </a:ext>
            </a:extLst>
          </p:cNvPr>
          <p:cNvSpPr txBox="1">
            <a:spLocks/>
          </p:cNvSpPr>
          <p:nvPr/>
        </p:nvSpPr>
        <p:spPr>
          <a:xfrm>
            <a:off x="5287326" y="2990624"/>
            <a:ext cx="1815086" cy="876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9E0013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rgbClr val="9E0013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itchFamily="2" charset="0"/>
                <a:ea typeface="Calibri Light" charset="0"/>
                <a:cs typeface="Calibri Light" charset="0"/>
              </a:rPr>
              <a:t>Features </a:t>
            </a: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itchFamily="2" charset="0"/>
                <a:ea typeface="Calibri Light" charset="0"/>
                <a:cs typeface="Calibri Light" charset="0"/>
              </a:rPr>
              <a:t>&amp; Benefits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itchFamily="2" charset="0"/>
              <a:ea typeface="Calibri Light" charset="0"/>
              <a:cs typeface="Calibri Light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B4C764-0361-5A98-B31B-78596DBFA469}"/>
              </a:ext>
            </a:extLst>
          </p:cNvPr>
          <p:cNvSpPr txBox="1"/>
          <p:nvPr/>
        </p:nvSpPr>
        <p:spPr>
          <a:xfrm>
            <a:off x="6604103" y="5496895"/>
            <a:ext cx="2813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Eliminates branch appliances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converged cloud-based network security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A46217-ADB9-EBE5-8F73-1323E5117C08}"/>
              </a:ext>
            </a:extLst>
          </p:cNvPr>
          <p:cNvSpPr txBox="1"/>
          <p:nvPr/>
        </p:nvSpPr>
        <p:spPr>
          <a:xfrm>
            <a:off x="8375254" y="3161818"/>
            <a:ext cx="24033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Improves performance</a:t>
            </a:r>
          </a:p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between global locations</a:t>
            </a: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including China, with global private backbone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A9E19-96F9-E4AA-CBA4-9D9BDDFAC587}"/>
              </a:ext>
            </a:extLst>
          </p:cNvPr>
          <p:cNvSpPr txBox="1"/>
          <p:nvPr/>
        </p:nvSpPr>
        <p:spPr>
          <a:xfrm>
            <a:off x="6845408" y="991773"/>
            <a:ext cx="27384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Cuts MPLS connectivity costs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augmenting or replacing MPLS with affordable, global SD-WAN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71F26-6808-A245-CB4E-2E88040E3A31}"/>
              </a:ext>
            </a:extLst>
          </p:cNvPr>
          <p:cNvSpPr txBox="1"/>
          <p:nvPr/>
        </p:nvSpPr>
        <p:spPr>
          <a:xfrm>
            <a:off x="3280855" y="5389173"/>
            <a:ext cx="2493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Optimally connects cloud</a:t>
            </a:r>
          </a:p>
          <a:p>
            <a:pPr lvl="0" algn="ctr">
              <a:defRPr/>
            </a:pPr>
            <a:r>
              <a:rPr lang="en-GB" sz="1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datacenters</a:t>
            </a: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into the WAN with a few clicks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CFD30F-BC3D-FB42-C13C-616A360EDEBC}"/>
              </a:ext>
            </a:extLst>
          </p:cNvPr>
          <p:cNvSpPr txBox="1"/>
          <p:nvPr/>
        </p:nvSpPr>
        <p:spPr>
          <a:xfrm>
            <a:off x="1250423" y="3115456"/>
            <a:ext cx="2493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Provides secure Internet</a:t>
            </a:r>
          </a:p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access everywhere </a:t>
            </a: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without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deploying branch security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appliances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712DC-5E8A-6E48-1BFD-EC3200019A8A}"/>
              </a:ext>
            </a:extLst>
          </p:cNvPr>
          <p:cNvSpPr txBox="1"/>
          <p:nvPr/>
        </p:nvSpPr>
        <p:spPr>
          <a:xfrm>
            <a:off x="3192071" y="1004724"/>
            <a:ext cx="2815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Optimize and secure global</a:t>
            </a:r>
          </a:p>
          <a:p>
            <a:pPr lvl="0" algn="ctr">
              <a:defRPr/>
            </a:pPr>
            <a:r>
              <a:rPr lang="en-GB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mobile users access </a:t>
            </a: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applications on prem and in the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cloud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607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ain Title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1.xml><?xml version="1.0" encoding="utf-8"?>
<a:theme xmlns:a="http://schemas.openxmlformats.org/drawingml/2006/main" name="1_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Main Slide - Dark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ppt/theme/theme13.xml><?xml version="1.0" encoding="utf-8"?>
<a:theme xmlns:a="http://schemas.openxmlformats.org/drawingml/2006/main" name="1_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 Title Slide B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in Title Slide C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ain Title Slide D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Title Slide 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in Title Slide F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Title Slide G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 Title  Slide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7FFF95"/>
      </a:accent1>
      <a:accent2>
        <a:srgbClr val="BFFFCA"/>
      </a:accent2>
      <a:accent3>
        <a:srgbClr val="00FFD8"/>
      </a:accent3>
      <a:accent4>
        <a:srgbClr val="1A1C2B"/>
      </a:accent4>
      <a:accent5>
        <a:srgbClr val="00FF2D"/>
      </a:accent5>
      <a:accent6>
        <a:srgbClr val="000000"/>
      </a:accent6>
      <a:hlink>
        <a:srgbClr val="FFFFFF"/>
      </a:hlink>
      <a:folHlink>
        <a:srgbClr val="00FF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ain Slide - Light">
  <a:themeElements>
    <a:clrScheme name="Expo.e Channel">
      <a:dk1>
        <a:srgbClr val="1A1C2B"/>
      </a:dk1>
      <a:lt1>
        <a:sysClr val="window" lastClr="FFFFFF"/>
      </a:lt1>
      <a:dk2>
        <a:srgbClr val="1A1C2B"/>
      </a:dk2>
      <a:lt2>
        <a:srgbClr val="00FF2D"/>
      </a:lt2>
      <a:accent1>
        <a:srgbClr val="00FF2D"/>
      </a:accent1>
      <a:accent2>
        <a:srgbClr val="06EA26"/>
      </a:accent2>
      <a:accent3>
        <a:srgbClr val="9FFFB0"/>
      </a:accent3>
      <a:accent4>
        <a:srgbClr val="07C7AD"/>
      </a:accent4>
      <a:accent5>
        <a:srgbClr val="0AAB98"/>
      </a:accent5>
      <a:accent6>
        <a:srgbClr val="0D8E82"/>
      </a:accent6>
      <a:hlink>
        <a:srgbClr val="1A1C2B"/>
      </a:hlink>
      <a:folHlink>
        <a:srgbClr val="1A1C2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-Platform-Solution_JWB.pptx" id="{F977F052-F96B-4DA6-89D1-A950CDF6C897}" vid="{5E787117-2195-4169-9D98-55FE7789A03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9ED0B51E702C478DF2D1F72FC985D4" ma:contentTypeVersion="" ma:contentTypeDescription="Create a new document." ma:contentTypeScope="" ma:versionID="692779bab097fa4c7a10c0f2e832a371">
  <xsd:schema xmlns:xsd="http://www.w3.org/2001/XMLSchema" xmlns:xs="http://www.w3.org/2001/XMLSchema" xmlns:p="http://schemas.microsoft.com/office/2006/metadata/properties" xmlns:ns2="c61afb54-b4c4-4db4-8593-c402a72c4171" xmlns:ns3="44ac1026-75d1-4d26-8ce4-b469cd4cd481" xmlns:ns4="81E08541-F658-4508-82A0-7B360EA92FAB" xmlns:ns5="81e08541-f658-4508-82a0-7b360ea92fab" targetNamespace="http://schemas.microsoft.com/office/2006/metadata/properties" ma:root="true" ma:fieldsID="abff6824b65dbae75f00cda87ab3836e" ns2:_="" ns3:_="" ns4:_="" ns5:_="">
    <xsd:import namespace="c61afb54-b4c4-4db4-8593-c402a72c4171"/>
    <xsd:import namespace="44ac1026-75d1-4d26-8ce4-b469cd4cd481"/>
    <xsd:import namespace="81E08541-F658-4508-82A0-7B360EA92FAB"/>
    <xsd:import namespace="81e08541-f658-4508-82a0-7b360ea92f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Document_x0020_Type"/>
                <xsd:element ref="ns4:Status"/>
                <xsd:element ref="ns4:Work_x0020_Stream" minOccurs="0"/>
                <xsd:element ref="ns4:MediaServiceMetadata" minOccurs="0"/>
                <xsd:element ref="ns4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afb54-b4c4-4db4-8593-c402a72c417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c1026-75d1-4d26-8ce4-b469cd4cd481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ma:displayName="Document Type" ma:default="**Unclassified**" ma:format="Dropdown" ma:internalName="Document_x0020_Type">
      <xsd:simpleType>
        <xsd:restriction base="dms:Choice">
          <xsd:enumeration value="Attachments to be submitted"/>
          <xsd:enumeration value="Bid Book and qualification"/>
          <xsd:enumeration value="Commercial"/>
          <xsd:enumeration value="Content Plan"/>
          <xsd:enumeration value="Customer documents"/>
          <xsd:enumeration value="Draft Response"/>
          <xsd:enumeration value="Final Response as submitted to customer"/>
          <xsd:enumeration value="Legal"/>
          <xsd:enumeration value="Meeting notes"/>
          <xsd:enumeration value="Post submission"/>
          <xsd:enumeration value="Presentation stage"/>
          <xsd:enumeration value="**Unclassified**"/>
        </xsd:restriction>
      </xsd:simpleType>
    </xsd:element>
    <xsd:element name="Status" ma:index="11" ma:displayName="Status" ma:default="In Progress" ma:format="Dropdown" ma:internalName="Status">
      <xsd:simpleType>
        <xsd:restriction base="dms:Choice">
          <xsd:enumeration value="In Progress"/>
          <xsd:enumeration value="Complete"/>
          <xsd:enumeration value="Signed Off"/>
        </xsd:restriction>
      </xsd:simpleType>
    </xsd:element>
    <xsd:element name="Work_x0020_Stream" ma:index="12" nillable="true" ma:displayName="Work Stream" ma:internalName="Work_x0020_Strea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"/>
                    <xsd:enumeration value="Network"/>
                    <xsd:enumeration value="Security"/>
                    <xsd:enumeration value="Managed Services"/>
                    <xsd:enumeration value="Professional Services"/>
                    <xsd:enumeration value="Project Management"/>
                    <xsd:enumeration value="Other"/>
                    <xsd:enumeration value="Legal"/>
                  </xsd:restriction>
                </xsd:simpleType>
              </xsd:element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08541-f658-4508-82a0-7b360ea92fab" elementFormDefault="qualified">
    <xsd:import namespace="http://schemas.microsoft.com/office/2006/documentManagement/types"/>
    <xsd:import namespace="http://schemas.microsoft.com/office/infopath/2007/PartnerControls"/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81E08541-F658-4508-82A0-7B360EA92FAB">Presentation stage</Document_x0020_Type>
    <Work_x0020_Stream xmlns="81E08541-F658-4508-82A0-7B360EA92FAB">
      <Value>Network</Value>
    </Work_x0020_Stream>
    <Status xmlns="81E08541-F658-4508-82A0-7B360EA92FAB">In Progress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DD9FC0-3BAA-4D39-9BDA-E6262487FE13}">
  <ds:schemaRefs>
    <ds:schemaRef ds:uri="44ac1026-75d1-4d26-8ce4-b469cd4cd481"/>
    <ds:schemaRef ds:uri="81E08541-F658-4508-82A0-7B360EA92FAB"/>
    <ds:schemaRef ds:uri="81e08541-f658-4508-82a0-7b360ea92fab"/>
    <ds:schemaRef ds:uri="c61afb54-b4c4-4db4-8593-c402a72c41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92EBFD2-3869-4133-9A54-ADFC21234907}">
  <ds:schemaRefs>
    <ds:schemaRef ds:uri="http://schemas.microsoft.com/office/infopath/2007/PartnerControls"/>
    <ds:schemaRef ds:uri="c61afb54-b4c4-4db4-8593-c402a72c4171"/>
    <ds:schemaRef ds:uri="http://schemas.microsoft.com/office/2006/documentManagement/types"/>
    <ds:schemaRef ds:uri="http://schemas.openxmlformats.org/package/2006/metadata/core-properties"/>
    <ds:schemaRef ds:uri="81e08541-f658-4508-82a0-7b360ea92fab"/>
    <ds:schemaRef ds:uri="http://www.w3.org/XML/1998/namespace"/>
    <ds:schemaRef ds:uri="http://purl.org/dc/elements/1.1/"/>
    <ds:schemaRef ds:uri="81E08541-F658-4508-82A0-7B360EA92FAB"/>
    <ds:schemaRef ds:uri="http://schemas.microsoft.com/office/2006/metadata/properties"/>
    <ds:schemaRef ds:uri="44ac1026-75d1-4d26-8ce4-b469cd4cd48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1BADBF-0762-47C5-B794-57958374FD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16996</TotalTime>
  <Words>543</Words>
  <Application>Microsoft Office PowerPoint</Application>
  <PresentationFormat>Widescreen</PresentationFormat>
  <Paragraphs>61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Helvetica</vt:lpstr>
      <vt:lpstr>Main Title Slide</vt:lpstr>
      <vt:lpstr>Main Title Slide B</vt:lpstr>
      <vt:lpstr>Main Title Slide C</vt:lpstr>
      <vt:lpstr>Main Title Slide D</vt:lpstr>
      <vt:lpstr>Main Title Slide E</vt:lpstr>
      <vt:lpstr>Main Title Slide F</vt:lpstr>
      <vt:lpstr>Main Title Slide G</vt:lpstr>
      <vt:lpstr>Section Title  Slide</vt:lpstr>
      <vt:lpstr>Main Slide - Light</vt:lpstr>
      <vt:lpstr>Main Slide - Dark</vt:lpstr>
      <vt:lpstr>1_Main Title Slide B</vt:lpstr>
      <vt:lpstr>2_Main Slide - Dark</vt:lpstr>
      <vt:lpstr>1_Main Title Slide C</vt:lpstr>
      <vt:lpstr>1_Main Title Slide D</vt:lpstr>
      <vt:lpstr>EXPO.e SASE Solution</vt:lpstr>
      <vt:lpstr>Why SASE for you</vt:lpstr>
      <vt:lpstr>What is SASE</vt:lpstr>
      <vt:lpstr>Are you facing any of these challenges?  SASE could be the answer</vt:lpstr>
      <vt:lpstr>The Solution &amp; Components</vt:lpstr>
      <vt:lpstr>Features &amp; Benefits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Williams-Bew</dc:creator>
  <cp:lastModifiedBy>Jason Williams-Bew</cp:lastModifiedBy>
  <cp:revision>135</cp:revision>
  <dcterms:created xsi:type="dcterms:W3CDTF">2020-05-01T17:15:48Z</dcterms:created>
  <dcterms:modified xsi:type="dcterms:W3CDTF">2023-12-05T09:53:08Z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0x010100CC9ED0B51E702C478DF2D1F72FC985D4</vt:lpwstr>
  </property>
</Properties>
</file>