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18" r:id="rId4"/>
    <p:sldMasterId id="2147483869" r:id="rId5"/>
    <p:sldMasterId id="2147483873" r:id="rId6"/>
    <p:sldMasterId id="2147483886" r:id="rId7"/>
    <p:sldMasterId id="2147483891" r:id="rId8"/>
  </p:sldMasterIdLst>
  <p:notesMasterIdLst>
    <p:notesMasterId r:id="rId59"/>
  </p:notesMasterIdLst>
  <p:sldIdLst>
    <p:sldId id="2143187642" r:id="rId9"/>
    <p:sldId id="2143187646" r:id="rId10"/>
    <p:sldId id="2147469713" r:id="rId11"/>
    <p:sldId id="2143187645" r:id="rId12"/>
    <p:sldId id="2147469743" r:id="rId13"/>
    <p:sldId id="2147469727" r:id="rId14"/>
    <p:sldId id="2147469741" r:id="rId15"/>
    <p:sldId id="2143187566" r:id="rId16"/>
    <p:sldId id="2147469728" r:id="rId17"/>
    <p:sldId id="2147469729" r:id="rId18"/>
    <p:sldId id="2147308769" r:id="rId19"/>
    <p:sldId id="2147469719" r:id="rId20"/>
    <p:sldId id="2147308728" r:id="rId21"/>
    <p:sldId id="2143187582" r:id="rId22"/>
    <p:sldId id="2147469745" r:id="rId23"/>
    <p:sldId id="2147469730" r:id="rId24"/>
    <p:sldId id="2147469731" r:id="rId25"/>
    <p:sldId id="2143187569" r:id="rId26"/>
    <p:sldId id="2147469688" r:id="rId27"/>
    <p:sldId id="2147308702" r:id="rId28"/>
    <p:sldId id="2147469746" r:id="rId29"/>
    <p:sldId id="2147469694" r:id="rId30"/>
    <p:sldId id="2147469712" r:id="rId31"/>
    <p:sldId id="2143187665" r:id="rId32"/>
    <p:sldId id="2147469733" r:id="rId33"/>
    <p:sldId id="2147469752" r:id="rId34"/>
    <p:sldId id="2147469716" r:id="rId35"/>
    <p:sldId id="2147469720" r:id="rId36"/>
    <p:sldId id="2147469749" r:id="rId37"/>
    <p:sldId id="2147469747" r:id="rId38"/>
    <p:sldId id="2147469748" r:id="rId39"/>
    <p:sldId id="2147308767" r:id="rId40"/>
    <p:sldId id="2147469750" r:id="rId41"/>
    <p:sldId id="2147308722" r:id="rId42"/>
    <p:sldId id="2147308733" r:id="rId43"/>
    <p:sldId id="2147308713" r:id="rId44"/>
    <p:sldId id="2143187672" r:id="rId45"/>
    <p:sldId id="2147308739" r:id="rId46"/>
    <p:sldId id="2147469751" r:id="rId47"/>
    <p:sldId id="2147469739" r:id="rId48"/>
    <p:sldId id="2147469754" r:id="rId49"/>
    <p:sldId id="2147469756" r:id="rId50"/>
    <p:sldId id="2147469755" r:id="rId51"/>
    <p:sldId id="2143187637" r:id="rId52"/>
    <p:sldId id="2147469753" r:id="rId53"/>
    <p:sldId id="2143187599" r:id="rId54"/>
    <p:sldId id="2147308690" r:id="rId55"/>
    <p:sldId id="2147469714" r:id="rId56"/>
    <p:sldId id="2147469661" r:id="rId57"/>
    <p:sldId id="2147469682" r:id="rId58"/>
  </p:sldIdLst>
  <p:sldSz cx="12192000" cy="6858000"/>
  <p:notesSz cx="6858000" cy="9144000"/>
  <p:embeddedFontLst>
    <p:embeddedFont>
      <p:font typeface="Helvetica" pitchFamily="2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F278A3-3C7A-4A87-8C12-746D08AAFD5E}">
          <p14:sldIdLst>
            <p14:sldId id="2143187642"/>
            <p14:sldId id="2143187646"/>
            <p14:sldId id="2147469713"/>
          </p14:sldIdLst>
        </p14:section>
        <p14:section name="Our History - A Trusted Pair of Hands" id="{FA237244-1A72-4F86-9389-7854DBDDFA56}">
          <p14:sldIdLst>
            <p14:sldId id="2143187645"/>
            <p14:sldId id="2147469743"/>
            <p14:sldId id="2147469727"/>
            <p14:sldId id="2147469741"/>
            <p14:sldId id="2143187566"/>
            <p14:sldId id="2147469728"/>
            <p14:sldId id="2147469729"/>
            <p14:sldId id="2147308769"/>
            <p14:sldId id="2147469719"/>
            <p14:sldId id="2147308728"/>
            <p14:sldId id="2143187582"/>
          </p14:sldIdLst>
        </p14:section>
        <p14:section name="Mission &amp; Vision" id="{411398D0-9DCA-40A0-B225-486AE6C322E3}">
          <p14:sldIdLst>
            <p14:sldId id="2147469745"/>
            <p14:sldId id="2147469730"/>
            <p14:sldId id="2147469731"/>
            <p14:sldId id="2143187569"/>
            <p14:sldId id="2147469688"/>
            <p14:sldId id="2147308702"/>
          </p14:sldIdLst>
        </p14:section>
        <p14:section name="Let's Solutionize Together" id="{32F0A6FA-34B6-4E1E-9744-1CB980E757CA}">
          <p14:sldIdLst>
            <p14:sldId id="2147469746"/>
            <p14:sldId id="2147469694"/>
            <p14:sldId id="2147469712"/>
            <p14:sldId id="2143187665"/>
            <p14:sldId id="2147469733"/>
            <p14:sldId id="2147469752"/>
            <p14:sldId id="2147469716"/>
            <p14:sldId id="2147469720"/>
            <p14:sldId id="2147469749"/>
            <p14:sldId id="2147469747"/>
            <p14:sldId id="2147469748"/>
            <p14:sldId id="2147308767"/>
          </p14:sldIdLst>
        </p14:section>
        <p14:section name="Our Capabilities &amp; Wider Portfolio" id="{9C7E889C-9065-4758-BD27-51064792E78A}">
          <p14:sldIdLst>
            <p14:sldId id="2147469750"/>
            <p14:sldId id="2147308722"/>
            <p14:sldId id="2147308733"/>
            <p14:sldId id="2147308713"/>
            <p14:sldId id="2143187672"/>
            <p14:sldId id="2147308739"/>
          </p14:sldIdLst>
        </p14:section>
        <p14:section name="Success Stories" id="{466A669E-AD62-421B-9CF1-A70710490141}">
          <p14:sldIdLst>
            <p14:sldId id="2147469751"/>
            <p14:sldId id="2147469739"/>
            <p14:sldId id="2147469754"/>
            <p14:sldId id="2147469756"/>
            <p14:sldId id="2147469755"/>
            <p14:sldId id="2143187637"/>
          </p14:sldIdLst>
        </p14:section>
        <p14:section name="Partner Enablement" id="{B5890FC5-3203-41CC-A673-1C976CFEBEE8}">
          <p14:sldIdLst>
            <p14:sldId id="2147469753"/>
            <p14:sldId id="2143187599"/>
            <p14:sldId id="2147308690"/>
            <p14:sldId id="2147469714"/>
            <p14:sldId id="2147469661"/>
            <p14:sldId id="21474696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26" userDrawn="1">
          <p15:clr>
            <a:srgbClr val="A4A3A4"/>
          </p15:clr>
        </p15:guide>
        <p15:guide id="4" orient="horz" pos="1389" userDrawn="1">
          <p15:clr>
            <a:srgbClr val="A4A3A4"/>
          </p15:clr>
        </p15:guide>
        <p15:guide id="5" orient="horz" pos="1752" userDrawn="1">
          <p15:clr>
            <a:srgbClr val="A4A3A4"/>
          </p15:clr>
        </p15:guide>
        <p15:guide id="6" orient="horz" pos="2115" userDrawn="1">
          <p15:clr>
            <a:srgbClr val="A4A3A4"/>
          </p15:clr>
        </p15:guide>
        <p15:guide id="7" orient="horz" pos="2478" userDrawn="1">
          <p15:clr>
            <a:srgbClr val="A4A3A4"/>
          </p15:clr>
        </p15:guide>
        <p15:guide id="8" orient="horz" pos="2863" userDrawn="1">
          <p15:clr>
            <a:srgbClr val="A4A3A4"/>
          </p15:clr>
        </p15:guide>
        <p15:guide id="9" orient="horz" pos="3226" userDrawn="1">
          <p15:clr>
            <a:srgbClr val="A4A3A4"/>
          </p15:clr>
        </p15:guide>
        <p15:guide id="10" orient="horz" pos="3589" userDrawn="1">
          <p15:clr>
            <a:srgbClr val="A4A3A4"/>
          </p15:clr>
        </p15:guide>
        <p15:guide id="11" orient="horz" pos="3974" userDrawn="1">
          <p15:clr>
            <a:srgbClr val="A4A3A4"/>
          </p15:clr>
        </p15:guide>
        <p15:guide id="12" orient="horz" pos="278" userDrawn="1">
          <p15:clr>
            <a:srgbClr val="A4A3A4"/>
          </p15:clr>
        </p15:guide>
        <p15:guide id="13" pos="3182" userDrawn="1">
          <p15:clr>
            <a:srgbClr val="A4A3A4"/>
          </p15:clr>
        </p15:guide>
        <p15:guide id="14" pos="2547" userDrawn="1">
          <p15:clr>
            <a:srgbClr val="A4A3A4"/>
          </p15:clr>
        </p15:guide>
        <p15:guide id="15" pos="1912" userDrawn="1">
          <p15:clr>
            <a:srgbClr val="A4A3A4"/>
          </p15:clr>
        </p15:guide>
        <p15:guide id="16" pos="1255" userDrawn="1">
          <p15:clr>
            <a:srgbClr val="A4A3A4"/>
          </p15:clr>
        </p15:guide>
        <p15:guide id="17" pos="597" userDrawn="1">
          <p15:clr>
            <a:srgbClr val="A4A3A4"/>
          </p15:clr>
        </p15:guide>
        <p15:guide id="18" pos="4475" userDrawn="1">
          <p15:clr>
            <a:srgbClr val="A4A3A4"/>
          </p15:clr>
        </p15:guide>
        <p15:guide id="19" pos="5110" userDrawn="1">
          <p15:clr>
            <a:srgbClr val="A4A3A4"/>
          </p15:clr>
        </p15:guide>
        <p15:guide id="20" pos="5768" userDrawn="1">
          <p15:clr>
            <a:srgbClr val="A4A3A4"/>
          </p15:clr>
        </p15:guide>
        <p15:guide id="21" pos="6403" userDrawn="1">
          <p15:clr>
            <a:srgbClr val="A4A3A4"/>
          </p15:clr>
        </p15:guide>
        <p15:guide id="22" pos="70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per Hardinge" initials="JH" lastIdx="1" clrIdx="0">
    <p:extLst>
      <p:ext uri="{19B8F6BF-5375-455C-9EA6-DF929625EA0E}">
        <p15:presenceInfo xmlns:p15="http://schemas.microsoft.com/office/powerpoint/2012/main" userId="S::Jasper.Hardinge@Exponential-e.com::69f86c5f-4a08-4e0b-bb9c-15fb31f3f092" providerId="AD"/>
      </p:ext>
    </p:extLst>
  </p:cmAuthor>
  <p:cmAuthor id="2" name="James Pearce" initials="JP" lastIdx="1" clrIdx="1">
    <p:extLst>
      <p:ext uri="{19B8F6BF-5375-455C-9EA6-DF929625EA0E}">
        <p15:presenceInfo xmlns:p15="http://schemas.microsoft.com/office/powerpoint/2012/main" userId="James Pearce" providerId="None"/>
      </p:ext>
    </p:extLst>
  </p:cmAuthor>
  <p:cmAuthor id="3" name="Tristin Titinchi" initials="TT" lastIdx="14" clrIdx="2">
    <p:extLst>
      <p:ext uri="{19B8F6BF-5375-455C-9EA6-DF929625EA0E}">
        <p15:presenceInfo xmlns:p15="http://schemas.microsoft.com/office/powerpoint/2012/main" userId="S::Tristin.Titinchi@Exponential-e.com::85e3d939-8389-434f-8f9c-ed833fa0112c" providerId="AD"/>
      </p:ext>
    </p:extLst>
  </p:cmAuthor>
  <p:cmAuthor id="4" name="Viktoria Pfeff" initials="VP" lastIdx="1" clrIdx="3">
    <p:extLst>
      <p:ext uri="{19B8F6BF-5375-455C-9EA6-DF929625EA0E}">
        <p15:presenceInfo xmlns:p15="http://schemas.microsoft.com/office/powerpoint/2012/main" userId="S::viktoria.pfeff@exponential-e.com::64b38e73-835a-44e8-927a-4958e3c107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12"/>
    <a:srgbClr val="1A1C2B"/>
    <a:srgbClr val="F2F2F2"/>
    <a:srgbClr val="2EA82E"/>
    <a:srgbClr val="05CD22"/>
    <a:srgbClr val="00C0A5"/>
    <a:srgbClr val="00FF2D"/>
    <a:srgbClr val="00D223"/>
    <a:srgbClr val="BFFFCA"/>
    <a:srgbClr val="7FF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0374" autoAdjust="0"/>
  </p:normalViewPr>
  <p:slideViewPr>
    <p:cSldViewPr snapToGrid="0">
      <p:cViewPr>
        <p:scale>
          <a:sx n="75" d="100"/>
          <a:sy n="75" d="100"/>
        </p:scale>
        <p:origin x="1074" y="606"/>
      </p:cViewPr>
      <p:guideLst>
        <p:guide orient="horz" pos="640"/>
        <p:guide pos="3840"/>
        <p:guide orient="horz" pos="1026"/>
        <p:guide orient="horz" pos="1389"/>
        <p:guide orient="horz" pos="1752"/>
        <p:guide orient="horz" pos="2115"/>
        <p:guide orient="horz" pos="2478"/>
        <p:guide orient="horz" pos="2863"/>
        <p:guide orient="horz" pos="3226"/>
        <p:guide orient="horz" pos="3589"/>
        <p:guide orient="horz" pos="3974"/>
        <p:guide orient="horz" pos="278"/>
        <p:guide pos="3182"/>
        <p:guide pos="2547"/>
        <p:guide pos="1912"/>
        <p:guide pos="1255"/>
        <p:guide pos="597"/>
        <p:guide pos="4475"/>
        <p:guide pos="5110"/>
        <p:guide pos="5768"/>
        <p:guide pos="6403"/>
        <p:guide pos="70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4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nity Seenath" userId="e2c9180b-0947-4fc1-b739-8e5acc7c91e5" providerId="ADAL" clId="{193514EB-45BB-4CBF-BC73-B011EA97A1FC}"/>
    <pc:docChg chg="modSld">
      <pc:chgData name="Trinity Seenath" userId="e2c9180b-0947-4fc1-b739-8e5acc7c91e5" providerId="ADAL" clId="{193514EB-45BB-4CBF-BC73-B011EA97A1FC}" dt="2023-09-14T09:45:28.801" v="1" actId="20577"/>
      <pc:docMkLst>
        <pc:docMk/>
      </pc:docMkLst>
      <pc:sldChg chg="modSp mod">
        <pc:chgData name="Trinity Seenath" userId="e2c9180b-0947-4fc1-b739-8e5acc7c91e5" providerId="ADAL" clId="{193514EB-45BB-4CBF-BC73-B011EA97A1FC}" dt="2023-09-14T09:45:28.801" v="1" actId="20577"/>
        <pc:sldMkLst>
          <pc:docMk/>
          <pc:sldMk cId="1523187858" sldId="2143187646"/>
        </pc:sldMkLst>
        <pc:spChg chg="mod">
          <ac:chgData name="Trinity Seenath" userId="e2c9180b-0947-4fc1-b739-8e5acc7c91e5" providerId="ADAL" clId="{193514EB-45BB-4CBF-BC73-B011EA97A1FC}" dt="2023-09-14T09:45:28.801" v="1" actId="20577"/>
          <ac:spMkLst>
            <pc:docMk/>
            <pc:sldMk cId="1523187858" sldId="2143187646"/>
            <ac:spMk id="2" creationId="{3CE51BCA-8F61-C97D-AFEF-B3A9B00FEE1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r>
              <a:rPr lang="en-GB" dirty="0">
                <a:solidFill>
                  <a:schemeClr val="tx1"/>
                </a:solidFill>
                <a:latin typeface="Helvetica" pitchFamily="2" charset="0"/>
              </a:rPr>
              <a:t>Financial Figures - By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 Turnover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Sheet1!$A$2:$A$10</c:f>
              <c:strCache>
                <c:ptCount val="9"/>
                <c:pt idx="0">
                  <c:v>2014/15</c:v>
                </c:pt>
                <c:pt idx="1">
                  <c:v>2015/16</c:v>
                </c:pt>
                <c:pt idx="2">
                  <c:v>2016/17</c:v>
                </c:pt>
                <c:pt idx="3">
                  <c:v>2017/18</c:v>
                </c:pt>
                <c:pt idx="4">
                  <c:v>2018/19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  <c:pt idx="8">
                  <c:v>2022/23</c:v>
                </c:pt>
              </c:strCache>
            </c:strRef>
          </c:cat>
          <c:val>
            <c:numRef>
              <c:f>Sheet1!$B$2:$B$10</c:f>
              <c:numCache>
                <c:formatCode>"£"#,##0.00</c:formatCode>
                <c:ptCount val="9"/>
                <c:pt idx="0">
                  <c:v>60602378</c:v>
                </c:pt>
                <c:pt idx="1">
                  <c:v>77338579</c:v>
                </c:pt>
                <c:pt idx="2">
                  <c:v>98014925</c:v>
                </c:pt>
                <c:pt idx="3">
                  <c:v>115494956</c:v>
                </c:pt>
                <c:pt idx="4">
                  <c:v>130660850</c:v>
                </c:pt>
                <c:pt idx="5">
                  <c:v>142467695</c:v>
                </c:pt>
                <c:pt idx="6">
                  <c:v>171782140</c:v>
                </c:pt>
                <c:pt idx="7">
                  <c:v>184000000</c:v>
                </c:pt>
                <c:pt idx="8">
                  <c:v>206000000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4-4029-B914-CCC6F66B7D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Gross Profit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2014/15</c:v>
                </c:pt>
                <c:pt idx="1">
                  <c:v>2015/16</c:v>
                </c:pt>
                <c:pt idx="2">
                  <c:v>2016/17</c:v>
                </c:pt>
                <c:pt idx="3">
                  <c:v>2017/18</c:v>
                </c:pt>
                <c:pt idx="4">
                  <c:v>2018/19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  <c:pt idx="8">
                  <c:v>2022/23</c:v>
                </c:pt>
              </c:strCache>
            </c:strRef>
          </c:cat>
          <c:val>
            <c:numRef>
              <c:f>Sheet1!$C$2:$C$10</c:f>
              <c:numCache>
                <c:formatCode>"£"#,##0.00</c:formatCode>
                <c:ptCount val="9"/>
                <c:pt idx="0">
                  <c:v>32482515</c:v>
                </c:pt>
                <c:pt idx="1">
                  <c:v>40922643</c:v>
                </c:pt>
                <c:pt idx="2">
                  <c:v>52071232</c:v>
                </c:pt>
                <c:pt idx="3">
                  <c:v>72192812</c:v>
                </c:pt>
                <c:pt idx="4">
                  <c:v>75312555</c:v>
                </c:pt>
                <c:pt idx="5">
                  <c:v>84624095</c:v>
                </c:pt>
                <c:pt idx="6">
                  <c:v>98289241</c:v>
                </c:pt>
                <c:pt idx="7">
                  <c:v>83000000</c:v>
                </c:pt>
                <c:pt idx="8">
                  <c:v>84000000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4-4029-B914-CCC6F66B7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104543"/>
        <c:axId val="91106207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Year Revenue Growth (Annual Growth Rate)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2014/15</c:v>
                </c:pt>
                <c:pt idx="1">
                  <c:v>2015/16</c:v>
                </c:pt>
                <c:pt idx="2">
                  <c:v>2016/17</c:v>
                </c:pt>
                <c:pt idx="3">
                  <c:v>2017/18</c:v>
                </c:pt>
                <c:pt idx="4">
                  <c:v>2018/19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  <c:pt idx="8">
                  <c:v>2022/23</c:v>
                </c:pt>
              </c:strCache>
            </c:strRef>
          </c:cat>
          <c:val>
            <c:numRef>
              <c:f>Sheet1!$D$2:$D$10</c:f>
              <c:numCache>
                <c:formatCode>0.00%</c:formatCode>
                <c:ptCount val="9"/>
                <c:pt idx="0">
                  <c:v>0.18099999999999999</c:v>
                </c:pt>
                <c:pt idx="1">
                  <c:v>0.216</c:v>
                </c:pt>
                <c:pt idx="2">
                  <c:v>0.21099999999999999</c:v>
                </c:pt>
                <c:pt idx="3">
                  <c:v>0.151</c:v>
                </c:pt>
                <c:pt idx="4">
                  <c:v>0.11600000000000001</c:v>
                </c:pt>
                <c:pt idx="5">
                  <c:v>8.3000000000000004E-2</c:v>
                </c:pt>
                <c:pt idx="6">
                  <c:v>0.20599999999999999</c:v>
                </c:pt>
                <c:pt idx="7">
                  <c:v>7.1499999999999994E-2</c:v>
                </c:pt>
                <c:pt idx="8">
                  <c:v>9.4200000000000006E-2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94-4029-B914-CCC6F66B7D7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2014/15</c:v>
                </c:pt>
                <c:pt idx="1">
                  <c:v>2015/16</c:v>
                </c:pt>
                <c:pt idx="2">
                  <c:v>2016/17</c:v>
                </c:pt>
                <c:pt idx="3">
                  <c:v>2017/18</c:v>
                </c:pt>
                <c:pt idx="4">
                  <c:v>2018/19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  <c:pt idx="8">
                  <c:v>2022/23</c:v>
                </c:pt>
              </c:strCache>
            </c:strRef>
          </c:cat>
          <c:val>
            <c:numRef>
              <c:f>Sheet1!$E$2:$E$10</c:f>
              <c:numCache>
                <c:formatCode>#,##0</c:formatCode>
                <c:ptCount val="9"/>
                <c:pt idx="0">
                  <c:v>10228500.370000001</c:v>
                </c:pt>
                <c:pt idx="1">
                  <c:v>13862230.640000001</c:v>
                </c:pt>
                <c:pt idx="2">
                  <c:v>20137088.900000002</c:v>
                </c:pt>
                <c:pt idx="3">
                  <c:v>28758884.06166666</c:v>
                </c:pt>
                <c:pt idx="4">
                  <c:v>32277232.370000001</c:v>
                </c:pt>
                <c:pt idx="5">
                  <c:v>38803082.340000004</c:v>
                </c:pt>
                <c:pt idx="6">
                  <c:v>42469678.640000001</c:v>
                </c:pt>
                <c:pt idx="7">
                  <c:v>82995844.031426057</c:v>
                </c:pt>
                <c:pt idx="8">
                  <c:v>86040543.267006814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094-4029-B914-CCC6F66B7D7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Profit Before Tax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2014/15</c:v>
                </c:pt>
                <c:pt idx="1">
                  <c:v>2015/16</c:v>
                </c:pt>
                <c:pt idx="2">
                  <c:v>2016/17</c:v>
                </c:pt>
                <c:pt idx="3">
                  <c:v>2017/18</c:v>
                </c:pt>
                <c:pt idx="4">
                  <c:v>2018/19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  <c:pt idx="8">
                  <c:v>2022/23</c:v>
                </c:pt>
              </c:strCache>
            </c:strRef>
          </c:cat>
          <c:val>
            <c:numRef>
              <c:f>Sheet1!$F$2:$F$10</c:f>
              <c:numCache>
                <c:formatCode>#,##0</c:formatCode>
                <c:ptCount val="9"/>
                <c:pt idx="0">
                  <c:v>4572685</c:v>
                </c:pt>
                <c:pt idx="1">
                  <c:v>6714760</c:v>
                </c:pt>
                <c:pt idx="2">
                  <c:v>10808774</c:v>
                </c:pt>
                <c:pt idx="3">
                  <c:v>24627927</c:v>
                </c:pt>
                <c:pt idx="4">
                  <c:v>19641220</c:v>
                </c:pt>
                <c:pt idx="5">
                  <c:v>22581952</c:v>
                </c:pt>
                <c:pt idx="6">
                  <c:v>27220999</c:v>
                </c:pt>
                <c:pt idx="7">
                  <c:v>18708526.577221453</c:v>
                </c:pt>
                <c:pt idx="8">
                  <c:v>18751355.237006821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094-4029-B914-CCC6F66B7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04543"/>
        <c:axId val="91106207"/>
      </c:lineChart>
      <c:catAx>
        <c:axId val="9110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06207"/>
        <c:crosses val="autoZero"/>
        <c:auto val="1"/>
        <c:lblAlgn val="ctr"/>
        <c:lblOffset val="100"/>
        <c:noMultiLvlLbl val="0"/>
      </c:catAx>
      <c:valAx>
        <c:axId val="91106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&quot;£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91104543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2810773347708063"/>
          <c:y val="0.85023965948926983"/>
          <c:w val="0.86035362406622229"/>
          <c:h val="0.14739128778433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itchFamily="2" charset="0"/>
              </a:defRPr>
            </a:lvl1pPr>
          </a:lstStyle>
          <a:p>
            <a:fld id="{7DBA810B-DEC7-4747-8DEE-C29B71197D5C}" type="datetimeFigureOut">
              <a:rPr lang="en-GB" smtClean="0"/>
              <a:pPr/>
              <a:t>05/12/2023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itchFamily="2" charset="0"/>
              </a:defRPr>
            </a:lvl1pPr>
          </a:lstStyle>
          <a:p>
            <a:fld id="{86E4DE8A-6D9C-4261-B1A7-A6BAB7D2CF0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74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767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288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913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06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06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44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298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111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032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002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27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https://www.youtube.com/watch?v=Vd2vyTZgs94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115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912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70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280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https://youtu.be/Xn9YYrbOF7A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44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https://youtu.be/NKlNLnhvheA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049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https://youtu.be/SVy3oGHl_d0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458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766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9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130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https://www.youtube.com/watch?v=j6SaMfR7G_I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8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7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5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3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91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8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4DE8A-6D9C-4261-B1A7-A6BAB7D2CF0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19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DE8A-6D9C-4261-B1A7-A6BAB7D2CF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9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Dark"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3">
            <a:extLst>
              <a:ext uri="{FF2B5EF4-FFF2-40B4-BE49-F238E27FC236}">
                <a16:creationId xmlns:a16="http://schemas.microsoft.com/office/drawing/2014/main" id="{197AF948-AFDA-994B-A7C7-A4D527451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600" y="6875"/>
            <a:ext cx="8966200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800" kern="1200" dirty="0">
                <a:solidFill>
                  <a:schemeClr val="bg1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r>
              <a:rPr lang="en-US" dirty="0"/>
              <a:t>Presentation Title Slide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62A5AA4-57D5-8B4C-923A-2C55130420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666" y="1226917"/>
            <a:ext cx="11399134" cy="478613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Footer">
            <a:extLst>
              <a:ext uri="{FF2B5EF4-FFF2-40B4-BE49-F238E27FC236}">
                <a16:creationId xmlns:a16="http://schemas.microsoft.com/office/drawing/2014/main" id="{304BFE6F-EB99-3D36-3B9C-887570B3130D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  <a:solidFill>
            <a:srgbClr val="1A1C2B"/>
          </a:solidFill>
        </p:grpSpPr>
        <p:sp>
          <p:nvSpPr>
            <p:cNvPr id="6" name="The Exponential-e Group Channel Partner Programme">
              <a:extLst>
                <a:ext uri="{FF2B5EF4-FFF2-40B4-BE49-F238E27FC236}">
                  <a16:creationId xmlns:a16="http://schemas.microsoft.com/office/drawing/2014/main" id="{5E2AE9F5-A93E-CCE7-8B34-C0E6B8741677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1200" dirty="0">
                  <a:solidFill>
                    <a:srgbClr val="1A1C2B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Be Unstoppable.</a:t>
              </a:r>
              <a:r>
                <a:rPr lang="en-GB" sz="1200" b="1" kern="1200" dirty="0">
                  <a:solidFill>
                    <a:srgbClr val="1A1C2B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 </a:t>
              </a:r>
              <a:r>
                <a:rPr lang="en-GB" sz="1200" b="1" dirty="0">
                  <a:solidFill>
                    <a:srgbClr val="1A1C2B"/>
                  </a:solidFill>
                  <a:latin typeface="Helvetica" pitchFamily="2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rgbClr val="1A1C2B"/>
                  </a:solidFill>
                  <a:latin typeface="Helvetica" pitchFamily="2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7" name="Website | Contact Number">
              <a:extLst>
                <a:ext uri="{FF2B5EF4-FFF2-40B4-BE49-F238E27FC236}">
                  <a16:creationId xmlns:a16="http://schemas.microsoft.com/office/drawing/2014/main" id="{B0F08496-F5D7-3C7D-3A4A-CC835CAED53F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tx2"/>
                  </a:solidFill>
                  <a:latin typeface="Helvetica" pitchFamily="2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tx2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grpSp>
        <p:nvGrpSpPr>
          <p:cNvPr id="15" name="Expo.e Logo">
            <a:extLst>
              <a:ext uri="{FF2B5EF4-FFF2-40B4-BE49-F238E27FC236}">
                <a16:creationId xmlns:a16="http://schemas.microsoft.com/office/drawing/2014/main" id="{7D5CE16E-DE9C-1CA0-6EFE-D371A4D2F7D6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2"/>
          </a:solidFill>
        </p:grpSpPr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53E9FFC9-141D-88B9-44DF-D98161289EE8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453A4FBD-A605-B350-A557-7DDBE8E9A9C2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CB8CA3EC-8A46-A058-C79C-B377E75EFD07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F978FA61-89DD-B9EF-2585-5EC5061B3CF6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72485355-C579-6520-BE77-79D9099D76B3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000A3436-5AA1-68BE-FC6C-DC246CB3D445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Light">
    <p:bg>
      <p:bgPr>
        <a:solidFill>
          <a:srgbClr val="E7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3">
            <a:extLst>
              <a:ext uri="{FF2B5EF4-FFF2-40B4-BE49-F238E27FC236}">
                <a16:creationId xmlns:a16="http://schemas.microsoft.com/office/drawing/2014/main" id="{197AF948-AFDA-994B-A7C7-A4D527451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600" y="6875"/>
            <a:ext cx="8966200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800" kern="1200" dirty="0">
                <a:solidFill>
                  <a:srgbClr val="1A1C2B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r>
              <a:rPr lang="en-US" dirty="0"/>
              <a:t>Presentation Title Slide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62A5AA4-57D5-8B4C-923A-2C55130420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666" y="1226917"/>
            <a:ext cx="11399134" cy="478613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1600">
                <a:solidFill>
                  <a:srgbClr val="1A1C2B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Footer">
            <a:extLst>
              <a:ext uri="{FF2B5EF4-FFF2-40B4-BE49-F238E27FC236}">
                <a16:creationId xmlns:a16="http://schemas.microsoft.com/office/drawing/2014/main" id="{304BFE6F-EB99-3D36-3B9C-887570B3130D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6" name="The Exponential-e Group Channel Partner Programme">
              <a:extLst>
                <a:ext uri="{FF2B5EF4-FFF2-40B4-BE49-F238E27FC236}">
                  <a16:creationId xmlns:a16="http://schemas.microsoft.com/office/drawing/2014/main" id="{5E2AE9F5-A93E-CCE7-8B34-C0E6B8741677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122744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1200" dirty="0">
                  <a:solidFill>
                    <a:srgbClr val="1A1C2B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Be Unstoppable.</a:t>
              </a:r>
              <a:r>
                <a:rPr lang="en-GB" sz="1200" b="1" kern="1200" dirty="0">
                  <a:solidFill>
                    <a:srgbClr val="1A1C2B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 </a:t>
              </a:r>
              <a:r>
                <a:rPr lang="en-GB" sz="1200" b="1" dirty="0">
                  <a:solidFill>
                    <a:srgbClr val="1A1C2B"/>
                  </a:solidFill>
                  <a:latin typeface="Helvetica" pitchFamily="2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rgbClr val="1A1C2B"/>
                  </a:solidFill>
                  <a:latin typeface="Helvetica" pitchFamily="2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7" name="Website | Contact Number">
              <a:extLst>
                <a:ext uri="{FF2B5EF4-FFF2-40B4-BE49-F238E27FC236}">
                  <a16:creationId xmlns:a16="http://schemas.microsoft.com/office/drawing/2014/main" id="{B0F08496-F5D7-3C7D-3A4A-CC835CAED53F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rgbClr val="1A1C2B"/>
                  </a:solidFill>
                  <a:latin typeface="Helvetica" pitchFamily="2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rgbClr val="1A1C2B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grpSp>
        <p:nvGrpSpPr>
          <p:cNvPr id="15" name="Expo.e Logo">
            <a:extLst>
              <a:ext uri="{FF2B5EF4-FFF2-40B4-BE49-F238E27FC236}">
                <a16:creationId xmlns:a16="http://schemas.microsoft.com/office/drawing/2014/main" id="{7D5CE16E-DE9C-1CA0-6EFE-D371A4D2F7D6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tx1"/>
          </a:solidFill>
        </p:grpSpPr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53E9FFC9-141D-88B9-44DF-D98161289EE8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453A4FBD-A605-B350-A557-7DDBE8E9A9C2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CB8CA3EC-8A46-A058-C79C-B377E75EFD07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F978FA61-89DD-B9EF-2585-5EC5061B3CF6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72485355-C579-6520-BE77-79D9099D76B3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000A3436-5AA1-68BE-FC6C-DC246CB3D445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6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ADCEA">
              <a:alpha val="80000"/>
            </a:srgbClr>
          </a:solidFill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" pitchFamily="2" charset="0"/>
                <a:cs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bg1"/>
                  </a:solidFill>
                  <a:latin typeface="Helvetica" pitchFamily="2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bg1"/>
                  </a:solidFill>
                  <a:latin typeface="Helvetica" pitchFamily="2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bg1"/>
                  </a:solidFill>
                  <a:latin typeface="Helvetica" pitchFamily="2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bg1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bg1"/>
              </a:solidFill>
              <a:latin typeface="Helvetica" pitchFamily="2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5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 Title">
            <a:extLst>
              <a:ext uri="{FF2B5EF4-FFF2-40B4-BE49-F238E27FC236}">
                <a16:creationId xmlns:a16="http://schemas.microsoft.com/office/drawing/2014/main" id="{336EC5C6-9B65-DE6B-2632-23C025169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67201"/>
            <a:ext cx="6096000" cy="584200"/>
          </a:xfrm>
          <a:prstGeom prst="rect">
            <a:avLst/>
          </a:prstGeom>
          <a:noFill/>
        </p:spPr>
        <p:txBody>
          <a:bodyPr lIns="360000" tIns="0" rIns="0" bIns="0" anchor="ctr">
            <a:noAutofit/>
          </a:bodyPr>
          <a:lstStyle>
            <a:lvl1pPr marL="0" indent="0" algn="l">
              <a:buNone/>
              <a:defRPr sz="1800">
                <a:latin typeface="Helvetica" pitchFamily="2" charset="0"/>
                <a:cs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17" name="Footer">
            <a:extLst>
              <a:ext uri="{FF2B5EF4-FFF2-40B4-BE49-F238E27FC236}">
                <a16:creationId xmlns:a16="http://schemas.microsoft.com/office/drawing/2014/main" id="{B74940B3-1E81-9B4F-67A3-8408D6BA6252}"/>
              </a:ext>
            </a:extLst>
          </p:cNvPr>
          <p:cNvGrpSpPr/>
          <p:nvPr userDrawn="1"/>
        </p:nvGrpSpPr>
        <p:grpSpPr>
          <a:xfrm>
            <a:off x="0" y="6334126"/>
            <a:ext cx="12249150" cy="549274"/>
            <a:chOff x="0" y="6334126"/>
            <a:chExt cx="12249150" cy="549274"/>
          </a:xfrm>
        </p:grpSpPr>
        <p:sp>
          <p:nvSpPr>
            <p:cNvPr id="7" name="The Exponential-e Group Channel Partner Programme">
              <a:extLst>
                <a:ext uri="{FF2B5EF4-FFF2-40B4-BE49-F238E27FC236}">
                  <a16:creationId xmlns:a16="http://schemas.microsoft.com/office/drawing/2014/main" id="{3FB99057-2DBE-3BBF-1188-991F69DE06BA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rgbClr val="DADCE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l"/>
              <a:r>
                <a:rPr lang="en-GB" sz="1200" b="1" dirty="0">
                  <a:solidFill>
                    <a:schemeClr val="tx1"/>
                  </a:solidFill>
                  <a:latin typeface="Helvetica" pitchFamily="2" charset="0"/>
                  <a:cs typeface="HelveticaNowDisplay Bold" panose="020B0804030202020204" pitchFamily="34" charset="0"/>
                </a:rPr>
                <a:t>The Exponential-e Group </a:t>
              </a:r>
              <a:r>
                <a:rPr lang="en-GB" sz="1200" dirty="0">
                  <a:solidFill>
                    <a:schemeClr val="tx1"/>
                  </a:solidFill>
                  <a:latin typeface="Helvetica" pitchFamily="2" charset="0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8" name="Website | Contact Number">
              <a:extLst>
                <a:ext uri="{FF2B5EF4-FFF2-40B4-BE49-F238E27FC236}">
                  <a16:creationId xmlns:a16="http://schemas.microsoft.com/office/drawing/2014/main" id="{0E9E7A52-FA0C-6FFD-CEA5-E82AF0BFEBE4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algn="r"/>
              <a:r>
                <a:rPr lang="en-GB" sz="1200" b="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HelveticaNowText Regular" panose="020B0504030202020204" pitchFamily="34" charset="0"/>
                </a:rPr>
                <a:t>www.expo-e.uk    |    </a:t>
              </a:r>
              <a:r>
                <a:rPr lang="en-GB" sz="1200" b="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sp>
        <p:nvSpPr>
          <p:cNvPr id="9" name="Be Unstoppable.">
            <a:extLst>
              <a:ext uri="{FF2B5EF4-FFF2-40B4-BE49-F238E27FC236}">
                <a16:creationId xmlns:a16="http://schemas.microsoft.com/office/drawing/2014/main" id="{E0B79F1B-E698-3463-03AF-A3403227A996}"/>
              </a:ext>
            </a:extLst>
          </p:cNvPr>
          <p:cNvSpPr/>
          <p:nvPr userDrawn="1"/>
        </p:nvSpPr>
        <p:spPr>
          <a:xfrm>
            <a:off x="6096000" y="1270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500" kern="1200" dirty="0">
                <a:solidFill>
                  <a:schemeClr val="tx1"/>
                </a:solidFill>
                <a:latin typeface="Helvetica" pitchFamily="2" charset="0"/>
                <a:ea typeface="+mn-ea"/>
                <a:cs typeface="HelveticaNowDisplay Bold" panose="020B0804030202020204" pitchFamily="34" charset="0"/>
              </a:rPr>
              <a:t>Be Unstoppable.</a:t>
            </a:r>
            <a:endParaRPr lang="en-GB" sz="1500" b="1" kern="1200" dirty="0">
              <a:solidFill>
                <a:schemeClr val="tx1"/>
              </a:solidFill>
              <a:latin typeface="Helvetica" pitchFamily="2" charset="0"/>
              <a:ea typeface="+mn-ea"/>
              <a:cs typeface="HelveticaNowDisplay Bold" panose="020B0804030202020204" pitchFamily="34" charset="0"/>
            </a:endParaRPr>
          </a:p>
        </p:txBody>
      </p:sp>
      <p:grpSp>
        <p:nvGrpSpPr>
          <p:cNvPr id="10" name="Expo.e Logo">
            <a:extLst>
              <a:ext uri="{FF2B5EF4-FFF2-40B4-BE49-F238E27FC236}">
                <a16:creationId xmlns:a16="http://schemas.microsoft.com/office/drawing/2014/main" id="{51ADFC2B-9A58-1EEB-F59A-C17F9CC4D507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tx1"/>
          </a:solidFill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8B6F7D0-3945-E43B-E535-5C922A19B04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269507E5-7AC6-B512-FBED-E93C521FB913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9D715EAC-B53E-775A-8A1E-00F4E0BFEA90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ABA045DE-398A-8BD5-9E50-BCBD3DAD6C8E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D977F90-A06B-C8D5-9516-10CE846630B2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D9859917-BF34-87CB-6A2C-052DF73011A7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</p:grpSp>
      <p:sp>
        <p:nvSpPr>
          <p:cNvPr id="2" name="Main Title">
            <a:extLst>
              <a:ext uri="{FF2B5EF4-FFF2-40B4-BE49-F238E27FC236}">
                <a16:creationId xmlns:a16="http://schemas.microsoft.com/office/drawing/2014/main" id="{9015C813-5B84-E57E-CDE7-D767064A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chemeClr val="bg2"/>
          </a:solidFill>
        </p:spPr>
        <p:txBody>
          <a:bodyPr lIns="360000" tIns="0" rIns="0" bIns="0" anchor="ctr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31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47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acking - Option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3">
            <a:extLst>
              <a:ext uri="{FF2B5EF4-FFF2-40B4-BE49-F238E27FC236}">
                <a16:creationId xmlns:a16="http://schemas.microsoft.com/office/drawing/2014/main" id="{CC02106B-65C8-61BD-A84D-33DA28FF0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6700" y="6875"/>
            <a:ext cx="8928100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Presentation Title Slide Here</a:t>
            </a:r>
          </a:p>
        </p:txBody>
      </p:sp>
    </p:spTree>
    <p:extLst>
      <p:ext uri="{BB962C8B-B14F-4D97-AF65-F5344CB8AC3E}">
        <p14:creationId xmlns:p14="http://schemas.microsoft.com/office/powerpoint/2010/main" val="372249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84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hf sldNum="0"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18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hf sldNum="0"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D84F75-2FD0-C8DA-30D0-5CDBEB3CD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784438-C3A9-5EF6-910A-33F38151A9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chemeClr val="accent6"/>
              </a:gs>
              <a:gs pos="77000">
                <a:schemeClr val="accent6">
                  <a:alpha val="47000"/>
                  <a:lumMod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1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70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8F2B82-C320-4EBF-B73B-9FFDD1903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11" y="-45363"/>
            <a:ext cx="12236530" cy="6884833"/>
          </a:xfrm>
          <a:prstGeom prst="rect">
            <a:avLst/>
          </a:prstGeom>
        </p:spPr>
      </p:pic>
      <p:sp>
        <p:nvSpPr>
          <p:cNvPr id="4" name="Website | Contact Number">
            <a:extLst>
              <a:ext uri="{FF2B5EF4-FFF2-40B4-BE49-F238E27FC236}">
                <a16:creationId xmlns:a16="http://schemas.microsoft.com/office/drawing/2014/main" id="{9BFD062F-F012-9094-915D-AE8C15FEECF2}"/>
              </a:ext>
            </a:extLst>
          </p:cNvPr>
          <p:cNvSpPr/>
          <p:nvPr userDrawn="1"/>
        </p:nvSpPr>
        <p:spPr>
          <a:xfrm>
            <a:off x="6096000" y="6337300"/>
            <a:ext cx="6096000" cy="54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algn="r"/>
            <a:r>
              <a:rPr lang="en-GB" sz="1200" b="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HelveticaNowText Regular" panose="020B0504030202020204" pitchFamily="34" charset="0"/>
              </a:rPr>
              <a:t>www.expo-e.uk    |    </a:t>
            </a:r>
            <a:r>
              <a:rPr lang="en-GB" sz="1200" b="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HelveticaNowDisplay Bold" panose="020B0804030202020204" pitchFamily="34" charset="0"/>
              </a:rPr>
              <a:t>0203 993 3374</a:t>
            </a:r>
          </a:p>
        </p:txBody>
      </p:sp>
      <p:grpSp>
        <p:nvGrpSpPr>
          <p:cNvPr id="6" name="Expo.e Logo">
            <a:extLst>
              <a:ext uri="{FF2B5EF4-FFF2-40B4-BE49-F238E27FC236}">
                <a16:creationId xmlns:a16="http://schemas.microsoft.com/office/drawing/2014/main" id="{0E24DBC4-5C13-0B40-6D1E-D5D1532BAEA8}"/>
              </a:ext>
            </a:extLst>
          </p:cNvPr>
          <p:cNvGrpSpPr/>
          <p:nvPr userDrawn="1"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1"/>
          </a:solidFill>
        </p:grpSpPr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B42E396D-0F44-D474-0D9C-7BD34D2BF71E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25E216FD-500A-906B-EAE8-022FCD2E5D16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72F74CC5-8F6E-E653-7261-81B7D6EF71C7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E0DA81DD-9C82-5AAC-FF3E-0598A82D0989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20CB19E2-5FF8-B24D-BE6F-F041CBB0110C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8D11DBD-3DD6-9763-7F9A-362983DC28A4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78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e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hart" Target="../charts/char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26" Type="http://schemas.openxmlformats.org/officeDocument/2006/relationships/image" Target="../media/image72.svg"/><Relationship Id="rId3" Type="http://schemas.openxmlformats.org/officeDocument/2006/relationships/image" Target="../media/image6.png"/><Relationship Id="rId21" Type="http://schemas.openxmlformats.org/officeDocument/2006/relationships/image" Target="../media/image67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5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24" Type="http://schemas.openxmlformats.org/officeDocument/2006/relationships/image" Target="../media/image70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6.pn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13" Type="http://schemas.openxmlformats.org/officeDocument/2006/relationships/slide" Target="slide31.xml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12" Type="http://schemas.openxmlformats.org/officeDocument/2006/relationships/slide" Target="slide3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11" Type="http://schemas.openxmlformats.org/officeDocument/2006/relationships/slide" Target="slide29.xml"/><Relationship Id="rId5" Type="http://schemas.openxmlformats.org/officeDocument/2006/relationships/image" Target="../media/image113.jpg"/><Relationship Id="rId10" Type="http://schemas.openxmlformats.org/officeDocument/2006/relationships/slide" Target="slide28.xml"/><Relationship Id="rId4" Type="http://schemas.openxmlformats.org/officeDocument/2006/relationships/image" Target="../media/image112.jp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1.jpg"/><Relationship Id="rId4" Type="http://schemas.openxmlformats.org/officeDocument/2006/relationships/image" Target="../media/image112.jp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d2vyTZgs9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2.png"/><Relationship Id="rId18" Type="http://schemas.openxmlformats.org/officeDocument/2006/relationships/image" Target="../media/image137.svg"/><Relationship Id="rId26" Type="http://schemas.openxmlformats.org/officeDocument/2006/relationships/image" Target="../media/image145.png"/><Relationship Id="rId3" Type="http://schemas.openxmlformats.org/officeDocument/2006/relationships/image" Target="../media/image122.png"/><Relationship Id="rId21" Type="http://schemas.openxmlformats.org/officeDocument/2006/relationships/image" Target="../media/image140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5.sv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10" Type="http://schemas.openxmlformats.org/officeDocument/2006/relationships/image" Target="../media/image129.svg"/><Relationship Id="rId19" Type="http://schemas.openxmlformats.org/officeDocument/2006/relationships/image" Target="../media/image138.pn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133.svg"/><Relationship Id="rId22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8.png"/><Relationship Id="rId21" Type="http://schemas.openxmlformats.org/officeDocument/2006/relationships/image" Target="../media/image175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svg"/><Relationship Id="rId10" Type="http://schemas.openxmlformats.org/officeDocument/2006/relationships/image" Target="../media/image164.png"/><Relationship Id="rId19" Type="http://schemas.openxmlformats.org/officeDocument/2006/relationships/image" Target="../media/image173.svg"/><Relationship Id="rId4" Type="http://schemas.openxmlformats.org/officeDocument/2006/relationships/image" Target="../media/image40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Relationship Id="rId22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n9YYrbOF7A" TargetMode="Externa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2.jpg"/><Relationship Id="rId4" Type="http://schemas.openxmlformats.org/officeDocument/2006/relationships/image" Target="../media/image1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KlNLnhvheA" TargetMode="Externa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3.jpg"/><Relationship Id="rId4" Type="http://schemas.openxmlformats.org/officeDocument/2006/relationships/image" Target="../media/image1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Vy3oGHl_d0" TargetMode="Externa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4.jpg"/><Relationship Id="rId4" Type="http://schemas.openxmlformats.org/officeDocument/2006/relationships/image" Target="../media/image1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6SaMfR7G_I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9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7B232AC-5B11-64E1-3397-261F29B88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Be Unstoppable with EXPO.e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13F5EC-7064-2264-DB23-E4D4D9FDDB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latin typeface="Helvetica" pitchFamily="2" charset="0"/>
              </a:rPr>
              <a:t>[Partner Name]</a:t>
            </a:r>
          </a:p>
        </p:txBody>
      </p:sp>
    </p:spTree>
    <p:extLst>
      <p:ext uri="{BB962C8B-B14F-4D97-AF65-F5344CB8AC3E}">
        <p14:creationId xmlns:p14="http://schemas.microsoft.com/office/powerpoint/2010/main" val="226409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43A9499-D282-8E22-DA5B-4D555ECC2D65}"/>
              </a:ext>
            </a:extLst>
          </p:cNvPr>
          <p:cNvGrpSpPr/>
          <p:nvPr/>
        </p:nvGrpSpPr>
        <p:grpSpPr>
          <a:xfrm>
            <a:off x="633185" y="766113"/>
            <a:ext cx="7819176" cy="5906905"/>
            <a:chOff x="633185" y="766113"/>
            <a:chExt cx="7819176" cy="5906905"/>
          </a:xfrm>
        </p:grpSpPr>
        <p:sp>
          <p:nvSpPr>
            <p:cNvPr id="34" name="Rectangle: Rounded Corners 190">
              <a:extLst>
                <a:ext uri="{FF2B5EF4-FFF2-40B4-BE49-F238E27FC236}">
                  <a16:creationId xmlns:a16="http://schemas.microsoft.com/office/drawing/2014/main" id="{76642A7F-2AAC-CBE5-EFFF-C59A68A5B847}"/>
                </a:ext>
              </a:extLst>
            </p:cNvPr>
            <p:cNvSpPr/>
            <p:nvPr/>
          </p:nvSpPr>
          <p:spPr>
            <a:xfrm>
              <a:off x="633185" y="903312"/>
              <a:ext cx="3966565" cy="5769706"/>
            </a:xfrm>
            <a:custGeom>
              <a:avLst/>
              <a:gdLst>
                <a:gd name="connsiteX0" fmla="*/ 0 w 3964214"/>
                <a:gd name="connsiteY0" fmla="*/ 145090 h 5115571"/>
                <a:gd name="connsiteX1" fmla="*/ 145090 w 3964214"/>
                <a:gd name="connsiteY1" fmla="*/ 0 h 5115571"/>
                <a:gd name="connsiteX2" fmla="*/ 3819124 w 3964214"/>
                <a:gd name="connsiteY2" fmla="*/ 0 h 5115571"/>
                <a:gd name="connsiteX3" fmla="*/ 3964214 w 3964214"/>
                <a:gd name="connsiteY3" fmla="*/ 145090 h 5115571"/>
                <a:gd name="connsiteX4" fmla="*/ 3964214 w 3964214"/>
                <a:gd name="connsiteY4" fmla="*/ 4970481 h 5115571"/>
                <a:gd name="connsiteX5" fmla="*/ 3819124 w 3964214"/>
                <a:gd name="connsiteY5" fmla="*/ 5115571 h 5115571"/>
                <a:gd name="connsiteX6" fmla="*/ 145090 w 3964214"/>
                <a:gd name="connsiteY6" fmla="*/ 5115571 h 5115571"/>
                <a:gd name="connsiteX7" fmla="*/ 0 w 3964214"/>
                <a:gd name="connsiteY7" fmla="*/ 4970481 h 5115571"/>
                <a:gd name="connsiteX8" fmla="*/ 0 w 3964214"/>
                <a:gd name="connsiteY8" fmla="*/ 145090 h 5115571"/>
                <a:gd name="connsiteX0" fmla="*/ 145090 w 3964214"/>
                <a:gd name="connsiteY0" fmla="*/ 0 h 5115571"/>
                <a:gd name="connsiteX1" fmla="*/ 3819124 w 3964214"/>
                <a:gd name="connsiteY1" fmla="*/ 0 h 5115571"/>
                <a:gd name="connsiteX2" fmla="*/ 3964214 w 3964214"/>
                <a:gd name="connsiteY2" fmla="*/ 145090 h 5115571"/>
                <a:gd name="connsiteX3" fmla="*/ 3964214 w 3964214"/>
                <a:gd name="connsiteY3" fmla="*/ 4970481 h 5115571"/>
                <a:gd name="connsiteX4" fmla="*/ 3819124 w 3964214"/>
                <a:gd name="connsiteY4" fmla="*/ 5115571 h 5115571"/>
                <a:gd name="connsiteX5" fmla="*/ 145090 w 3964214"/>
                <a:gd name="connsiteY5" fmla="*/ 5115571 h 5115571"/>
                <a:gd name="connsiteX6" fmla="*/ 0 w 3964214"/>
                <a:gd name="connsiteY6" fmla="*/ 4970481 h 5115571"/>
                <a:gd name="connsiteX7" fmla="*/ 0 w 3964214"/>
                <a:gd name="connsiteY7" fmla="*/ 145090 h 5115571"/>
                <a:gd name="connsiteX8" fmla="*/ 236530 w 3964214"/>
                <a:gd name="connsiteY8" fmla="*/ 91440 h 5115571"/>
                <a:gd name="connsiteX0" fmla="*/ 145090 w 3964214"/>
                <a:gd name="connsiteY0" fmla="*/ 0 h 5115571"/>
                <a:gd name="connsiteX1" fmla="*/ 3819124 w 3964214"/>
                <a:gd name="connsiteY1" fmla="*/ 0 h 5115571"/>
                <a:gd name="connsiteX2" fmla="*/ 3964214 w 3964214"/>
                <a:gd name="connsiteY2" fmla="*/ 145090 h 5115571"/>
                <a:gd name="connsiteX3" fmla="*/ 3964214 w 3964214"/>
                <a:gd name="connsiteY3" fmla="*/ 4970481 h 5115571"/>
                <a:gd name="connsiteX4" fmla="*/ 3819124 w 3964214"/>
                <a:gd name="connsiteY4" fmla="*/ 5115571 h 5115571"/>
                <a:gd name="connsiteX5" fmla="*/ 145090 w 3964214"/>
                <a:gd name="connsiteY5" fmla="*/ 5115571 h 5115571"/>
                <a:gd name="connsiteX6" fmla="*/ 0 w 3964214"/>
                <a:gd name="connsiteY6" fmla="*/ 4970481 h 5115571"/>
                <a:gd name="connsiteX7" fmla="*/ 0 w 3964214"/>
                <a:gd name="connsiteY7" fmla="*/ 145090 h 5115571"/>
                <a:gd name="connsiteX0" fmla="*/ 3819124 w 3964214"/>
                <a:gd name="connsiteY0" fmla="*/ 0 h 5115571"/>
                <a:gd name="connsiteX1" fmla="*/ 3964214 w 3964214"/>
                <a:gd name="connsiteY1" fmla="*/ 145090 h 5115571"/>
                <a:gd name="connsiteX2" fmla="*/ 3964214 w 3964214"/>
                <a:gd name="connsiteY2" fmla="*/ 4970481 h 5115571"/>
                <a:gd name="connsiteX3" fmla="*/ 3819124 w 3964214"/>
                <a:gd name="connsiteY3" fmla="*/ 5115571 h 5115571"/>
                <a:gd name="connsiteX4" fmla="*/ 145090 w 3964214"/>
                <a:gd name="connsiteY4" fmla="*/ 5115571 h 5115571"/>
                <a:gd name="connsiteX5" fmla="*/ 0 w 3964214"/>
                <a:gd name="connsiteY5" fmla="*/ 4970481 h 5115571"/>
                <a:gd name="connsiteX6" fmla="*/ 0 w 3964214"/>
                <a:gd name="connsiteY6" fmla="*/ 145090 h 5115571"/>
                <a:gd name="connsiteX0" fmla="*/ 3964214 w 3964214"/>
                <a:gd name="connsiteY0" fmla="*/ 0 h 4970481"/>
                <a:gd name="connsiteX1" fmla="*/ 3964214 w 3964214"/>
                <a:gd name="connsiteY1" fmla="*/ 4825391 h 4970481"/>
                <a:gd name="connsiteX2" fmla="*/ 3819124 w 3964214"/>
                <a:gd name="connsiteY2" fmla="*/ 4970481 h 4970481"/>
                <a:gd name="connsiteX3" fmla="*/ 145090 w 3964214"/>
                <a:gd name="connsiteY3" fmla="*/ 4970481 h 4970481"/>
                <a:gd name="connsiteX4" fmla="*/ 0 w 3964214"/>
                <a:gd name="connsiteY4" fmla="*/ 4825391 h 4970481"/>
                <a:gd name="connsiteX5" fmla="*/ 0 w 3964214"/>
                <a:gd name="connsiteY5" fmla="*/ 0 h 4970481"/>
                <a:gd name="connsiteX0" fmla="*/ 3964214 w 3964214"/>
                <a:gd name="connsiteY0" fmla="*/ 0 h 5641041"/>
                <a:gd name="connsiteX1" fmla="*/ 3964214 w 3964214"/>
                <a:gd name="connsiteY1" fmla="*/ 5495951 h 5641041"/>
                <a:gd name="connsiteX2" fmla="*/ 3819124 w 3964214"/>
                <a:gd name="connsiteY2" fmla="*/ 5641041 h 5641041"/>
                <a:gd name="connsiteX3" fmla="*/ 145090 w 3964214"/>
                <a:gd name="connsiteY3" fmla="*/ 5641041 h 5641041"/>
                <a:gd name="connsiteX4" fmla="*/ 0 w 3964214"/>
                <a:gd name="connsiteY4" fmla="*/ 5495951 h 5641041"/>
                <a:gd name="connsiteX5" fmla="*/ 0 w 3964214"/>
                <a:gd name="connsiteY5" fmla="*/ 670560 h 564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4214" h="5641041">
                  <a:moveTo>
                    <a:pt x="3964214" y="0"/>
                  </a:moveTo>
                  <a:lnTo>
                    <a:pt x="3964214" y="5495951"/>
                  </a:lnTo>
                  <a:cubicBezTo>
                    <a:pt x="3964214" y="5576082"/>
                    <a:pt x="3899255" y="5641041"/>
                    <a:pt x="3819124" y="5641041"/>
                  </a:cubicBezTo>
                  <a:lnTo>
                    <a:pt x="145090" y="5641041"/>
                  </a:lnTo>
                  <a:cubicBezTo>
                    <a:pt x="64959" y="5641041"/>
                    <a:pt x="0" y="5576082"/>
                    <a:pt x="0" y="5495951"/>
                  </a:cubicBezTo>
                  <a:lnTo>
                    <a:pt x="0" y="670560"/>
                  </a:lnTo>
                </a:path>
              </a:pathLst>
            </a:custGeom>
            <a:noFill/>
            <a:ln w="76200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35" name="Rectangle: Rounded Corners 192">
              <a:extLst>
                <a:ext uri="{FF2B5EF4-FFF2-40B4-BE49-F238E27FC236}">
                  <a16:creationId xmlns:a16="http://schemas.microsoft.com/office/drawing/2014/main" id="{2B9DF506-A41F-7491-C8F5-C19943E6B545}"/>
                </a:ext>
              </a:extLst>
            </p:cNvPr>
            <p:cNvSpPr/>
            <p:nvPr/>
          </p:nvSpPr>
          <p:spPr>
            <a:xfrm>
              <a:off x="4599751" y="766113"/>
              <a:ext cx="3852610" cy="5047766"/>
            </a:xfrm>
            <a:custGeom>
              <a:avLst/>
              <a:gdLst>
                <a:gd name="connsiteX0" fmla="*/ 0 w 3843466"/>
                <a:gd name="connsiteY0" fmla="*/ 140671 h 6758157"/>
                <a:gd name="connsiteX1" fmla="*/ 140671 w 3843466"/>
                <a:gd name="connsiteY1" fmla="*/ 0 h 6758157"/>
                <a:gd name="connsiteX2" fmla="*/ 3702795 w 3843466"/>
                <a:gd name="connsiteY2" fmla="*/ 0 h 6758157"/>
                <a:gd name="connsiteX3" fmla="*/ 3843466 w 3843466"/>
                <a:gd name="connsiteY3" fmla="*/ 140671 h 6758157"/>
                <a:gd name="connsiteX4" fmla="*/ 3843466 w 3843466"/>
                <a:gd name="connsiteY4" fmla="*/ 6617486 h 6758157"/>
                <a:gd name="connsiteX5" fmla="*/ 3702795 w 3843466"/>
                <a:gd name="connsiteY5" fmla="*/ 6758157 h 6758157"/>
                <a:gd name="connsiteX6" fmla="*/ 140671 w 3843466"/>
                <a:gd name="connsiteY6" fmla="*/ 6758157 h 6758157"/>
                <a:gd name="connsiteX7" fmla="*/ 0 w 3843466"/>
                <a:gd name="connsiteY7" fmla="*/ 6617486 h 6758157"/>
                <a:gd name="connsiteX8" fmla="*/ 0 w 3843466"/>
                <a:gd name="connsiteY8" fmla="*/ 140671 h 6758157"/>
                <a:gd name="connsiteX0" fmla="*/ 0 w 3843466"/>
                <a:gd name="connsiteY0" fmla="*/ 140671 h 6758157"/>
                <a:gd name="connsiteX1" fmla="*/ 140671 w 3843466"/>
                <a:gd name="connsiteY1" fmla="*/ 0 h 6758157"/>
                <a:gd name="connsiteX2" fmla="*/ 3702795 w 3843466"/>
                <a:gd name="connsiteY2" fmla="*/ 0 h 6758157"/>
                <a:gd name="connsiteX3" fmla="*/ 3843466 w 3843466"/>
                <a:gd name="connsiteY3" fmla="*/ 140671 h 6758157"/>
                <a:gd name="connsiteX4" fmla="*/ 3843466 w 3843466"/>
                <a:gd name="connsiteY4" fmla="*/ 6617486 h 6758157"/>
                <a:gd name="connsiteX5" fmla="*/ 3702795 w 3843466"/>
                <a:gd name="connsiteY5" fmla="*/ 6758157 h 6758157"/>
                <a:gd name="connsiteX6" fmla="*/ 0 w 3843466"/>
                <a:gd name="connsiteY6" fmla="*/ 6617486 h 6758157"/>
                <a:gd name="connsiteX7" fmla="*/ 0 w 3843466"/>
                <a:gd name="connsiteY7" fmla="*/ 140671 h 6758157"/>
                <a:gd name="connsiteX0" fmla="*/ 0 w 3843466"/>
                <a:gd name="connsiteY0" fmla="*/ 6617486 h 6758157"/>
                <a:gd name="connsiteX1" fmla="*/ 0 w 3843466"/>
                <a:gd name="connsiteY1" fmla="*/ 140671 h 6758157"/>
                <a:gd name="connsiteX2" fmla="*/ 140671 w 3843466"/>
                <a:gd name="connsiteY2" fmla="*/ 0 h 6758157"/>
                <a:gd name="connsiteX3" fmla="*/ 3702795 w 3843466"/>
                <a:gd name="connsiteY3" fmla="*/ 0 h 6758157"/>
                <a:gd name="connsiteX4" fmla="*/ 3843466 w 3843466"/>
                <a:gd name="connsiteY4" fmla="*/ 140671 h 6758157"/>
                <a:gd name="connsiteX5" fmla="*/ 3843466 w 3843466"/>
                <a:gd name="connsiteY5" fmla="*/ 6617486 h 6758157"/>
                <a:gd name="connsiteX6" fmla="*/ 3702795 w 3843466"/>
                <a:gd name="connsiteY6" fmla="*/ 6758157 h 6758157"/>
                <a:gd name="connsiteX7" fmla="*/ 91440 w 3843466"/>
                <a:gd name="connsiteY7" fmla="*/ 6708926 h 6758157"/>
                <a:gd name="connsiteX0" fmla="*/ 0 w 3843466"/>
                <a:gd name="connsiteY0" fmla="*/ 6617486 h 7124339"/>
                <a:gd name="connsiteX1" fmla="*/ 0 w 3843466"/>
                <a:gd name="connsiteY1" fmla="*/ 140671 h 7124339"/>
                <a:gd name="connsiteX2" fmla="*/ 140671 w 3843466"/>
                <a:gd name="connsiteY2" fmla="*/ 0 h 7124339"/>
                <a:gd name="connsiteX3" fmla="*/ 3702795 w 3843466"/>
                <a:gd name="connsiteY3" fmla="*/ 0 h 7124339"/>
                <a:gd name="connsiteX4" fmla="*/ 3843466 w 3843466"/>
                <a:gd name="connsiteY4" fmla="*/ 140671 h 7124339"/>
                <a:gd name="connsiteX5" fmla="*/ 3843466 w 3843466"/>
                <a:gd name="connsiteY5" fmla="*/ 6617486 h 7124339"/>
                <a:gd name="connsiteX6" fmla="*/ 91440 w 3843466"/>
                <a:gd name="connsiteY6" fmla="*/ 6708926 h 7124339"/>
                <a:gd name="connsiteX0" fmla="*/ 0 w 3843466"/>
                <a:gd name="connsiteY0" fmla="*/ 6617486 h 6617486"/>
                <a:gd name="connsiteX1" fmla="*/ 0 w 3843466"/>
                <a:gd name="connsiteY1" fmla="*/ 140671 h 6617486"/>
                <a:gd name="connsiteX2" fmla="*/ 140671 w 3843466"/>
                <a:gd name="connsiteY2" fmla="*/ 0 h 6617486"/>
                <a:gd name="connsiteX3" fmla="*/ 3702795 w 3843466"/>
                <a:gd name="connsiteY3" fmla="*/ 0 h 6617486"/>
                <a:gd name="connsiteX4" fmla="*/ 3843466 w 3843466"/>
                <a:gd name="connsiteY4" fmla="*/ 140671 h 6617486"/>
                <a:gd name="connsiteX5" fmla="*/ 3843466 w 3843466"/>
                <a:gd name="connsiteY5" fmla="*/ 6617486 h 6617486"/>
                <a:gd name="connsiteX0" fmla="*/ 0 w 3843466"/>
                <a:gd name="connsiteY0" fmla="*/ 140671 h 6617486"/>
                <a:gd name="connsiteX1" fmla="*/ 140671 w 3843466"/>
                <a:gd name="connsiteY1" fmla="*/ 0 h 6617486"/>
                <a:gd name="connsiteX2" fmla="*/ 3702795 w 3843466"/>
                <a:gd name="connsiteY2" fmla="*/ 0 h 6617486"/>
                <a:gd name="connsiteX3" fmla="*/ 3843466 w 3843466"/>
                <a:gd name="connsiteY3" fmla="*/ 140671 h 6617486"/>
                <a:gd name="connsiteX4" fmla="*/ 3843466 w 3843466"/>
                <a:gd name="connsiteY4" fmla="*/ 6617486 h 6617486"/>
                <a:gd name="connsiteX0" fmla="*/ 0 w 3852610"/>
                <a:gd name="connsiteY0" fmla="*/ 140671 h 5047766"/>
                <a:gd name="connsiteX1" fmla="*/ 140671 w 3852610"/>
                <a:gd name="connsiteY1" fmla="*/ 0 h 5047766"/>
                <a:gd name="connsiteX2" fmla="*/ 3702795 w 3852610"/>
                <a:gd name="connsiteY2" fmla="*/ 0 h 5047766"/>
                <a:gd name="connsiteX3" fmla="*/ 3843466 w 3852610"/>
                <a:gd name="connsiteY3" fmla="*/ 140671 h 5047766"/>
                <a:gd name="connsiteX4" fmla="*/ 3852610 w 3852610"/>
                <a:gd name="connsiteY4" fmla="*/ 5047766 h 504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2610" h="5047766">
                  <a:moveTo>
                    <a:pt x="0" y="140671"/>
                  </a:moveTo>
                  <a:cubicBezTo>
                    <a:pt x="0" y="62981"/>
                    <a:pt x="62981" y="0"/>
                    <a:pt x="140671" y="0"/>
                  </a:cubicBezTo>
                  <a:lnTo>
                    <a:pt x="3702795" y="0"/>
                  </a:lnTo>
                  <a:cubicBezTo>
                    <a:pt x="3780485" y="0"/>
                    <a:pt x="3843466" y="62981"/>
                    <a:pt x="3843466" y="140671"/>
                  </a:cubicBezTo>
                  <a:lnTo>
                    <a:pt x="3852610" y="5047766"/>
                  </a:lnTo>
                </a:path>
              </a:pathLst>
            </a:custGeom>
            <a:noFill/>
            <a:ln w="76200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225A24-41D4-CF8A-057A-2F483E9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EXPO.e </a:t>
            </a:r>
            <a:r>
              <a:rPr lang="en-GB" b="1"/>
              <a:t>Heritage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A4BE8-D1A2-63BE-421A-FC1040E6D9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9C699-4AC7-83DE-61FA-2C6DEC0AF33B}"/>
              </a:ext>
            </a:extLst>
          </p:cNvPr>
          <p:cNvSpPr txBox="1"/>
          <p:nvPr/>
        </p:nvSpPr>
        <p:spPr>
          <a:xfrm>
            <a:off x="989153" y="726727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1100" kern="100">
                <a:effectLst/>
                <a:latin typeface="helvetca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Launch of UCC Solution for Channel</a:t>
            </a:r>
            <a:b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</a:br>
            <a:b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</a:br>
            <a: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With the HCP (Hosted Communication Platform) APP </a:t>
            </a:r>
            <a:b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</a:br>
            <a: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(the channel version of UC-One)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B9B93-A999-20AA-3BDB-A0AF953F6879}"/>
              </a:ext>
            </a:extLst>
          </p:cNvPr>
          <p:cNvSpPr txBox="1"/>
          <p:nvPr/>
        </p:nvSpPr>
        <p:spPr>
          <a:xfrm>
            <a:off x="989153" y="2176930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Launch of </a:t>
            </a:r>
            <a:r>
              <a:rPr kumimoji="0" lang="en-GB" sz="1100" b="1" i="0" u="none" strike="noStrike" kern="1200" cap="none" spc="0" normalizeH="0" baseline="0" noProof="0" err="1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CloudPort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Channel</a:t>
            </a: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B57C8-7B6E-43E8-7BFB-C466F70BE771}"/>
              </a:ext>
            </a:extLst>
          </p:cNvPr>
          <p:cNvSpPr txBox="1"/>
          <p:nvPr/>
        </p:nvSpPr>
        <p:spPr>
          <a:xfrm>
            <a:off x="989153" y="3631856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Expansion to the ARK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Secure, energy efficient managed Data Centre space.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Disrupting Cloud products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S4 Cloud Storage.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16E82-DE63-9964-8C10-CF50571AE34A}"/>
              </a:ext>
            </a:extLst>
          </p:cNvPr>
          <p:cNvSpPr txBox="1"/>
          <p:nvPr/>
        </p:nvSpPr>
        <p:spPr>
          <a:xfrm>
            <a:off x="989153" y="5086782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Product Innovation Continues…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Cyber Security product portfolio and developments in SD-Cloud.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DFD91-ACA8-6732-F711-1C0A4662CD65}"/>
              </a:ext>
            </a:extLst>
          </p:cNvPr>
          <p:cNvSpPr txBox="1"/>
          <p:nvPr/>
        </p:nvSpPr>
        <p:spPr>
          <a:xfrm>
            <a:off x="4918171" y="5305018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Launch of Cyber Security Operations Centre (CSOC)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24 / 7 UK based Cyber Security Operations Centre (CSOC).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66882-65D5-45B6-F694-5F37CE43B19F}"/>
              </a:ext>
            </a:extLst>
          </p:cNvPr>
          <p:cNvSpPr txBox="1"/>
          <p:nvPr/>
        </p:nvSpPr>
        <p:spPr>
          <a:xfrm>
            <a:off x="8818880" y="2176930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Acquisition of </a:t>
            </a:r>
            <a:r>
              <a:rPr kumimoji="0" lang="en-GB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Xpertex</a:t>
            </a: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Track record in delivering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‘Information Assured’ solutions into Intelligence, Public Sector, CNI, and Corporate markets.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CBFF6-5A41-716D-3466-C6C254DC853B}"/>
              </a:ext>
            </a:extLst>
          </p:cNvPr>
          <p:cNvSpPr txBox="1"/>
          <p:nvPr/>
        </p:nvSpPr>
        <p:spPr>
          <a:xfrm>
            <a:off x="8818880" y="726727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Acquisition of Vysiion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Project delivery, edge to core technologies. UK Field Engineering Team. 24 / 7 x 365 NOC, Data Centre Services team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FB06B-5962-E182-B931-85548B02AA91}"/>
              </a:ext>
            </a:extLst>
          </p:cNvPr>
          <p:cNvSpPr txBox="1"/>
          <p:nvPr/>
        </p:nvSpPr>
        <p:spPr>
          <a:xfrm>
            <a:off x="4918171" y="944963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Enablement Team Established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Launch of SASE Solutions.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1A4EB-2A6D-A3F6-3F54-30DEEE863D6F}"/>
              </a:ext>
            </a:extLst>
          </p:cNvPr>
          <p:cNvSpPr txBox="1"/>
          <p:nvPr/>
        </p:nvSpPr>
        <p:spPr>
          <a:xfrm>
            <a:off x="4918171" y="2395166"/>
            <a:ext cx="2915920" cy="1368000"/>
          </a:xfrm>
          <a:prstGeom prst="roundRect">
            <a:avLst>
              <a:gd name="adj" fmla="val 7356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1100" kern="100">
                <a:effectLst/>
                <a:latin typeface="helvetca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Company Turnover £172m </a:t>
            </a:r>
            <a:b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</a:b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Channel Approx. £45m </a:t>
            </a:r>
            <a:b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</a:b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Channel Virtual Team  Approx: 100+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65472B-1FE0-54D7-4DEE-585E5FC8152F}"/>
              </a:ext>
            </a:extLst>
          </p:cNvPr>
          <p:cNvSpPr txBox="1"/>
          <p:nvPr/>
        </p:nvSpPr>
        <p:spPr>
          <a:xfrm>
            <a:off x="4918171" y="3850092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Launch of Cloud Management Platform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Public and Private Cloud platform. 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14A72C-7BB8-9419-C549-8785C7A8753B}"/>
              </a:ext>
            </a:extLst>
          </p:cNvPr>
          <p:cNvSpPr txBox="1"/>
          <p:nvPr/>
        </p:nvSpPr>
        <p:spPr>
          <a:xfrm>
            <a:off x="8818880" y="3631856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Record Channel Year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Framework as a Service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Highest money-maker deal ever sold 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Multiple large partner solutions 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D096D-E236-DA35-BF6C-984CC7243ED4}"/>
              </a:ext>
            </a:extLst>
          </p:cNvPr>
          <p:cNvSpPr txBox="1"/>
          <p:nvPr/>
        </p:nvSpPr>
        <p:spPr>
          <a:xfrm>
            <a:off x="8818880" y="5086782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1100" kern="100">
                <a:solidFill>
                  <a:schemeClr val="tx1"/>
                </a:solidFill>
                <a:effectLst/>
                <a:latin typeface="helvetca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Channel Vision 2023 </a:t>
            </a:r>
            <a:b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</a:b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cs typeface="Times New Roman" panose="02020603050405020304" pitchFamily="18" charset="0"/>
              </a:rPr>
              <a:t>and beyond… </a:t>
            </a:r>
          </a:p>
        </p:txBody>
      </p:sp>
      <p:grpSp>
        <p:nvGrpSpPr>
          <p:cNvPr id="117" name="2002">
            <a:extLst>
              <a:ext uri="{FF2B5EF4-FFF2-40B4-BE49-F238E27FC236}">
                <a16:creationId xmlns:a16="http://schemas.microsoft.com/office/drawing/2014/main" id="{792377A9-AE6B-F181-B4F3-B6D7019F125A}"/>
              </a:ext>
            </a:extLst>
          </p:cNvPr>
          <p:cNvGrpSpPr/>
          <p:nvPr/>
        </p:nvGrpSpPr>
        <p:grpSpPr>
          <a:xfrm>
            <a:off x="226211" y="1008277"/>
            <a:ext cx="959478" cy="804900"/>
            <a:chOff x="1503526" y="5830546"/>
            <a:chExt cx="959478" cy="804900"/>
          </a:xfrm>
        </p:grpSpPr>
        <p:sp>
          <p:nvSpPr>
            <p:cNvPr id="118" name="Freeform: Shape 211">
              <a:extLst>
                <a:ext uri="{FF2B5EF4-FFF2-40B4-BE49-F238E27FC236}">
                  <a16:creationId xmlns:a16="http://schemas.microsoft.com/office/drawing/2014/main" id="{BE2FB636-170B-FC07-2763-2412EAC47FCF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19" name="Freeform: Shape 212">
              <a:extLst>
                <a:ext uri="{FF2B5EF4-FFF2-40B4-BE49-F238E27FC236}">
                  <a16:creationId xmlns:a16="http://schemas.microsoft.com/office/drawing/2014/main" id="{9CC97EAB-4F4D-8CAC-4EA4-A91C83475C7B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240EE49-F2CE-EBF7-A746-D2A796D93F7E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21" name="Freeform: Shape 213">
                <a:extLst>
                  <a:ext uri="{FF2B5EF4-FFF2-40B4-BE49-F238E27FC236}">
                    <a16:creationId xmlns:a16="http://schemas.microsoft.com/office/drawing/2014/main" id="{498B1DCE-A5DB-6A8E-56D2-DCF86FE232C7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510EF2F-5F4E-D60B-BC88-3AD53AE275C6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2015</a:t>
                </a:r>
              </a:p>
            </p:txBody>
          </p:sp>
        </p:grpSp>
      </p:grpSp>
      <p:grpSp>
        <p:nvGrpSpPr>
          <p:cNvPr id="123" name="2002">
            <a:extLst>
              <a:ext uri="{FF2B5EF4-FFF2-40B4-BE49-F238E27FC236}">
                <a16:creationId xmlns:a16="http://schemas.microsoft.com/office/drawing/2014/main" id="{DAF0524D-3A55-B776-96CC-8CAC7581C748}"/>
              </a:ext>
            </a:extLst>
          </p:cNvPr>
          <p:cNvGrpSpPr/>
          <p:nvPr/>
        </p:nvGrpSpPr>
        <p:grpSpPr>
          <a:xfrm>
            <a:off x="226211" y="2458480"/>
            <a:ext cx="959478" cy="804900"/>
            <a:chOff x="1503526" y="5830546"/>
            <a:chExt cx="959478" cy="804900"/>
          </a:xfrm>
        </p:grpSpPr>
        <p:sp>
          <p:nvSpPr>
            <p:cNvPr id="124" name="Freeform: Shape 211">
              <a:extLst>
                <a:ext uri="{FF2B5EF4-FFF2-40B4-BE49-F238E27FC236}">
                  <a16:creationId xmlns:a16="http://schemas.microsoft.com/office/drawing/2014/main" id="{905EFA4E-79E1-CBC9-27D6-EC182558EB47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25" name="Freeform: Shape 212">
              <a:extLst>
                <a:ext uri="{FF2B5EF4-FFF2-40B4-BE49-F238E27FC236}">
                  <a16:creationId xmlns:a16="http://schemas.microsoft.com/office/drawing/2014/main" id="{0D0791A4-2F54-060D-1583-44CF491D2958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69400B3-117F-A33E-764A-0D53067B329F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27" name="Freeform: Shape 213">
                <a:extLst>
                  <a:ext uri="{FF2B5EF4-FFF2-40B4-BE49-F238E27FC236}">
                    <a16:creationId xmlns:a16="http://schemas.microsoft.com/office/drawing/2014/main" id="{A09F7A4F-1300-0605-CFA6-7AEC3B4209A0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434119F-0D21-0D62-C1B9-AA1F1C2D0CE7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2015</a:t>
                </a:r>
              </a:p>
            </p:txBody>
          </p:sp>
        </p:grpSp>
      </p:grpSp>
      <p:grpSp>
        <p:nvGrpSpPr>
          <p:cNvPr id="129" name="2002">
            <a:extLst>
              <a:ext uri="{FF2B5EF4-FFF2-40B4-BE49-F238E27FC236}">
                <a16:creationId xmlns:a16="http://schemas.microsoft.com/office/drawing/2014/main" id="{87AC5F9C-ED0A-98B8-2B6C-22DBF7D9A414}"/>
              </a:ext>
            </a:extLst>
          </p:cNvPr>
          <p:cNvGrpSpPr/>
          <p:nvPr/>
        </p:nvGrpSpPr>
        <p:grpSpPr>
          <a:xfrm>
            <a:off x="226211" y="3913371"/>
            <a:ext cx="959478" cy="804900"/>
            <a:chOff x="1503526" y="5830546"/>
            <a:chExt cx="959478" cy="804900"/>
          </a:xfrm>
        </p:grpSpPr>
        <p:sp>
          <p:nvSpPr>
            <p:cNvPr id="130" name="Freeform: Shape 211">
              <a:extLst>
                <a:ext uri="{FF2B5EF4-FFF2-40B4-BE49-F238E27FC236}">
                  <a16:creationId xmlns:a16="http://schemas.microsoft.com/office/drawing/2014/main" id="{F63131F2-3749-E7E3-663F-2B62B9990771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1" name="Freeform: Shape 212">
              <a:extLst>
                <a:ext uri="{FF2B5EF4-FFF2-40B4-BE49-F238E27FC236}">
                  <a16:creationId xmlns:a16="http://schemas.microsoft.com/office/drawing/2014/main" id="{B175207E-054F-1010-9499-B0BB2DE13B25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5BB017B-318B-EBC9-0DB5-B5C95F87D8C1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33" name="Freeform: Shape 213">
                <a:extLst>
                  <a:ext uri="{FF2B5EF4-FFF2-40B4-BE49-F238E27FC236}">
                    <a16:creationId xmlns:a16="http://schemas.microsoft.com/office/drawing/2014/main" id="{577B1090-5D87-86E9-6CD2-CB49BEE86BF3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3173736-50D5-F889-D230-C9C00DDD5B60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2016</a:t>
                </a:r>
              </a:p>
            </p:txBody>
          </p:sp>
        </p:grpSp>
      </p:grpSp>
      <p:grpSp>
        <p:nvGrpSpPr>
          <p:cNvPr id="135" name="2002">
            <a:extLst>
              <a:ext uri="{FF2B5EF4-FFF2-40B4-BE49-F238E27FC236}">
                <a16:creationId xmlns:a16="http://schemas.microsoft.com/office/drawing/2014/main" id="{8A497449-464A-C291-F01E-ED3D99CAB7C4}"/>
              </a:ext>
            </a:extLst>
          </p:cNvPr>
          <p:cNvGrpSpPr/>
          <p:nvPr/>
        </p:nvGrpSpPr>
        <p:grpSpPr>
          <a:xfrm>
            <a:off x="226211" y="5360923"/>
            <a:ext cx="959478" cy="804900"/>
            <a:chOff x="1503526" y="5830546"/>
            <a:chExt cx="959478" cy="804900"/>
          </a:xfrm>
        </p:grpSpPr>
        <p:sp>
          <p:nvSpPr>
            <p:cNvPr id="136" name="Freeform: Shape 211">
              <a:extLst>
                <a:ext uri="{FF2B5EF4-FFF2-40B4-BE49-F238E27FC236}">
                  <a16:creationId xmlns:a16="http://schemas.microsoft.com/office/drawing/2014/main" id="{55A814AA-88E0-0B50-619E-174C15896E7D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7" name="Freeform: Shape 212">
              <a:extLst>
                <a:ext uri="{FF2B5EF4-FFF2-40B4-BE49-F238E27FC236}">
                  <a16:creationId xmlns:a16="http://schemas.microsoft.com/office/drawing/2014/main" id="{8A6B9AC1-D55C-66EB-A425-2E07531DA68C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63B027D5-F5E5-FBF2-1257-999EE65C18BE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39" name="Freeform: Shape 213">
                <a:extLst>
                  <a:ext uri="{FF2B5EF4-FFF2-40B4-BE49-F238E27FC236}">
                    <a16:creationId xmlns:a16="http://schemas.microsoft.com/office/drawing/2014/main" id="{2A56EAF5-E639-D6B2-573B-5DFC6D3E5D4A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66480C87-00FA-533D-C276-CE80010CD60E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2017</a:t>
                </a:r>
              </a:p>
            </p:txBody>
          </p:sp>
        </p:grpSp>
      </p:grpSp>
      <p:grpSp>
        <p:nvGrpSpPr>
          <p:cNvPr id="141" name="2002">
            <a:extLst>
              <a:ext uri="{FF2B5EF4-FFF2-40B4-BE49-F238E27FC236}">
                <a16:creationId xmlns:a16="http://schemas.microsoft.com/office/drawing/2014/main" id="{1D9E06CD-94EF-ABB7-EC37-3BAA26E87971}"/>
              </a:ext>
            </a:extLst>
          </p:cNvPr>
          <p:cNvGrpSpPr/>
          <p:nvPr/>
        </p:nvGrpSpPr>
        <p:grpSpPr>
          <a:xfrm>
            <a:off x="4159582" y="1226513"/>
            <a:ext cx="959478" cy="804900"/>
            <a:chOff x="1503526" y="5830546"/>
            <a:chExt cx="959478" cy="804900"/>
          </a:xfrm>
        </p:grpSpPr>
        <p:sp>
          <p:nvSpPr>
            <p:cNvPr id="142" name="Freeform: Shape 211">
              <a:extLst>
                <a:ext uri="{FF2B5EF4-FFF2-40B4-BE49-F238E27FC236}">
                  <a16:creationId xmlns:a16="http://schemas.microsoft.com/office/drawing/2014/main" id="{DDA9E5B2-BD01-550C-BC45-208626E009AA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3" name="Freeform: Shape 212">
              <a:extLst>
                <a:ext uri="{FF2B5EF4-FFF2-40B4-BE49-F238E27FC236}">
                  <a16:creationId xmlns:a16="http://schemas.microsoft.com/office/drawing/2014/main" id="{C7857831-6B1D-35FB-E0AA-EA31B4482051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6AB01A7-D83C-9600-2B66-6FD877129CD5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45" name="Freeform: Shape 213">
                <a:extLst>
                  <a:ext uri="{FF2B5EF4-FFF2-40B4-BE49-F238E27FC236}">
                    <a16:creationId xmlns:a16="http://schemas.microsoft.com/office/drawing/2014/main" id="{B53D62B3-C3DD-C007-0DB3-1F3C85DD85D9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1C96402-D58C-8472-1F80-57D55D45651E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2020</a:t>
                </a:r>
              </a:p>
            </p:txBody>
          </p:sp>
        </p:grpSp>
      </p:grpSp>
      <p:grpSp>
        <p:nvGrpSpPr>
          <p:cNvPr id="147" name="2002">
            <a:extLst>
              <a:ext uri="{FF2B5EF4-FFF2-40B4-BE49-F238E27FC236}">
                <a16:creationId xmlns:a16="http://schemas.microsoft.com/office/drawing/2014/main" id="{6CD9427E-5E2F-2A0B-4DF7-EEDE98D80034}"/>
              </a:ext>
            </a:extLst>
          </p:cNvPr>
          <p:cNvGrpSpPr/>
          <p:nvPr/>
        </p:nvGrpSpPr>
        <p:grpSpPr>
          <a:xfrm>
            <a:off x="4159582" y="2676716"/>
            <a:ext cx="959478" cy="804900"/>
            <a:chOff x="1503526" y="5830546"/>
            <a:chExt cx="959478" cy="804900"/>
          </a:xfrm>
        </p:grpSpPr>
        <p:sp>
          <p:nvSpPr>
            <p:cNvPr id="148" name="Freeform: Shape 211">
              <a:extLst>
                <a:ext uri="{FF2B5EF4-FFF2-40B4-BE49-F238E27FC236}">
                  <a16:creationId xmlns:a16="http://schemas.microsoft.com/office/drawing/2014/main" id="{DAF3D381-3957-2427-F723-0E42C6A30AE3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9" name="Freeform: Shape 212">
              <a:extLst>
                <a:ext uri="{FF2B5EF4-FFF2-40B4-BE49-F238E27FC236}">
                  <a16:creationId xmlns:a16="http://schemas.microsoft.com/office/drawing/2014/main" id="{A384046B-2CE2-3AF7-9380-E58E94FEE864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C6E33FF-766E-56C1-D9FE-1EFE9D94E2C9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51" name="Freeform: Shape 213">
                <a:extLst>
                  <a:ext uri="{FF2B5EF4-FFF2-40B4-BE49-F238E27FC236}">
                    <a16:creationId xmlns:a16="http://schemas.microsoft.com/office/drawing/2014/main" id="{9EA81DCD-3EC8-1890-95E0-247761396D06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4D375C6-10E8-A4D1-E981-72F79402F6B7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2020</a:t>
                </a:r>
              </a:p>
            </p:txBody>
          </p:sp>
        </p:grpSp>
      </p:grpSp>
      <p:grpSp>
        <p:nvGrpSpPr>
          <p:cNvPr id="153" name="2002">
            <a:extLst>
              <a:ext uri="{FF2B5EF4-FFF2-40B4-BE49-F238E27FC236}">
                <a16:creationId xmlns:a16="http://schemas.microsoft.com/office/drawing/2014/main" id="{B926F871-83B0-FEF4-A366-84CAF7708E77}"/>
              </a:ext>
            </a:extLst>
          </p:cNvPr>
          <p:cNvGrpSpPr/>
          <p:nvPr/>
        </p:nvGrpSpPr>
        <p:grpSpPr>
          <a:xfrm>
            <a:off x="4159582" y="4131607"/>
            <a:ext cx="959478" cy="804900"/>
            <a:chOff x="1503526" y="5830546"/>
            <a:chExt cx="959478" cy="804900"/>
          </a:xfrm>
        </p:grpSpPr>
        <p:sp>
          <p:nvSpPr>
            <p:cNvPr id="154" name="Freeform: Shape 211">
              <a:extLst>
                <a:ext uri="{FF2B5EF4-FFF2-40B4-BE49-F238E27FC236}">
                  <a16:creationId xmlns:a16="http://schemas.microsoft.com/office/drawing/2014/main" id="{CDAB84C5-0A0F-2477-BE57-9C6CEADFC771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55" name="Freeform: Shape 212">
              <a:extLst>
                <a:ext uri="{FF2B5EF4-FFF2-40B4-BE49-F238E27FC236}">
                  <a16:creationId xmlns:a16="http://schemas.microsoft.com/office/drawing/2014/main" id="{79DE7BFF-CCF4-95AA-BB6E-B15E6B275EBF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ECBAE90-9857-2354-6C7B-2736A535B0CF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57" name="Freeform: Shape 213">
                <a:extLst>
                  <a:ext uri="{FF2B5EF4-FFF2-40B4-BE49-F238E27FC236}">
                    <a16:creationId xmlns:a16="http://schemas.microsoft.com/office/drawing/2014/main" id="{2B5A149D-B1B6-D94E-57B1-F2A93CB1DE3A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044C6746-8411-406D-624E-E26B4CC279C6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2018</a:t>
                </a:r>
              </a:p>
            </p:txBody>
          </p:sp>
        </p:grpSp>
      </p:grpSp>
      <p:grpSp>
        <p:nvGrpSpPr>
          <p:cNvPr id="159" name="2002">
            <a:extLst>
              <a:ext uri="{FF2B5EF4-FFF2-40B4-BE49-F238E27FC236}">
                <a16:creationId xmlns:a16="http://schemas.microsoft.com/office/drawing/2014/main" id="{F3F6B686-2CF1-E1D8-3DBD-56D87568ADAF}"/>
              </a:ext>
            </a:extLst>
          </p:cNvPr>
          <p:cNvGrpSpPr/>
          <p:nvPr/>
        </p:nvGrpSpPr>
        <p:grpSpPr>
          <a:xfrm>
            <a:off x="4159582" y="5579159"/>
            <a:ext cx="959478" cy="804900"/>
            <a:chOff x="1503526" y="5830546"/>
            <a:chExt cx="959478" cy="804900"/>
          </a:xfrm>
        </p:grpSpPr>
        <p:sp>
          <p:nvSpPr>
            <p:cNvPr id="160" name="Freeform: Shape 211">
              <a:extLst>
                <a:ext uri="{FF2B5EF4-FFF2-40B4-BE49-F238E27FC236}">
                  <a16:creationId xmlns:a16="http://schemas.microsoft.com/office/drawing/2014/main" id="{88C1E84E-3F44-723A-0174-D76BD2828A02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61" name="Freeform: Shape 212">
              <a:extLst>
                <a:ext uri="{FF2B5EF4-FFF2-40B4-BE49-F238E27FC236}">
                  <a16:creationId xmlns:a16="http://schemas.microsoft.com/office/drawing/2014/main" id="{B42C3C5D-5F95-74AD-39D6-368124A2431F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B95D4C8-0428-F80F-6D69-93584C995800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63" name="Freeform: Shape 213">
                <a:extLst>
                  <a:ext uri="{FF2B5EF4-FFF2-40B4-BE49-F238E27FC236}">
                    <a16:creationId xmlns:a16="http://schemas.microsoft.com/office/drawing/2014/main" id="{ACCD97FA-9A5F-FEA3-C295-C3752AC2169E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6FAF4E2-6458-CF04-9E9E-89732BE01E9E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2018</a:t>
                </a:r>
              </a:p>
            </p:txBody>
          </p:sp>
        </p:grpSp>
      </p:grpSp>
      <p:grpSp>
        <p:nvGrpSpPr>
          <p:cNvPr id="165" name="2002">
            <a:extLst>
              <a:ext uri="{FF2B5EF4-FFF2-40B4-BE49-F238E27FC236}">
                <a16:creationId xmlns:a16="http://schemas.microsoft.com/office/drawing/2014/main" id="{336D01EE-DBBB-E549-64D2-C0CDDA1ED7A9}"/>
              </a:ext>
            </a:extLst>
          </p:cNvPr>
          <p:cNvGrpSpPr/>
          <p:nvPr/>
        </p:nvGrpSpPr>
        <p:grpSpPr>
          <a:xfrm>
            <a:off x="8067553" y="1008277"/>
            <a:ext cx="959478" cy="804900"/>
            <a:chOff x="1503526" y="5830546"/>
            <a:chExt cx="959478" cy="804900"/>
          </a:xfrm>
        </p:grpSpPr>
        <p:sp>
          <p:nvSpPr>
            <p:cNvPr id="166" name="Freeform: Shape 211">
              <a:extLst>
                <a:ext uri="{FF2B5EF4-FFF2-40B4-BE49-F238E27FC236}">
                  <a16:creationId xmlns:a16="http://schemas.microsoft.com/office/drawing/2014/main" id="{471B0E37-63CD-A4D7-1C8B-BDF0E42C8C83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67" name="Freeform: Shape 212">
              <a:extLst>
                <a:ext uri="{FF2B5EF4-FFF2-40B4-BE49-F238E27FC236}">
                  <a16:creationId xmlns:a16="http://schemas.microsoft.com/office/drawing/2014/main" id="{63748425-F3CD-9B9E-8043-181BA42A99BB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F1EABE9-FFCD-2C49-2EB6-0CDDA82863FE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69" name="Freeform: Shape 213">
                <a:extLst>
                  <a:ext uri="{FF2B5EF4-FFF2-40B4-BE49-F238E27FC236}">
                    <a16:creationId xmlns:a16="http://schemas.microsoft.com/office/drawing/2014/main" id="{20DDFF0A-75EB-6748-6C91-ED64FB901961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5482347-7503-7BC9-E3F0-44EBC09F5C18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2020</a:t>
                </a:r>
              </a:p>
            </p:txBody>
          </p:sp>
        </p:grpSp>
      </p:grpSp>
      <p:grpSp>
        <p:nvGrpSpPr>
          <p:cNvPr id="171" name="2002">
            <a:extLst>
              <a:ext uri="{FF2B5EF4-FFF2-40B4-BE49-F238E27FC236}">
                <a16:creationId xmlns:a16="http://schemas.microsoft.com/office/drawing/2014/main" id="{5FF43E73-2621-87B7-D57F-55F7989E7805}"/>
              </a:ext>
            </a:extLst>
          </p:cNvPr>
          <p:cNvGrpSpPr/>
          <p:nvPr/>
        </p:nvGrpSpPr>
        <p:grpSpPr>
          <a:xfrm>
            <a:off x="8067553" y="2458480"/>
            <a:ext cx="959478" cy="804900"/>
            <a:chOff x="1503526" y="5830546"/>
            <a:chExt cx="959478" cy="804900"/>
          </a:xfrm>
        </p:grpSpPr>
        <p:sp>
          <p:nvSpPr>
            <p:cNvPr id="172" name="Freeform: Shape 211">
              <a:extLst>
                <a:ext uri="{FF2B5EF4-FFF2-40B4-BE49-F238E27FC236}">
                  <a16:creationId xmlns:a16="http://schemas.microsoft.com/office/drawing/2014/main" id="{211E0CAA-B6C1-4366-ABC6-1D99DC71C1A6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73" name="Freeform: Shape 212">
              <a:extLst>
                <a:ext uri="{FF2B5EF4-FFF2-40B4-BE49-F238E27FC236}">
                  <a16:creationId xmlns:a16="http://schemas.microsoft.com/office/drawing/2014/main" id="{37C252B0-DF43-0095-55D4-CB00EF42A61F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C100ED19-CE8D-C6B1-8612-B870CD889F67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75" name="Freeform: Shape 213">
                <a:extLst>
                  <a:ext uri="{FF2B5EF4-FFF2-40B4-BE49-F238E27FC236}">
                    <a16:creationId xmlns:a16="http://schemas.microsoft.com/office/drawing/2014/main" id="{A4042B34-BABB-23CE-802F-617FD059DF45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0E7456-6A49-1D94-41DA-F372E9D76A05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2021</a:t>
                </a:r>
              </a:p>
            </p:txBody>
          </p:sp>
        </p:grpSp>
      </p:grpSp>
      <p:grpSp>
        <p:nvGrpSpPr>
          <p:cNvPr id="177" name="2002">
            <a:extLst>
              <a:ext uri="{FF2B5EF4-FFF2-40B4-BE49-F238E27FC236}">
                <a16:creationId xmlns:a16="http://schemas.microsoft.com/office/drawing/2014/main" id="{71B071A9-A4F3-A63D-BDC1-34284E78ECC9}"/>
              </a:ext>
            </a:extLst>
          </p:cNvPr>
          <p:cNvGrpSpPr/>
          <p:nvPr/>
        </p:nvGrpSpPr>
        <p:grpSpPr>
          <a:xfrm>
            <a:off x="8067553" y="3913371"/>
            <a:ext cx="959478" cy="804900"/>
            <a:chOff x="1503526" y="5830546"/>
            <a:chExt cx="959478" cy="804900"/>
          </a:xfrm>
        </p:grpSpPr>
        <p:sp>
          <p:nvSpPr>
            <p:cNvPr id="178" name="Freeform: Shape 211">
              <a:extLst>
                <a:ext uri="{FF2B5EF4-FFF2-40B4-BE49-F238E27FC236}">
                  <a16:creationId xmlns:a16="http://schemas.microsoft.com/office/drawing/2014/main" id="{A53810A8-9E85-450A-D661-8E1F9CB1DAC8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79" name="Freeform: Shape 212">
              <a:extLst>
                <a:ext uri="{FF2B5EF4-FFF2-40B4-BE49-F238E27FC236}">
                  <a16:creationId xmlns:a16="http://schemas.microsoft.com/office/drawing/2014/main" id="{1850DCE9-4B4E-5FE1-0141-B85E779C7B42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E9975894-87B1-C892-99CC-1C9F2A808C4A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81" name="Freeform: Shape 213">
                <a:extLst>
                  <a:ext uri="{FF2B5EF4-FFF2-40B4-BE49-F238E27FC236}">
                    <a16:creationId xmlns:a16="http://schemas.microsoft.com/office/drawing/2014/main" id="{D72A0998-AE6F-A0E7-56B7-1B2A3F7EAC2F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D0DAE05C-FFFB-3A39-3342-3681AE8BE465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2022</a:t>
                </a:r>
              </a:p>
            </p:txBody>
          </p:sp>
        </p:grpSp>
      </p:grpSp>
      <p:grpSp>
        <p:nvGrpSpPr>
          <p:cNvPr id="183" name="2002">
            <a:extLst>
              <a:ext uri="{FF2B5EF4-FFF2-40B4-BE49-F238E27FC236}">
                <a16:creationId xmlns:a16="http://schemas.microsoft.com/office/drawing/2014/main" id="{4BE4C8C1-093B-0AB9-44AB-C75E8B7239A7}"/>
              </a:ext>
            </a:extLst>
          </p:cNvPr>
          <p:cNvGrpSpPr/>
          <p:nvPr/>
        </p:nvGrpSpPr>
        <p:grpSpPr>
          <a:xfrm>
            <a:off x="8067553" y="5360923"/>
            <a:ext cx="959478" cy="804900"/>
            <a:chOff x="1503526" y="5830546"/>
            <a:chExt cx="959478" cy="804900"/>
          </a:xfrm>
        </p:grpSpPr>
        <p:sp>
          <p:nvSpPr>
            <p:cNvPr id="184" name="Freeform: Shape 211">
              <a:extLst>
                <a:ext uri="{FF2B5EF4-FFF2-40B4-BE49-F238E27FC236}">
                  <a16:creationId xmlns:a16="http://schemas.microsoft.com/office/drawing/2014/main" id="{C7C223DF-58FD-4838-9C16-3070AB7A81AB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85" name="Freeform: Shape 212">
              <a:extLst>
                <a:ext uri="{FF2B5EF4-FFF2-40B4-BE49-F238E27FC236}">
                  <a16:creationId xmlns:a16="http://schemas.microsoft.com/office/drawing/2014/main" id="{62CBDD6E-7D01-20DC-1F0C-7D112D44C754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DC2B6C1-BD06-28B3-C612-B987F9F44A5A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87" name="Freeform: Shape 213">
                <a:extLst>
                  <a:ext uri="{FF2B5EF4-FFF2-40B4-BE49-F238E27FC236}">
                    <a16:creationId xmlns:a16="http://schemas.microsoft.com/office/drawing/2014/main" id="{CDA89F0C-45EE-1FA4-D69D-ECC1FD580AC5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3CBF034B-849B-5CE6-8C5A-5CB56CB4D09A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2023</a:t>
                </a: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A4BF991-DC67-86E3-E0F6-2D1C7A73A0CF}"/>
              </a:ext>
            </a:extLst>
          </p:cNvPr>
          <p:cNvGrpSpPr/>
          <p:nvPr/>
        </p:nvGrpSpPr>
        <p:grpSpPr>
          <a:xfrm>
            <a:off x="226211" y="942157"/>
            <a:ext cx="7896343" cy="5737599"/>
            <a:chOff x="226211" y="942157"/>
            <a:chExt cx="7896343" cy="573759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3947650-2840-874A-9F6E-2C587B0CB0C5}"/>
                </a:ext>
              </a:extLst>
            </p:cNvPr>
            <p:cNvGrpSpPr/>
            <p:nvPr/>
          </p:nvGrpSpPr>
          <p:grpSpPr>
            <a:xfrm>
              <a:off x="226211" y="3631856"/>
              <a:ext cx="3970221" cy="2827075"/>
              <a:chOff x="226211" y="3631856"/>
              <a:chExt cx="3970221" cy="282707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96E973-3853-90AB-C454-55B6C62654A5}"/>
                  </a:ext>
                </a:extLst>
              </p:cNvPr>
              <p:cNvSpPr txBox="1"/>
              <p:nvPr/>
            </p:nvSpPr>
            <p:spPr>
              <a:xfrm rot="5400000">
                <a:off x="3308945" y="4113983"/>
                <a:ext cx="1368000" cy="406974"/>
              </a:xfrm>
              <a:prstGeom prst="roundRect">
                <a:avLst/>
              </a:prstGeom>
              <a:solidFill>
                <a:srgbClr val="05CD22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72000" tIns="180000" rIns="72000" bIns="25200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MONEY-MAKER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2EFD798-B28F-5716-5245-E42759C299C9}"/>
                  </a:ext>
                </a:extLst>
              </p:cNvPr>
              <p:cNvSpPr txBox="1"/>
              <p:nvPr/>
            </p:nvSpPr>
            <p:spPr>
              <a:xfrm rot="5400000">
                <a:off x="3308945" y="5571444"/>
                <a:ext cx="1368000" cy="406974"/>
              </a:xfrm>
              <a:prstGeom prst="roundRect">
                <a:avLst/>
              </a:prstGeom>
              <a:solidFill>
                <a:srgbClr val="05CD22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72000" tIns="180000" rIns="72000" bIns="25200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MONEY-MAKER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118769-5F22-77AD-6479-FC560569AC12}"/>
                  </a:ext>
                </a:extLst>
              </p:cNvPr>
              <p:cNvSpPr txBox="1"/>
              <p:nvPr/>
            </p:nvSpPr>
            <p:spPr>
              <a:xfrm>
                <a:off x="989153" y="3631856"/>
                <a:ext cx="2915920" cy="1368000"/>
              </a:xfrm>
              <a:prstGeom prst="roundRect">
                <a:avLst>
                  <a:gd name="adj" fmla="val 7356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288000" tIns="108000" rIns="108000" bIns="10800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Expansion to the ARK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1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Secure, energy efficient managed Data Centre space.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Disrupting Cloud products </a:t>
                </a:r>
                <a:b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S4 Cloud Storage.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7EC96FD-A069-FBA2-3E46-5F9F26158371}"/>
                  </a:ext>
                </a:extLst>
              </p:cNvPr>
              <p:cNvSpPr txBox="1"/>
              <p:nvPr/>
            </p:nvSpPr>
            <p:spPr>
              <a:xfrm>
                <a:off x="984800" y="5079338"/>
                <a:ext cx="2915920" cy="1368000"/>
              </a:xfrm>
              <a:prstGeom prst="roundRect">
                <a:avLst>
                  <a:gd name="adj" fmla="val 7356"/>
                </a:avLst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288000" tIns="108000" rIns="108000" bIns="10800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Product Innovation Continues…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Cyber Security product portfolio and developments in SD-Cloud. 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44" name="2002">
                <a:extLst>
                  <a:ext uri="{FF2B5EF4-FFF2-40B4-BE49-F238E27FC236}">
                    <a16:creationId xmlns:a16="http://schemas.microsoft.com/office/drawing/2014/main" id="{CAF06F29-0623-3D31-76E8-CE94F6F63BBD}"/>
                  </a:ext>
                </a:extLst>
              </p:cNvPr>
              <p:cNvGrpSpPr/>
              <p:nvPr/>
            </p:nvGrpSpPr>
            <p:grpSpPr>
              <a:xfrm>
                <a:off x="226211" y="3913371"/>
                <a:ext cx="959478" cy="804900"/>
                <a:chOff x="1503526" y="5830546"/>
                <a:chExt cx="959478" cy="804900"/>
              </a:xfrm>
            </p:grpSpPr>
            <p:sp>
              <p:nvSpPr>
                <p:cNvPr id="51" name="Freeform: Shape 211">
                  <a:extLst>
                    <a:ext uri="{FF2B5EF4-FFF2-40B4-BE49-F238E27FC236}">
                      <a16:creationId xmlns:a16="http://schemas.microsoft.com/office/drawing/2014/main" id="{F118354A-0DFB-11B0-F56E-17CD1CEA5BE2}"/>
                    </a:ext>
                  </a:extLst>
                </p:cNvPr>
                <p:cNvSpPr/>
                <p:nvPr/>
              </p:nvSpPr>
              <p:spPr>
                <a:xfrm>
                  <a:off x="2272187" y="6083263"/>
                  <a:ext cx="190817" cy="299397"/>
                </a:xfrm>
                <a:custGeom>
                  <a:avLst/>
                  <a:gdLst>
                    <a:gd name="connsiteX0" fmla="*/ 190817 w 190817"/>
                    <a:gd name="connsiteY0" fmla="*/ 149733 h 299397"/>
                    <a:gd name="connsiteX1" fmla="*/ 0 w 190817"/>
                    <a:gd name="connsiteY1" fmla="*/ 299398 h 299397"/>
                    <a:gd name="connsiteX2" fmla="*/ 0 w 190817"/>
                    <a:gd name="connsiteY2" fmla="*/ 0 h 299397"/>
                    <a:gd name="connsiteX3" fmla="*/ 190817 w 190817"/>
                    <a:gd name="connsiteY3" fmla="*/ 149733 h 29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817" h="299397">
                      <a:moveTo>
                        <a:pt x="190817" y="149733"/>
                      </a:moveTo>
                      <a:lnTo>
                        <a:pt x="0" y="299398"/>
                      </a:lnTo>
                      <a:lnTo>
                        <a:pt x="0" y="0"/>
                      </a:lnTo>
                      <a:lnTo>
                        <a:pt x="190817" y="14973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rnd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0486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: Shape 212">
                  <a:extLst>
                    <a:ext uri="{FF2B5EF4-FFF2-40B4-BE49-F238E27FC236}">
                      <a16:creationId xmlns:a16="http://schemas.microsoft.com/office/drawing/2014/main" id="{AE749779-45A9-03A7-A49C-D073DC3E8652}"/>
                    </a:ext>
                  </a:extLst>
                </p:cNvPr>
                <p:cNvSpPr/>
                <p:nvPr/>
              </p:nvSpPr>
              <p:spPr>
                <a:xfrm>
                  <a:off x="1503526" y="5830546"/>
                  <a:ext cx="804900" cy="804900"/>
                </a:xfrm>
                <a:custGeom>
                  <a:avLst/>
                  <a:gdLst>
                    <a:gd name="connsiteX0" fmla="*/ 804900 w 804900"/>
                    <a:gd name="connsiteY0" fmla="*/ 402450 h 804900"/>
                    <a:gd name="connsiteX1" fmla="*/ 402450 w 804900"/>
                    <a:gd name="connsiteY1" fmla="*/ 804901 h 804900"/>
                    <a:gd name="connsiteX2" fmla="*/ 0 w 804900"/>
                    <a:gd name="connsiteY2" fmla="*/ 402450 h 804900"/>
                    <a:gd name="connsiteX3" fmla="*/ 402450 w 804900"/>
                    <a:gd name="connsiteY3" fmla="*/ 0 h 804900"/>
                    <a:gd name="connsiteX4" fmla="*/ 804900 w 804900"/>
                    <a:gd name="connsiteY4" fmla="*/ 402450 h 80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900" h="804900">
                      <a:moveTo>
                        <a:pt x="804900" y="402450"/>
                      </a:moveTo>
                      <a:cubicBezTo>
                        <a:pt x="804900" y="624717"/>
                        <a:pt x="624717" y="804901"/>
                        <a:pt x="402450" y="804901"/>
                      </a:cubicBezTo>
                      <a:cubicBezTo>
                        <a:pt x="180183" y="804901"/>
                        <a:pt x="0" y="624717"/>
                        <a:pt x="0" y="402450"/>
                      </a:cubicBezTo>
                      <a:cubicBezTo>
                        <a:pt x="0" y="180183"/>
                        <a:pt x="180183" y="0"/>
                        <a:pt x="402450" y="0"/>
                      </a:cubicBezTo>
                      <a:cubicBezTo>
                        <a:pt x="624717" y="0"/>
                        <a:pt x="804900" y="180183"/>
                        <a:pt x="804900" y="4024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78D9164-B0D7-FE15-5E8A-816FC241BE66}"/>
                    </a:ext>
                  </a:extLst>
                </p:cNvPr>
                <p:cNvGrpSpPr/>
                <p:nvPr/>
              </p:nvGrpSpPr>
              <p:grpSpPr>
                <a:xfrm>
                  <a:off x="1582037" y="5942606"/>
                  <a:ext cx="639919" cy="580778"/>
                  <a:chOff x="1582037" y="5942606"/>
                  <a:chExt cx="639919" cy="580778"/>
                </a:xfrm>
                <a:effectLst/>
              </p:grpSpPr>
              <p:sp>
                <p:nvSpPr>
                  <p:cNvPr id="54" name="Freeform: Shape 213">
                    <a:extLst>
                      <a:ext uri="{FF2B5EF4-FFF2-40B4-BE49-F238E27FC236}">
                        <a16:creationId xmlns:a16="http://schemas.microsoft.com/office/drawing/2014/main" id="{8E3AC2B0-1251-B53E-C671-3C626FC64596}"/>
                      </a:ext>
                    </a:extLst>
                  </p:cNvPr>
                  <p:cNvSpPr/>
                  <p:nvPr/>
                </p:nvSpPr>
                <p:spPr>
                  <a:xfrm>
                    <a:off x="1615586" y="5942606"/>
                    <a:ext cx="580778" cy="580778"/>
                  </a:xfrm>
                  <a:custGeom>
                    <a:avLst/>
                    <a:gdLst>
                      <a:gd name="connsiteX0" fmla="*/ 580779 w 580778"/>
                      <a:gd name="connsiteY0" fmla="*/ 290389 h 580778"/>
                      <a:gd name="connsiteX1" fmla="*/ 290389 w 580778"/>
                      <a:gd name="connsiteY1" fmla="*/ 580779 h 580778"/>
                      <a:gd name="connsiteX2" fmla="*/ 0 w 580778"/>
                      <a:gd name="connsiteY2" fmla="*/ 290389 h 580778"/>
                      <a:gd name="connsiteX3" fmla="*/ 290389 w 580778"/>
                      <a:gd name="connsiteY3" fmla="*/ 0 h 580778"/>
                      <a:gd name="connsiteX4" fmla="*/ 580779 w 580778"/>
                      <a:gd name="connsiteY4" fmla="*/ 290389 h 580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778" h="580778">
                        <a:moveTo>
                          <a:pt x="580779" y="290389"/>
                        </a:moveTo>
                        <a:cubicBezTo>
                          <a:pt x="580779" y="450767"/>
                          <a:pt x="450767" y="580779"/>
                          <a:pt x="290389" y="580779"/>
                        </a:cubicBezTo>
                        <a:cubicBezTo>
                          <a:pt x="130012" y="580779"/>
                          <a:pt x="0" y="450767"/>
                          <a:pt x="0" y="290389"/>
                        </a:cubicBezTo>
                        <a:cubicBezTo>
                          <a:pt x="0" y="130012"/>
                          <a:pt x="130012" y="0"/>
                          <a:pt x="290389" y="0"/>
                        </a:cubicBezTo>
                        <a:cubicBezTo>
                          <a:pt x="450767" y="0"/>
                          <a:pt x="580779" y="130012"/>
                          <a:pt x="580779" y="29038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3" cap="flat">
                    <a:noFill/>
                    <a:prstDash val="solid"/>
                    <a:miter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81A2F"/>
                      </a:solidFill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E0B41639-FC2F-9234-2A2F-FF130D6A74D3}"/>
                      </a:ext>
                    </a:extLst>
                  </p:cNvPr>
                  <p:cNvSpPr txBox="1"/>
                  <p:nvPr/>
                </p:nvSpPr>
                <p:spPr>
                  <a:xfrm>
                    <a:off x="1582037" y="6056310"/>
                    <a:ext cx="63991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81A2F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+mn-cs"/>
                        <a:sym typeface="Helvetica"/>
                        <a:rtl val="0"/>
                      </a:rPr>
                      <a:t>2016</a:t>
                    </a:r>
                  </a:p>
                </p:txBody>
              </p:sp>
            </p:grpSp>
          </p:grpSp>
          <p:grpSp>
            <p:nvGrpSpPr>
              <p:cNvPr id="45" name="2002">
                <a:extLst>
                  <a:ext uri="{FF2B5EF4-FFF2-40B4-BE49-F238E27FC236}">
                    <a16:creationId xmlns:a16="http://schemas.microsoft.com/office/drawing/2014/main" id="{8016C97D-8C11-8D0A-8002-F7F8F1227D12}"/>
                  </a:ext>
                </a:extLst>
              </p:cNvPr>
              <p:cNvGrpSpPr/>
              <p:nvPr/>
            </p:nvGrpSpPr>
            <p:grpSpPr>
              <a:xfrm>
                <a:off x="226211" y="5360923"/>
                <a:ext cx="959478" cy="804900"/>
                <a:chOff x="1503526" y="5830546"/>
                <a:chExt cx="959478" cy="804900"/>
              </a:xfrm>
            </p:grpSpPr>
            <p:sp>
              <p:nvSpPr>
                <p:cNvPr id="46" name="Freeform: Shape 211">
                  <a:extLst>
                    <a:ext uri="{FF2B5EF4-FFF2-40B4-BE49-F238E27FC236}">
                      <a16:creationId xmlns:a16="http://schemas.microsoft.com/office/drawing/2014/main" id="{97E77C62-24B6-14F4-08D9-1EA867B2A4E2}"/>
                    </a:ext>
                  </a:extLst>
                </p:cNvPr>
                <p:cNvSpPr/>
                <p:nvPr/>
              </p:nvSpPr>
              <p:spPr>
                <a:xfrm>
                  <a:off x="2272187" y="6083263"/>
                  <a:ext cx="190817" cy="299397"/>
                </a:xfrm>
                <a:custGeom>
                  <a:avLst/>
                  <a:gdLst>
                    <a:gd name="connsiteX0" fmla="*/ 190817 w 190817"/>
                    <a:gd name="connsiteY0" fmla="*/ 149733 h 299397"/>
                    <a:gd name="connsiteX1" fmla="*/ 0 w 190817"/>
                    <a:gd name="connsiteY1" fmla="*/ 299398 h 299397"/>
                    <a:gd name="connsiteX2" fmla="*/ 0 w 190817"/>
                    <a:gd name="connsiteY2" fmla="*/ 0 h 299397"/>
                    <a:gd name="connsiteX3" fmla="*/ 190817 w 190817"/>
                    <a:gd name="connsiteY3" fmla="*/ 149733 h 29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817" h="299397">
                      <a:moveTo>
                        <a:pt x="190817" y="149733"/>
                      </a:moveTo>
                      <a:lnTo>
                        <a:pt x="0" y="299398"/>
                      </a:lnTo>
                      <a:lnTo>
                        <a:pt x="0" y="0"/>
                      </a:lnTo>
                      <a:lnTo>
                        <a:pt x="190817" y="14973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rnd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0486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: Shape 212">
                  <a:extLst>
                    <a:ext uri="{FF2B5EF4-FFF2-40B4-BE49-F238E27FC236}">
                      <a16:creationId xmlns:a16="http://schemas.microsoft.com/office/drawing/2014/main" id="{4046FEAE-C345-CC43-3C62-B23344243E3C}"/>
                    </a:ext>
                  </a:extLst>
                </p:cNvPr>
                <p:cNvSpPr/>
                <p:nvPr/>
              </p:nvSpPr>
              <p:spPr>
                <a:xfrm>
                  <a:off x="1503526" y="5830546"/>
                  <a:ext cx="804900" cy="804900"/>
                </a:xfrm>
                <a:custGeom>
                  <a:avLst/>
                  <a:gdLst>
                    <a:gd name="connsiteX0" fmla="*/ 804900 w 804900"/>
                    <a:gd name="connsiteY0" fmla="*/ 402450 h 804900"/>
                    <a:gd name="connsiteX1" fmla="*/ 402450 w 804900"/>
                    <a:gd name="connsiteY1" fmla="*/ 804901 h 804900"/>
                    <a:gd name="connsiteX2" fmla="*/ 0 w 804900"/>
                    <a:gd name="connsiteY2" fmla="*/ 402450 h 804900"/>
                    <a:gd name="connsiteX3" fmla="*/ 402450 w 804900"/>
                    <a:gd name="connsiteY3" fmla="*/ 0 h 804900"/>
                    <a:gd name="connsiteX4" fmla="*/ 804900 w 804900"/>
                    <a:gd name="connsiteY4" fmla="*/ 402450 h 80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900" h="804900">
                      <a:moveTo>
                        <a:pt x="804900" y="402450"/>
                      </a:moveTo>
                      <a:cubicBezTo>
                        <a:pt x="804900" y="624717"/>
                        <a:pt x="624717" y="804901"/>
                        <a:pt x="402450" y="804901"/>
                      </a:cubicBezTo>
                      <a:cubicBezTo>
                        <a:pt x="180183" y="804901"/>
                        <a:pt x="0" y="624717"/>
                        <a:pt x="0" y="402450"/>
                      </a:cubicBezTo>
                      <a:cubicBezTo>
                        <a:pt x="0" y="180183"/>
                        <a:pt x="180183" y="0"/>
                        <a:pt x="402450" y="0"/>
                      </a:cubicBezTo>
                      <a:cubicBezTo>
                        <a:pt x="624717" y="0"/>
                        <a:pt x="804900" y="180183"/>
                        <a:pt x="804900" y="4024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51CB03EA-044E-66C3-CE2F-E08ABB64098C}"/>
                    </a:ext>
                  </a:extLst>
                </p:cNvPr>
                <p:cNvGrpSpPr/>
                <p:nvPr/>
              </p:nvGrpSpPr>
              <p:grpSpPr>
                <a:xfrm>
                  <a:off x="1582037" y="5942606"/>
                  <a:ext cx="639919" cy="580778"/>
                  <a:chOff x="1582037" y="5942606"/>
                  <a:chExt cx="639919" cy="580778"/>
                </a:xfrm>
                <a:effectLst/>
              </p:grpSpPr>
              <p:sp>
                <p:nvSpPr>
                  <p:cNvPr id="49" name="Freeform: Shape 213">
                    <a:extLst>
                      <a:ext uri="{FF2B5EF4-FFF2-40B4-BE49-F238E27FC236}">
                        <a16:creationId xmlns:a16="http://schemas.microsoft.com/office/drawing/2014/main" id="{613BDC31-0C74-E3B0-6F65-8AE506CED485}"/>
                      </a:ext>
                    </a:extLst>
                  </p:cNvPr>
                  <p:cNvSpPr/>
                  <p:nvPr/>
                </p:nvSpPr>
                <p:spPr>
                  <a:xfrm>
                    <a:off x="1615586" y="5942606"/>
                    <a:ext cx="580778" cy="580778"/>
                  </a:xfrm>
                  <a:custGeom>
                    <a:avLst/>
                    <a:gdLst>
                      <a:gd name="connsiteX0" fmla="*/ 580779 w 580778"/>
                      <a:gd name="connsiteY0" fmla="*/ 290389 h 580778"/>
                      <a:gd name="connsiteX1" fmla="*/ 290389 w 580778"/>
                      <a:gd name="connsiteY1" fmla="*/ 580779 h 580778"/>
                      <a:gd name="connsiteX2" fmla="*/ 0 w 580778"/>
                      <a:gd name="connsiteY2" fmla="*/ 290389 h 580778"/>
                      <a:gd name="connsiteX3" fmla="*/ 290389 w 580778"/>
                      <a:gd name="connsiteY3" fmla="*/ 0 h 580778"/>
                      <a:gd name="connsiteX4" fmla="*/ 580779 w 580778"/>
                      <a:gd name="connsiteY4" fmla="*/ 290389 h 580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778" h="580778">
                        <a:moveTo>
                          <a:pt x="580779" y="290389"/>
                        </a:moveTo>
                        <a:cubicBezTo>
                          <a:pt x="580779" y="450767"/>
                          <a:pt x="450767" y="580779"/>
                          <a:pt x="290389" y="580779"/>
                        </a:cubicBezTo>
                        <a:cubicBezTo>
                          <a:pt x="130012" y="580779"/>
                          <a:pt x="0" y="450767"/>
                          <a:pt x="0" y="290389"/>
                        </a:cubicBezTo>
                        <a:cubicBezTo>
                          <a:pt x="0" y="130012"/>
                          <a:pt x="130012" y="0"/>
                          <a:pt x="290389" y="0"/>
                        </a:cubicBezTo>
                        <a:cubicBezTo>
                          <a:pt x="450767" y="0"/>
                          <a:pt x="580779" y="130012"/>
                          <a:pt x="580779" y="29038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3" cap="flat">
                    <a:noFill/>
                    <a:prstDash val="solid"/>
                    <a:miter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81A2F"/>
                      </a:solidFill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09EE29C-798D-E438-125C-B002F43F94FD}"/>
                      </a:ext>
                    </a:extLst>
                  </p:cNvPr>
                  <p:cNvSpPr txBox="1"/>
                  <p:nvPr/>
                </p:nvSpPr>
                <p:spPr>
                  <a:xfrm>
                    <a:off x="1582037" y="6056310"/>
                    <a:ext cx="63991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81A2F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+mn-cs"/>
                        <a:sym typeface="Helvetica"/>
                        <a:rtl val="0"/>
                      </a:rPr>
                      <a:t>2017</a:t>
                    </a:r>
                  </a:p>
                </p:txBody>
              </p:sp>
            </p:grp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4B2464F-D041-E437-551D-DF4ACE43176A}"/>
                </a:ext>
              </a:extLst>
            </p:cNvPr>
            <p:cNvGrpSpPr/>
            <p:nvPr/>
          </p:nvGrpSpPr>
          <p:grpSpPr>
            <a:xfrm>
              <a:off x="4159582" y="942157"/>
              <a:ext cx="3962972" cy="1370806"/>
              <a:chOff x="4159582" y="942157"/>
              <a:chExt cx="3962972" cy="1370806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07EB742-3396-EB84-7A22-F21518FA2C17}"/>
                  </a:ext>
                </a:extLst>
              </p:cNvPr>
              <p:cNvSpPr txBox="1"/>
              <p:nvPr/>
            </p:nvSpPr>
            <p:spPr>
              <a:xfrm rot="5400000">
                <a:off x="7235067" y="1422670"/>
                <a:ext cx="1368000" cy="406974"/>
              </a:xfrm>
              <a:prstGeom prst="roundRect">
                <a:avLst/>
              </a:prstGeom>
              <a:solidFill>
                <a:srgbClr val="05CD22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72000" tIns="180000" rIns="72000" bIns="25200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MONEY-MAKER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A48906C-5194-7B46-B87C-DFB186D18492}"/>
                  </a:ext>
                </a:extLst>
              </p:cNvPr>
              <p:cNvSpPr txBox="1"/>
              <p:nvPr/>
            </p:nvSpPr>
            <p:spPr>
              <a:xfrm>
                <a:off x="4918171" y="944963"/>
                <a:ext cx="2915920" cy="1368000"/>
              </a:xfrm>
              <a:prstGeom prst="roundRect">
                <a:avLst>
                  <a:gd name="adj" fmla="val 7356"/>
                </a:avLst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288000" tIns="108000" rIns="108000" bIns="10800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Enablement Team Established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Launch of SASE Solutions. 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59" name="2002">
                <a:extLst>
                  <a:ext uri="{FF2B5EF4-FFF2-40B4-BE49-F238E27FC236}">
                    <a16:creationId xmlns:a16="http://schemas.microsoft.com/office/drawing/2014/main" id="{DF1B7C9D-DCB4-388A-6F3D-0158877639F2}"/>
                  </a:ext>
                </a:extLst>
              </p:cNvPr>
              <p:cNvGrpSpPr/>
              <p:nvPr/>
            </p:nvGrpSpPr>
            <p:grpSpPr>
              <a:xfrm>
                <a:off x="4159582" y="1226513"/>
                <a:ext cx="959478" cy="804900"/>
                <a:chOff x="1503526" y="5830546"/>
                <a:chExt cx="959478" cy="804900"/>
              </a:xfrm>
            </p:grpSpPr>
            <p:sp>
              <p:nvSpPr>
                <p:cNvPr id="60" name="Freeform: Shape 211">
                  <a:extLst>
                    <a:ext uri="{FF2B5EF4-FFF2-40B4-BE49-F238E27FC236}">
                      <a16:creationId xmlns:a16="http://schemas.microsoft.com/office/drawing/2014/main" id="{687BBA02-0608-189E-45AB-17AC552870FA}"/>
                    </a:ext>
                  </a:extLst>
                </p:cNvPr>
                <p:cNvSpPr/>
                <p:nvPr/>
              </p:nvSpPr>
              <p:spPr>
                <a:xfrm>
                  <a:off x="2272187" y="6083263"/>
                  <a:ext cx="190817" cy="299397"/>
                </a:xfrm>
                <a:custGeom>
                  <a:avLst/>
                  <a:gdLst>
                    <a:gd name="connsiteX0" fmla="*/ 190817 w 190817"/>
                    <a:gd name="connsiteY0" fmla="*/ 149733 h 299397"/>
                    <a:gd name="connsiteX1" fmla="*/ 0 w 190817"/>
                    <a:gd name="connsiteY1" fmla="*/ 299398 h 299397"/>
                    <a:gd name="connsiteX2" fmla="*/ 0 w 190817"/>
                    <a:gd name="connsiteY2" fmla="*/ 0 h 299397"/>
                    <a:gd name="connsiteX3" fmla="*/ 190817 w 190817"/>
                    <a:gd name="connsiteY3" fmla="*/ 149733 h 29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817" h="299397">
                      <a:moveTo>
                        <a:pt x="190817" y="149733"/>
                      </a:moveTo>
                      <a:lnTo>
                        <a:pt x="0" y="299398"/>
                      </a:lnTo>
                      <a:lnTo>
                        <a:pt x="0" y="0"/>
                      </a:lnTo>
                      <a:lnTo>
                        <a:pt x="190817" y="14973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rnd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0486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212">
                  <a:extLst>
                    <a:ext uri="{FF2B5EF4-FFF2-40B4-BE49-F238E27FC236}">
                      <a16:creationId xmlns:a16="http://schemas.microsoft.com/office/drawing/2014/main" id="{B968206E-8756-22F8-8550-E93A15B447A9}"/>
                    </a:ext>
                  </a:extLst>
                </p:cNvPr>
                <p:cNvSpPr/>
                <p:nvPr/>
              </p:nvSpPr>
              <p:spPr>
                <a:xfrm>
                  <a:off x="1503526" y="5830546"/>
                  <a:ext cx="804900" cy="804900"/>
                </a:xfrm>
                <a:custGeom>
                  <a:avLst/>
                  <a:gdLst>
                    <a:gd name="connsiteX0" fmla="*/ 804900 w 804900"/>
                    <a:gd name="connsiteY0" fmla="*/ 402450 h 804900"/>
                    <a:gd name="connsiteX1" fmla="*/ 402450 w 804900"/>
                    <a:gd name="connsiteY1" fmla="*/ 804901 h 804900"/>
                    <a:gd name="connsiteX2" fmla="*/ 0 w 804900"/>
                    <a:gd name="connsiteY2" fmla="*/ 402450 h 804900"/>
                    <a:gd name="connsiteX3" fmla="*/ 402450 w 804900"/>
                    <a:gd name="connsiteY3" fmla="*/ 0 h 804900"/>
                    <a:gd name="connsiteX4" fmla="*/ 804900 w 804900"/>
                    <a:gd name="connsiteY4" fmla="*/ 402450 h 80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900" h="804900">
                      <a:moveTo>
                        <a:pt x="804900" y="402450"/>
                      </a:moveTo>
                      <a:cubicBezTo>
                        <a:pt x="804900" y="624717"/>
                        <a:pt x="624717" y="804901"/>
                        <a:pt x="402450" y="804901"/>
                      </a:cubicBezTo>
                      <a:cubicBezTo>
                        <a:pt x="180183" y="804901"/>
                        <a:pt x="0" y="624717"/>
                        <a:pt x="0" y="402450"/>
                      </a:cubicBezTo>
                      <a:cubicBezTo>
                        <a:pt x="0" y="180183"/>
                        <a:pt x="180183" y="0"/>
                        <a:pt x="402450" y="0"/>
                      </a:cubicBezTo>
                      <a:cubicBezTo>
                        <a:pt x="624717" y="0"/>
                        <a:pt x="804900" y="180183"/>
                        <a:pt x="804900" y="4024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A9D5EA54-02C7-1945-3C19-B659AAB9D28F}"/>
                    </a:ext>
                  </a:extLst>
                </p:cNvPr>
                <p:cNvGrpSpPr/>
                <p:nvPr/>
              </p:nvGrpSpPr>
              <p:grpSpPr>
                <a:xfrm>
                  <a:off x="1582037" y="5942606"/>
                  <a:ext cx="639919" cy="580778"/>
                  <a:chOff x="1582037" y="5942606"/>
                  <a:chExt cx="639919" cy="580778"/>
                </a:xfrm>
                <a:effectLst/>
              </p:grpSpPr>
              <p:sp>
                <p:nvSpPr>
                  <p:cNvPr id="63" name="Freeform: Shape 213">
                    <a:extLst>
                      <a:ext uri="{FF2B5EF4-FFF2-40B4-BE49-F238E27FC236}">
                        <a16:creationId xmlns:a16="http://schemas.microsoft.com/office/drawing/2014/main" id="{C6C96230-BF6F-957E-7545-77BF53A5CA5C}"/>
                      </a:ext>
                    </a:extLst>
                  </p:cNvPr>
                  <p:cNvSpPr/>
                  <p:nvPr/>
                </p:nvSpPr>
                <p:spPr>
                  <a:xfrm>
                    <a:off x="1615586" y="5942606"/>
                    <a:ext cx="580778" cy="580778"/>
                  </a:xfrm>
                  <a:custGeom>
                    <a:avLst/>
                    <a:gdLst>
                      <a:gd name="connsiteX0" fmla="*/ 580779 w 580778"/>
                      <a:gd name="connsiteY0" fmla="*/ 290389 h 580778"/>
                      <a:gd name="connsiteX1" fmla="*/ 290389 w 580778"/>
                      <a:gd name="connsiteY1" fmla="*/ 580779 h 580778"/>
                      <a:gd name="connsiteX2" fmla="*/ 0 w 580778"/>
                      <a:gd name="connsiteY2" fmla="*/ 290389 h 580778"/>
                      <a:gd name="connsiteX3" fmla="*/ 290389 w 580778"/>
                      <a:gd name="connsiteY3" fmla="*/ 0 h 580778"/>
                      <a:gd name="connsiteX4" fmla="*/ 580779 w 580778"/>
                      <a:gd name="connsiteY4" fmla="*/ 290389 h 580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778" h="580778">
                        <a:moveTo>
                          <a:pt x="580779" y="290389"/>
                        </a:moveTo>
                        <a:cubicBezTo>
                          <a:pt x="580779" y="450767"/>
                          <a:pt x="450767" y="580779"/>
                          <a:pt x="290389" y="580779"/>
                        </a:cubicBezTo>
                        <a:cubicBezTo>
                          <a:pt x="130012" y="580779"/>
                          <a:pt x="0" y="450767"/>
                          <a:pt x="0" y="290389"/>
                        </a:cubicBezTo>
                        <a:cubicBezTo>
                          <a:pt x="0" y="130012"/>
                          <a:pt x="130012" y="0"/>
                          <a:pt x="290389" y="0"/>
                        </a:cubicBezTo>
                        <a:cubicBezTo>
                          <a:pt x="450767" y="0"/>
                          <a:pt x="580779" y="130012"/>
                          <a:pt x="580779" y="29038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3" cap="flat">
                    <a:noFill/>
                    <a:prstDash val="solid"/>
                    <a:miter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81A2F"/>
                      </a:solidFill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3C06EB9B-EDD1-2DCE-A433-5731C2EB90D9}"/>
                      </a:ext>
                    </a:extLst>
                  </p:cNvPr>
                  <p:cNvSpPr txBox="1"/>
                  <p:nvPr/>
                </p:nvSpPr>
                <p:spPr>
                  <a:xfrm>
                    <a:off x="1582037" y="6056310"/>
                    <a:ext cx="63991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81A2F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+mn-cs"/>
                        <a:sym typeface="Helvetica"/>
                        <a:rtl val="0"/>
                      </a:rPr>
                      <a:t>2020</a:t>
                    </a:r>
                  </a:p>
                </p:txBody>
              </p:sp>
            </p:grp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25FC264-E466-9CB9-E572-7B7C3A1D22E8}"/>
                </a:ext>
              </a:extLst>
            </p:cNvPr>
            <p:cNvGrpSpPr/>
            <p:nvPr/>
          </p:nvGrpSpPr>
          <p:grpSpPr>
            <a:xfrm>
              <a:off x="4159582" y="5305018"/>
              <a:ext cx="3962972" cy="1374738"/>
              <a:chOff x="4159582" y="5305018"/>
              <a:chExt cx="3962972" cy="137473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38138E1-6FCD-23C3-E58C-E88C226426C6}"/>
                  </a:ext>
                </a:extLst>
              </p:cNvPr>
              <p:cNvSpPr txBox="1"/>
              <p:nvPr/>
            </p:nvSpPr>
            <p:spPr>
              <a:xfrm rot="5400000">
                <a:off x="7235067" y="5785531"/>
                <a:ext cx="1368000" cy="406974"/>
              </a:xfrm>
              <a:prstGeom prst="roundRect">
                <a:avLst/>
              </a:prstGeom>
              <a:solidFill>
                <a:srgbClr val="05CD22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72000" tIns="180000" rIns="72000" bIns="25200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MONEY-MAKER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B6FE433-F869-DE20-ACD4-09BF6E32B2FC}"/>
                  </a:ext>
                </a:extLst>
              </p:cNvPr>
              <p:cNvSpPr txBox="1"/>
              <p:nvPr/>
            </p:nvSpPr>
            <p:spPr>
              <a:xfrm>
                <a:off x="4927630" y="5311756"/>
                <a:ext cx="2915920" cy="1368000"/>
              </a:xfrm>
              <a:prstGeom prst="roundRect">
                <a:avLst>
                  <a:gd name="adj" fmla="val 7356"/>
                </a:avLst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288000" tIns="108000" rIns="108000" bIns="10800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Launch of Cyber Security Operations Centre (CSOC)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24 / 7 UK based Cyber Security Operations Centre (CSOC).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68" name="2002">
                <a:extLst>
                  <a:ext uri="{FF2B5EF4-FFF2-40B4-BE49-F238E27FC236}">
                    <a16:creationId xmlns:a16="http://schemas.microsoft.com/office/drawing/2014/main" id="{EEB6D58F-AA03-AE53-5E32-D81AE3157BAB}"/>
                  </a:ext>
                </a:extLst>
              </p:cNvPr>
              <p:cNvGrpSpPr/>
              <p:nvPr/>
            </p:nvGrpSpPr>
            <p:grpSpPr>
              <a:xfrm>
                <a:off x="4159582" y="5579159"/>
                <a:ext cx="959478" cy="804900"/>
                <a:chOff x="1503526" y="5830546"/>
                <a:chExt cx="959478" cy="804900"/>
              </a:xfrm>
            </p:grpSpPr>
            <p:sp>
              <p:nvSpPr>
                <p:cNvPr id="69" name="Freeform: Shape 211">
                  <a:extLst>
                    <a:ext uri="{FF2B5EF4-FFF2-40B4-BE49-F238E27FC236}">
                      <a16:creationId xmlns:a16="http://schemas.microsoft.com/office/drawing/2014/main" id="{00B6F034-0CFA-D31C-111D-A2AC23ADDB89}"/>
                    </a:ext>
                  </a:extLst>
                </p:cNvPr>
                <p:cNvSpPr/>
                <p:nvPr/>
              </p:nvSpPr>
              <p:spPr>
                <a:xfrm>
                  <a:off x="2272187" y="6083263"/>
                  <a:ext cx="190817" cy="299397"/>
                </a:xfrm>
                <a:custGeom>
                  <a:avLst/>
                  <a:gdLst>
                    <a:gd name="connsiteX0" fmla="*/ 190817 w 190817"/>
                    <a:gd name="connsiteY0" fmla="*/ 149733 h 299397"/>
                    <a:gd name="connsiteX1" fmla="*/ 0 w 190817"/>
                    <a:gd name="connsiteY1" fmla="*/ 299398 h 299397"/>
                    <a:gd name="connsiteX2" fmla="*/ 0 w 190817"/>
                    <a:gd name="connsiteY2" fmla="*/ 0 h 299397"/>
                    <a:gd name="connsiteX3" fmla="*/ 190817 w 190817"/>
                    <a:gd name="connsiteY3" fmla="*/ 149733 h 29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817" h="299397">
                      <a:moveTo>
                        <a:pt x="190817" y="149733"/>
                      </a:moveTo>
                      <a:lnTo>
                        <a:pt x="0" y="299398"/>
                      </a:lnTo>
                      <a:lnTo>
                        <a:pt x="0" y="0"/>
                      </a:lnTo>
                      <a:lnTo>
                        <a:pt x="190817" y="14973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rnd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0486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212">
                  <a:extLst>
                    <a:ext uri="{FF2B5EF4-FFF2-40B4-BE49-F238E27FC236}">
                      <a16:creationId xmlns:a16="http://schemas.microsoft.com/office/drawing/2014/main" id="{44FAB5E7-0A3A-ADEE-C0E2-1A8A54D875D3}"/>
                    </a:ext>
                  </a:extLst>
                </p:cNvPr>
                <p:cNvSpPr/>
                <p:nvPr/>
              </p:nvSpPr>
              <p:spPr>
                <a:xfrm>
                  <a:off x="1503526" y="5830546"/>
                  <a:ext cx="804900" cy="804900"/>
                </a:xfrm>
                <a:custGeom>
                  <a:avLst/>
                  <a:gdLst>
                    <a:gd name="connsiteX0" fmla="*/ 804900 w 804900"/>
                    <a:gd name="connsiteY0" fmla="*/ 402450 h 804900"/>
                    <a:gd name="connsiteX1" fmla="*/ 402450 w 804900"/>
                    <a:gd name="connsiteY1" fmla="*/ 804901 h 804900"/>
                    <a:gd name="connsiteX2" fmla="*/ 0 w 804900"/>
                    <a:gd name="connsiteY2" fmla="*/ 402450 h 804900"/>
                    <a:gd name="connsiteX3" fmla="*/ 402450 w 804900"/>
                    <a:gd name="connsiteY3" fmla="*/ 0 h 804900"/>
                    <a:gd name="connsiteX4" fmla="*/ 804900 w 804900"/>
                    <a:gd name="connsiteY4" fmla="*/ 402450 h 80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900" h="804900">
                      <a:moveTo>
                        <a:pt x="804900" y="402450"/>
                      </a:moveTo>
                      <a:cubicBezTo>
                        <a:pt x="804900" y="624717"/>
                        <a:pt x="624717" y="804901"/>
                        <a:pt x="402450" y="804901"/>
                      </a:cubicBezTo>
                      <a:cubicBezTo>
                        <a:pt x="180183" y="804901"/>
                        <a:pt x="0" y="624717"/>
                        <a:pt x="0" y="402450"/>
                      </a:cubicBezTo>
                      <a:cubicBezTo>
                        <a:pt x="0" y="180183"/>
                        <a:pt x="180183" y="0"/>
                        <a:pt x="402450" y="0"/>
                      </a:cubicBezTo>
                      <a:cubicBezTo>
                        <a:pt x="624717" y="0"/>
                        <a:pt x="804900" y="180183"/>
                        <a:pt x="804900" y="4024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B4A9EC2F-F573-9E25-C2F5-BF300449D9C4}"/>
                    </a:ext>
                  </a:extLst>
                </p:cNvPr>
                <p:cNvGrpSpPr/>
                <p:nvPr/>
              </p:nvGrpSpPr>
              <p:grpSpPr>
                <a:xfrm>
                  <a:off x="1582037" y="5942606"/>
                  <a:ext cx="639919" cy="580778"/>
                  <a:chOff x="1582037" y="5942606"/>
                  <a:chExt cx="639919" cy="580778"/>
                </a:xfrm>
                <a:effectLst/>
              </p:grpSpPr>
              <p:sp>
                <p:nvSpPr>
                  <p:cNvPr id="72" name="Freeform: Shape 213">
                    <a:extLst>
                      <a:ext uri="{FF2B5EF4-FFF2-40B4-BE49-F238E27FC236}">
                        <a16:creationId xmlns:a16="http://schemas.microsoft.com/office/drawing/2014/main" id="{FB6B6A47-01AC-43E5-DE8F-D5C4ACD50889}"/>
                      </a:ext>
                    </a:extLst>
                  </p:cNvPr>
                  <p:cNvSpPr/>
                  <p:nvPr/>
                </p:nvSpPr>
                <p:spPr>
                  <a:xfrm>
                    <a:off x="1615586" y="5942606"/>
                    <a:ext cx="580778" cy="580778"/>
                  </a:xfrm>
                  <a:custGeom>
                    <a:avLst/>
                    <a:gdLst>
                      <a:gd name="connsiteX0" fmla="*/ 580779 w 580778"/>
                      <a:gd name="connsiteY0" fmla="*/ 290389 h 580778"/>
                      <a:gd name="connsiteX1" fmla="*/ 290389 w 580778"/>
                      <a:gd name="connsiteY1" fmla="*/ 580779 h 580778"/>
                      <a:gd name="connsiteX2" fmla="*/ 0 w 580778"/>
                      <a:gd name="connsiteY2" fmla="*/ 290389 h 580778"/>
                      <a:gd name="connsiteX3" fmla="*/ 290389 w 580778"/>
                      <a:gd name="connsiteY3" fmla="*/ 0 h 580778"/>
                      <a:gd name="connsiteX4" fmla="*/ 580779 w 580778"/>
                      <a:gd name="connsiteY4" fmla="*/ 290389 h 580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0778" h="580778">
                        <a:moveTo>
                          <a:pt x="580779" y="290389"/>
                        </a:moveTo>
                        <a:cubicBezTo>
                          <a:pt x="580779" y="450767"/>
                          <a:pt x="450767" y="580779"/>
                          <a:pt x="290389" y="580779"/>
                        </a:cubicBezTo>
                        <a:cubicBezTo>
                          <a:pt x="130012" y="580779"/>
                          <a:pt x="0" y="450767"/>
                          <a:pt x="0" y="290389"/>
                        </a:cubicBezTo>
                        <a:cubicBezTo>
                          <a:pt x="0" y="130012"/>
                          <a:pt x="130012" y="0"/>
                          <a:pt x="290389" y="0"/>
                        </a:cubicBezTo>
                        <a:cubicBezTo>
                          <a:pt x="450767" y="0"/>
                          <a:pt x="580779" y="130012"/>
                          <a:pt x="580779" y="29038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3" cap="flat">
                    <a:noFill/>
                    <a:prstDash val="solid"/>
                    <a:miter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81A2F"/>
                      </a:solidFill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CF236CE2-33BB-2CCE-EA13-C9E1E8D6AD62}"/>
                      </a:ext>
                    </a:extLst>
                  </p:cNvPr>
                  <p:cNvSpPr txBox="1"/>
                  <p:nvPr/>
                </p:nvSpPr>
                <p:spPr>
                  <a:xfrm>
                    <a:off x="1582037" y="6056310"/>
                    <a:ext cx="63991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81A2F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+mn-cs"/>
                        <a:sym typeface="Helvetica"/>
                        <a:rtl val="0"/>
                      </a:rPr>
                      <a:t>2018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8997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A7E6-B858-CA00-C830-0545CE4E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80000" tIns="180000" rIns="180000" bIns="180000" anchor="ctr" anchorCtr="0">
            <a:noAutofit/>
          </a:bodyPr>
          <a:lstStyle/>
          <a:p>
            <a:r>
              <a:rPr lang="en-GB"/>
              <a:t>Our History</a:t>
            </a:r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93507877-CFCC-C09C-3883-1B1D28AE1D2F}"/>
              </a:ext>
            </a:extLst>
          </p:cNvPr>
          <p:cNvSpPr/>
          <p:nvPr/>
        </p:nvSpPr>
        <p:spPr>
          <a:xfrm>
            <a:off x="97697" y="2800264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Exponential-e launch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UK’s first dedicated, business-only Ethernet network with our Service Creation Platform</a:t>
            </a: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94FC3C73-EF55-5516-2915-C640C992096A}"/>
              </a:ext>
            </a:extLst>
          </p:cNvPr>
          <p:cNvSpPr/>
          <p:nvPr/>
        </p:nvSpPr>
        <p:spPr>
          <a:xfrm>
            <a:off x="1941011" y="1729835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 intelligent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algorithmic IP routing - UK’s lowest latency network &amp; our Service Creation Platform</a:t>
            </a:r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A46B9C78-6BCC-E309-B86D-6EF5760791E7}"/>
              </a:ext>
            </a:extLst>
          </p:cNvPr>
          <p:cNvSpPr/>
          <p:nvPr/>
        </p:nvSpPr>
        <p:spPr>
          <a:xfrm>
            <a:off x="1941011" y="3870693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solidFill>
            <a:schemeClr val="dk1"/>
          </a:soli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the first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VPLS Network in Europe</a:t>
            </a:r>
          </a:p>
        </p:txBody>
      </p:sp>
      <p:sp>
        <p:nvSpPr>
          <p:cNvPr id="22" name="Graphic 12">
            <a:extLst>
              <a:ext uri="{FF2B5EF4-FFF2-40B4-BE49-F238E27FC236}">
                <a16:creationId xmlns:a16="http://schemas.microsoft.com/office/drawing/2014/main" id="{2BAAD301-120A-CCB3-6756-218A8F71E141}"/>
              </a:ext>
            </a:extLst>
          </p:cNvPr>
          <p:cNvSpPr/>
          <p:nvPr/>
        </p:nvSpPr>
        <p:spPr>
          <a:xfrm>
            <a:off x="3784325" y="2800264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2008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‘Smart Wires’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which extends the capability of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our Service Creation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Platform</a:t>
            </a:r>
          </a:p>
        </p:txBody>
      </p:sp>
      <p:sp>
        <p:nvSpPr>
          <p:cNvPr id="23" name="Graphic 12">
            <a:extLst>
              <a:ext uri="{FF2B5EF4-FFF2-40B4-BE49-F238E27FC236}">
                <a16:creationId xmlns:a16="http://schemas.microsoft.com/office/drawing/2014/main" id="{EC85845B-2689-2CF5-4600-6A9EC715A8B0}"/>
              </a:ext>
            </a:extLst>
          </p:cNvPr>
          <p:cNvSpPr/>
          <p:nvPr/>
        </p:nvSpPr>
        <p:spPr>
          <a:xfrm>
            <a:off x="5644573" y="1744913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Web-based Bandwidth Management and controls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service launched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bundle in DDoS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services into our internet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and WAN solutions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D4FBCB91-D87F-7E6D-84D8-2A870236D187}"/>
              </a:ext>
            </a:extLst>
          </p:cNvPr>
          <p:cNvSpPr/>
          <p:nvPr/>
        </p:nvSpPr>
        <p:spPr>
          <a:xfrm>
            <a:off x="5636106" y="3870693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Utilising Broadcast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technology, we deliver the live streaming TV pictures to 120million viewers of the Kate &amp; William Royal Wedding from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Westminster Abbey</a:t>
            </a:r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EDE2F3E-A139-C4F3-EC8D-9FD3BE03C0BD}"/>
              </a:ext>
            </a:extLst>
          </p:cNvPr>
          <p:cNvSpPr/>
          <p:nvPr/>
        </p:nvSpPr>
        <p:spPr>
          <a:xfrm>
            <a:off x="7487887" y="2836895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Core network upgrade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100GigE allows us to launch UK’s first 10GigE internet service throughout the UK</a:t>
            </a:r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A2143F99-21B6-1909-1948-B0090DC0F661}"/>
              </a:ext>
            </a:extLst>
          </p:cNvPr>
          <p:cNvSpPr/>
          <p:nvPr/>
        </p:nvSpPr>
        <p:spPr>
          <a:xfrm>
            <a:off x="9346106" y="1766466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solidFill>
            <a:schemeClr val="dk1"/>
          </a:soli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Multi-million investment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our data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centers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to offer Software-Defined Data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Center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launch major initiative entitled ‘Your Cloud is Only as Good 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Your Network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’</a:t>
            </a:r>
          </a:p>
        </p:txBody>
      </p:sp>
      <p:sp>
        <p:nvSpPr>
          <p:cNvPr id="27" name="Graphic 12">
            <a:extLst>
              <a:ext uri="{FF2B5EF4-FFF2-40B4-BE49-F238E27FC236}">
                <a16:creationId xmlns:a16="http://schemas.microsoft.com/office/drawing/2014/main" id="{4351A4AB-D6B2-59C0-8561-8E3A88AE9F82}"/>
              </a:ext>
            </a:extLst>
          </p:cNvPr>
          <p:cNvSpPr/>
          <p:nvPr/>
        </p:nvSpPr>
        <p:spPr>
          <a:xfrm>
            <a:off x="9346368" y="3907324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Worked with Alcatel-Lucent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help build advanced SD-WAN service called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Nuage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 of our ‘Digital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Toolbox’ to great acclaim</a:t>
            </a:r>
          </a:p>
        </p:txBody>
      </p:sp>
      <p:sp>
        <p:nvSpPr>
          <p:cNvPr id="28" name="Graphic 12">
            <a:extLst>
              <a:ext uri="{FF2B5EF4-FFF2-40B4-BE49-F238E27FC236}">
                <a16:creationId xmlns:a16="http://schemas.microsoft.com/office/drawing/2014/main" id="{854A4C38-7479-C8F5-32B6-5CDB4C91611E}"/>
              </a:ext>
            </a:extLst>
          </p:cNvPr>
          <p:cNvSpPr/>
          <p:nvPr/>
        </p:nvSpPr>
        <p:spPr>
          <a:xfrm>
            <a:off x="72297" y="2843521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Award winning Year: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Selected by London Stock Exchange as one of UKs Top 1000 companies to inspire Britain;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Investec Top 100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Megabuyte’s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Top 50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 companies list </a:t>
            </a:r>
          </a:p>
        </p:txBody>
      </p:sp>
      <p:sp>
        <p:nvSpPr>
          <p:cNvPr id="29" name="Graphic 12">
            <a:extLst>
              <a:ext uri="{FF2B5EF4-FFF2-40B4-BE49-F238E27FC236}">
                <a16:creationId xmlns:a16="http://schemas.microsoft.com/office/drawing/2014/main" id="{87321E8B-6AA7-209E-502B-2CEF780C150F}"/>
              </a:ext>
            </a:extLst>
          </p:cNvPr>
          <p:cNvSpPr/>
          <p:nvPr/>
        </p:nvSpPr>
        <p:spPr>
          <a:xfrm>
            <a:off x="1915611" y="1751938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S4 - UK’s lowest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priced Object Storage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Invest to build out our network capabilities with connection to HSCN Network</a:t>
            </a:r>
          </a:p>
        </p:txBody>
      </p:sp>
      <p:sp>
        <p:nvSpPr>
          <p:cNvPr id="30" name="Graphic 12">
            <a:extLst>
              <a:ext uri="{FF2B5EF4-FFF2-40B4-BE49-F238E27FC236}">
                <a16:creationId xmlns:a16="http://schemas.microsoft.com/office/drawing/2014/main" id="{888CAF9B-E1B1-250E-3CEB-20D2C59BF498}"/>
              </a:ext>
            </a:extLst>
          </p:cNvPr>
          <p:cNvSpPr/>
          <p:nvPr/>
        </p:nvSpPr>
        <p:spPr>
          <a:xfrm>
            <a:off x="3758925" y="2814510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our Software-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Defined Digital Platform (SD-DP) and world’s 1st ‘live, real-time Net Promoter Score (NPS). We win 60% of HSCN Greater London connectivity contract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from NHS Digital</a:t>
            </a:r>
          </a:p>
        </p:txBody>
      </p:sp>
      <p:sp>
        <p:nvSpPr>
          <p:cNvPr id="31" name="Graphic 12">
            <a:extLst>
              <a:ext uri="{FF2B5EF4-FFF2-40B4-BE49-F238E27FC236}">
                <a16:creationId xmlns:a16="http://schemas.microsoft.com/office/drawing/2014/main" id="{CC49C825-3A96-F553-B111-A61F6C3FAFFA}"/>
              </a:ext>
            </a:extLst>
          </p:cNvPr>
          <p:cNvSpPr/>
          <p:nvPr/>
        </p:nvSpPr>
        <p:spPr>
          <a:xfrm>
            <a:off x="5620980" y="1758326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a range of Cyber-Security solutions along with our 24/7 CSOC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announce we are now accredited with 9 ISO’s</a:t>
            </a:r>
          </a:p>
        </p:txBody>
      </p:sp>
      <p:sp>
        <p:nvSpPr>
          <p:cNvPr id="32" name="Graphic 12">
            <a:extLst>
              <a:ext uri="{FF2B5EF4-FFF2-40B4-BE49-F238E27FC236}">
                <a16:creationId xmlns:a16="http://schemas.microsoft.com/office/drawing/2014/main" id="{631BFCA9-918C-F183-D24F-5FE0540F0648}"/>
              </a:ext>
            </a:extLst>
          </p:cNvPr>
          <p:cNvSpPr/>
          <p:nvPr/>
        </p:nvSpPr>
        <p:spPr>
          <a:xfrm>
            <a:off x="5654465" y="3899184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our TEAMS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Gateway Platform and launch our multi-vendor (5) international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SD-WAN solution options</a:t>
            </a:r>
          </a:p>
        </p:txBody>
      </p:sp>
      <p:sp>
        <p:nvSpPr>
          <p:cNvPr id="33" name="Graphic 12">
            <a:extLst>
              <a:ext uri="{FF2B5EF4-FFF2-40B4-BE49-F238E27FC236}">
                <a16:creationId xmlns:a16="http://schemas.microsoft.com/office/drawing/2014/main" id="{7071DF92-7A53-E067-D70B-F1832317BB79}"/>
              </a:ext>
            </a:extLst>
          </p:cNvPr>
          <p:cNvSpPr/>
          <p:nvPr/>
        </p:nvSpPr>
        <p:spPr>
          <a:xfrm>
            <a:off x="7491210" y="2822049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1st Digital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Pathology Solution in the UK. Reduces time to receive pathology test results from 21 days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2 days.</a:t>
            </a: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10DC45BA-D734-2242-69A6-0E8A72DB288F}"/>
              </a:ext>
            </a:extLst>
          </p:cNvPr>
          <p:cNvSpPr/>
          <p:nvPr/>
        </p:nvSpPr>
        <p:spPr>
          <a:xfrm>
            <a:off x="9338310" y="3907324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solidFill>
            <a:schemeClr val="dk1"/>
          </a:soli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launch Ransomware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Defender - a Ransomware remediation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Exponential-e complete the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build-out of our core dark fibre network around London - the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first part of our £130M UK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fibre investment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roll-out plan</a:t>
            </a: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27CBD9D8-BC9B-D3DF-4A9C-FEB3DF8DEC92}"/>
              </a:ext>
            </a:extLst>
          </p:cNvPr>
          <p:cNvSpPr/>
          <p:nvPr/>
        </p:nvSpPr>
        <p:spPr>
          <a:xfrm>
            <a:off x="9338310" y="1744913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17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breakthrough the £100m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sales order threshold to finish the FY22 / 23 financial year at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£206m Revenues</a:t>
            </a:r>
          </a:p>
        </p:txBody>
      </p:sp>
      <p:sp>
        <p:nvSpPr>
          <p:cNvPr id="36" name="Graphic 12" hidden="1">
            <a:extLst>
              <a:ext uri="{FF2B5EF4-FFF2-40B4-BE49-F238E27FC236}">
                <a16:creationId xmlns:a16="http://schemas.microsoft.com/office/drawing/2014/main" id="{4263C213-4C13-F333-48AB-CA650613A615}"/>
              </a:ext>
            </a:extLst>
          </p:cNvPr>
          <p:cNvSpPr/>
          <p:nvPr/>
        </p:nvSpPr>
        <p:spPr>
          <a:xfrm>
            <a:off x="1931707" y="3892321"/>
            <a:ext cx="2371090" cy="2053396"/>
          </a:xfrm>
          <a:custGeom>
            <a:avLst/>
            <a:gdLst>
              <a:gd name="connsiteX0" fmla="*/ 2084737 w 2779585"/>
              <a:gd name="connsiteY0" fmla="*/ 0 h 2407158"/>
              <a:gd name="connsiteX1" fmla="*/ 694849 w 2779585"/>
              <a:gd name="connsiteY1" fmla="*/ 0 h 2407158"/>
              <a:gd name="connsiteX2" fmla="*/ 0 w 2779585"/>
              <a:gd name="connsiteY2" fmla="*/ 1203579 h 2407158"/>
              <a:gd name="connsiteX3" fmla="*/ 694849 w 2779585"/>
              <a:gd name="connsiteY3" fmla="*/ 2407158 h 2407158"/>
              <a:gd name="connsiteX4" fmla="*/ 2084737 w 2779585"/>
              <a:gd name="connsiteY4" fmla="*/ 2407158 h 2407158"/>
              <a:gd name="connsiteX5" fmla="*/ 2779586 w 2779585"/>
              <a:gd name="connsiteY5" fmla="*/ 1203579 h 2407158"/>
              <a:gd name="connsiteX6" fmla="*/ 2084737 w 2779585"/>
              <a:gd name="connsiteY6" fmla="*/ 0 h 24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9585" h="2407158">
                <a:moveTo>
                  <a:pt x="2084737" y="0"/>
                </a:moveTo>
                <a:lnTo>
                  <a:pt x="694849" y="0"/>
                </a:lnTo>
                <a:lnTo>
                  <a:pt x="0" y="1203579"/>
                </a:lnTo>
                <a:lnTo>
                  <a:pt x="694849" y="2407158"/>
                </a:lnTo>
                <a:lnTo>
                  <a:pt x="2084737" y="2407158"/>
                </a:lnTo>
                <a:lnTo>
                  <a:pt x="2779586" y="1203579"/>
                </a:lnTo>
                <a:lnTo>
                  <a:pt x="2084737" y="0"/>
                </a:lnTo>
                <a:close/>
              </a:path>
            </a:pathLst>
          </a:custGeom>
          <a:solidFill>
            <a:schemeClr val="dk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29000"/>
                    <a:lumOff val="71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First UK company to offer GPU servers on demand from the 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also launch advanced Business Continuity &amp; Disaster Recovery services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8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91693 -0.0009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46" y="-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1693 -0.00092 " pathEditMode="relative" ptsTypes="AA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3C558127-4C26-AE59-98A1-92B13CCDF0EC}"/>
              </a:ext>
            </a:extLst>
          </p:cNvPr>
          <p:cNvSpPr txBox="1">
            <a:spLocks/>
          </p:cNvSpPr>
          <p:nvPr/>
        </p:nvSpPr>
        <p:spPr>
          <a:xfrm>
            <a:off x="2866361" y="214633"/>
            <a:ext cx="9111900" cy="74930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algn="r" defTabSz="609585" rtl="0" eaLnBrk="1" latinLnBrk="0" hangingPunct="1">
              <a:spcBef>
                <a:spcPct val="0"/>
              </a:spcBef>
              <a:buNone/>
              <a:defRPr lang="en-US" sz="2400" b="0" i="0" kern="0" spc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ea typeface="+mj-ea"/>
                <a:cs typeface="+mj-cs"/>
              </a:rPr>
              <a:t>We are held accountable by our International Management Accreditations, procurement frameworks, clients &amp; Staff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0AA9D7-E7DC-F05F-88EB-057E7C431450}"/>
              </a:ext>
            </a:extLst>
          </p:cNvPr>
          <p:cNvGrpSpPr/>
          <p:nvPr/>
        </p:nvGrpSpPr>
        <p:grpSpPr>
          <a:xfrm>
            <a:off x="209764" y="1262529"/>
            <a:ext cx="11838077" cy="5569827"/>
            <a:chOff x="209764" y="1262529"/>
            <a:chExt cx="11838077" cy="5569827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DF9C197-F607-A54B-0960-BAED42A79098}"/>
                </a:ext>
              </a:extLst>
            </p:cNvPr>
            <p:cNvGrpSpPr/>
            <p:nvPr/>
          </p:nvGrpSpPr>
          <p:grpSpPr>
            <a:xfrm>
              <a:off x="5457713" y="5487874"/>
              <a:ext cx="1548844" cy="1344482"/>
              <a:chOff x="5413801" y="5215418"/>
              <a:chExt cx="1548844" cy="1344482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4F3FE13-6189-47AC-80D5-7F1E2409F70A}"/>
                  </a:ext>
                </a:extLst>
              </p:cNvPr>
              <p:cNvSpPr txBox="1"/>
              <p:nvPr/>
            </p:nvSpPr>
            <p:spPr>
              <a:xfrm>
                <a:off x="5413801" y="6098235"/>
                <a:ext cx="1548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MS Gothic"/>
                    <a:cs typeface="+mn-cs"/>
                  </a:rPr>
                  <a:t>Web Filtering, </a:t>
                </a:r>
                <a:b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MS Gothic"/>
                    <a:cs typeface="+mn-cs"/>
                  </a:rPr>
                </a:b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MS Gothic"/>
                    <a:cs typeface="+mn-cs"/>
                  </a:rPr>
                  <a:t>Monitoring &amp; Reporting</a:t>
                </a:r>
                <a:b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MS Gothic"/>
                    <a:cs typeface="+mn-cs"/>
                  </a:rPr>
                </a:b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MS Gothic"/>
                    <a:cs typeface="+mn-cs"/>
                  </a:rPr>
                  <a:t>Services Framework</a:t>
                </a:r>
              </a:p>
            </p:txBody>
          </p:sp>
          <p:pic>
            <p:nvPicPr>
              <p:cNvPr id="93" name="Picture 92" descr="Logo&#10;&#10;Description automatically generated">
                <a:extLst>
                  <a:ext uri="{FF2B5EF4-FFF2-40B4-BE49-F238E27FC236}">
                    <a16:creationId xmlns:a16="http://schemas.microsoft.com/office/drawing/2014/main" id="{B6B224EE-1619-2F2C-6230-AB3309318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6358" y="5215418"/>
                <a:ext cx="660878" cy="660878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205BE69-FB14-43B8-9FA0-480A757F9AE5}"/>
                </a:ext>
              </a:extLst>
            </p:cNvPr>
            <p:cNvGrpSpPr/>
            <p:nvPr/>
          </p:nvGrpSpPr>
          <p:grpSpPr>
            <a:xfrm>
              <a:off x="209764" y="1262529"/>
              <a:ext cx="11838077" cy="4942503"/>
              <a:chOff x="209764" y="1262529"/>
              <a:chExt cx="11838077" cy="494250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393C349-705F-2F36-CCEC-16B152CE030D}"/>
                  </a:ext>
                </a:extLst>
              </p:cNvPr>
              <p:cNvGrpSpPr/>
              <p:nvPr/>
            </p:nvGrpSpPr>
            <p:grpSpPr>
              <a:xfrm>
                <a:off x="209764" y="1262529"/>
                <a:ext cx="11772472" cy="2210148"/>
                <a:chOff x="209764" y="1262529"/>
                <a:chExt cx="11772472" cy="2210148"/>
              </a:xfrm>
              <a:effectLst/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EF78A32-E0E2-E738-396C-D52D305E1069}"/>
                    </a:ext>
                  </a:extLst>
                </p:cNvPr>
                <p:cNvSpPr txBox="1"/>
                <p:nvPr/>
              </p:nvSpPr>
              <p:spPr>
                <a:xfrm>
                  <a:off x="209764" y="2895596"/>
                  <a:ext cx="1144373" cy="577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ISO9001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Quality Management 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5AE34A7-5545-F6CC-6C52-6448541612C0}"/>
                    </a:ext>
                  </a:extLst>
                </p:cNvPr>
                <p:cNvSpPr txBox="1"/>
                <p:nvPr/>
              </p:nvSpPr>
              <p:spPr>
                <a:xfrm>
                  <a:off x="1537849" y="2895596"/>
                  <a:ext cx="1144800" cy="577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ISO27001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Information Security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8550939-D2AF-C0B6-C980-5DADEF5B0CD4}"/>
                    </a:ext>
                  </a:extLst>
                </p:cNvPr>
                <p:cNvSpPr txBox="1"/>
                <p:nvPr/>
              </p:nvSpPr>
              <p:spPr>
                <a:xfrm>
                  <a:off x="2866361" y="2895596"/>
                  <a:ext cx="11448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CSA Star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Cloud Security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8251F23-4C72-DD51-5359-08D0E1E022EF}"/>
                    </a:ext>
                  </a:extLst>
                </p:cNvPr>
                <p:cNvSpPr txBox="1"/>
                <p:nvPr/>
              </p:nvSpPr>
              <p:spPr>
                <a:xfrm>
                  <a:off x="4343920" y="2895596"/>
                  <a:ext cx="846706" cy="577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ISO22301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Business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Continuity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54DCE97-93E4-6BE1-B86B-88509EC221AF}"/>
                    </a:ext>
                  </a:extLst>
                </p:cNvPr>
                <p:cNvSpPr txBox="1"/>
                <p:nvPr/>
              </p:nvSpPr>
              <p:spPr>
                <a:xfrm>
                  <a:off x="5504918" y="2895596"/>
                  <a:ext cx="1181734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BS10012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Data Protection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DCEF4F9-7833-D9B0-9B09-411104AEB8B8}"/>
                    </a:ext>
                  </a:extLst>
                </p:cNvPr>
                <p:cNvSpPr txBox="1"/>
                <p:nvPr/>
              </p:nvSpPr>
              <p:spPr>
                <a:xfrm>
                  <a:off x="6916786" y="2895596"/>
                  <a:ext cx="1015022" cy="577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ISO20000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IT Service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Management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1EC8471-0FB8-C092-C883-339FE652411F}"/>
                    </a:ext>
                  </a:extLst>
                </p:cNvPr>
                <p:cNvSpPr txBox="1"/>
                <p:nvPr/>
              </p:nvSpPr>
              <p:spPr>
                <a:xfrm>
                  <a:off x="8173163" y="2895596"/>
                  <a:ext cx="1159292" cy="577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ISO14001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Environmental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Management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BF1D4C-DE69-5E89-31AC-10BA0DF3A285}"/>
                    </a:ext>
                  </a:extLst>
                </p:cNvPr>
                <p:cNvSpPr txBox="1"/>
                <p:nvPr/>
              </p:nvSpPr>
              <p:spPr>
                <a:xfrm>
                  <a:off x="9573867" y="2895596"/>
                  <a:ext cx="1015021" cy="577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ISO50001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Energy </a:t>
                  </a:r>
                  <a:b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</a:b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Management</a:t>
                  </a: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E3627DA-2874-D501-1CF7-418CDA2F5BDB}"/>
                    </a:ext>
                  </a:extLst>
                </p:cNvPr>
                <p:cNvGrpSpPr/>
                <p:nvPr/>
              </p:nvGrpSpPr>
              <p:grpSpPr>
                <a:xfrm>
                  <a:off x="209764" y="1262529"/>
                  <a:ext cx="11772472" cy="1621377"/>
                  <a:chOff x="140108" y="1262529"/>
                  <a:chExt cx="11772472" cy="1621377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EB5D52F7-F4E0-D837-C8C5-2FA3190683F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40108" y="1263129"/>
                    <a:ext cx="1144800" cy="16201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2">
                    <a:extLst>
                      <a:ext uri="{FF2B5EF4-FFF2-40B4-BE49-F238E27FC236}">
                        <a16:creationId xmlns:a16="http://schemas.microsoft.com/office/drawing/2014/main" id="{63F2482B-A164-62A6-DDAD-E762B5ECE6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468567" y="1263552"/>
                    <a:ext cx="1144800" cy="16193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" name="Picture 2">
                    <a:extLst>
                      <a:ext uri="{FF2B5EF4-FFF2-40B4-BE49-F238E27FC236}">
                        <a16:creationId xmlns:a16="http://schemas.microsoft.com/office/drawing/2014/main" id="{6376AA85-2504-9823-F988-B8434DC284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797026" y="1263129"/>
                    <a:ext cx="1144800" cy="16201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" name="Picture 2">
                    <a:extLst>
                      <a:ext uri="{FF2B5EF4-FFF2-40B4-BE49-F238E27FC236}">
                        <a16:creationId xmlns:a16="http://schemas.microsoft.com/office/drawing/2014/main" id="{9F9209A7-8239-4119-ED17-FE0DDB6B165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125485" y="1262529"/>
                    <a:ext cx="1144800" cy="1621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9" name="Picture 2">
                    <a:extLst>
                      <a:ext uri="{FF2B5EF4-FFF2-40B4-BE49-F238E27FC236}">
                        <a16:creationId xmlns:a16="http://schemas.microsoft.com/office/drawing/2014/main" id="{47C0A9AF-FCF0-455D-3122-F8A03210B67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453944" y="1263129"/>
                    <a:ext cx="1144800" cy="16201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3" name="Picture 2">
                    <a:extLst>
                      <a:ext uri="{FF2B5EF4-FFF2-40B4-BE49-F238E27FC236}">
                        <a16:creationId xmlns:a16="http://schemas.microsoft.com/office/drawing/2014/main" id="{7111E014-FB22-A872-9070-7496D889B2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782403" y="1263552"/>
                    <a:ext cx="1144800" cy="16193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2">
                    <a:extLst>
                      <a:ext uri="{FF2B5EF4-FFF2-40B4-BE49-F238E27FC236}">
                        <a16:creationId xmlns:a16="http://schemas.microsoft.com/office/drawing/2014/main" id="{0B0F18E2-BA0B-5774-ABF3-303D446B63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110949" y="1263129"/>
                    <a:ext cx="1144625" cy="16201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9" name="Picture 2">
                    <a:extLst>
                      <a:ext uri="{FF2B5EF4-FFF2-40B4-BE49-F238E27FC236}">
                        <a16:creationId xmlns:a16="http://schemas.microsoft.com/office/drawing/2014/main" id="{595B746C-771F-EBB5-A391-6EFF973B375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9439408" y="1263129"/>
                    <a:ext cx="1144625" cy="16201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2">
                    <a:extLst>
                      <a:ext uri="{FF2B5EF4-FFF2-40B4-BE49-F238E27FC236}">
                        <a16:creationId xmlns:a16="http://schemas.microsoft.com/office/drawing/2014/main" id="{1AD7D7DC-32F8-8CD7-A691-F61A95D669B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0767780" y="1263129"/>
                    <a:ext cx="1144800" cy="16201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D46763D-860E-590C-FE91-92926819EEB3}"/>
                    </a:ext>
                  </a:extLst>
                </p:cNvPr>
                <p:cNvSpPr txBox="1"/>
                <p:nvPr/>
              </p:nvSpPr>
              <p:spPr>
                <a:xfrm>
                  <a:off x="10841410" y="2895596"/>
                  <a:ext cx="1136851" cy="577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ISO27017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Private </a:t>
                  </a:r>
                  <a:b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</a:b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MS Gothic"/>
                      <a:cs typeface="+mn-cs"/>
                    </a:rPr>
                    <a:t>Cloud Security</a:t>
                  </a:r>
                </a:p>
              </p:txBody>
            </p:sp>
          </p:grp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3A1295DA-49E3-F4A2-A250-2DD3EB05D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30105" y="3974695"/>
                <a:ext cx="1877516" cy="431994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7D54BBCB-AC91-B0E3-8788-5D9FE8161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571837" y="3544574"/>
                <a:ext cx="1037637" cy="863035"/>
              </a:xfrm>
              <a:prstGeom prst="rect">
                <a:avLst/>
              </a:prstGeom>
            </p:spPr>
          </p:pic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09DAA705-280B-53AF-6D92-DCB288916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014775" y="3591307"/>
                <a:ext cx="1037637" cy="863035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FC817E78-920D-F8EE-DA9F-21D942C70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57713" y="3586931"/>
                <a:ext cx="1037637" cy="863035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E19F61AD-0F3C-CBC9-1C68-37EAFBDE1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905116" y="3584121"/>
                <a:ext cx="1037637" cy="863035"/>
              </a:xfrm>
              <a:prstGeom prst="rect">
                <a:avLst/>
              </a:prstGeom>
            </p:spPr>
          </p:pic>
          <p:pic>
            <p:nvPicPr>
              <p:cNvPr id="76" name="Picture 7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8B3C2C0-CF39-A9D3-9EDD-08F08B2E9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86" y="4653251"/>
                <a:ext cx="1316856" cy="507588"/>
              </a:xfrm>
              <a:prstGeom prst="rect">
                <a:avLst/>
              </a:prstGeom>
              <a:noFill/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F74D9EA-DDF7-1483-1F0D-D8D788C415C1}"/>
                  </a:ext>
                </a:extLst>
              </p:cNvPr>
              <p:cNvSpPr txBox="1"/>
              <p:nvPr/>
            </p:nvSpPr>
            <p:spPr>
              <a:xfrm>
                <a:off x="1995260" y="4568251"/>
                <a:ext cx="193718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RM1043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Digital Specialists &amp; Outcomes (DOS) v5</a:t>
                </a:r>
                <a:endPara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6A8280F-79CD-44C1-35C1-6EED7A84E852}"/>
                  </a:ext>
                </a:extLst>
              </p:cNvPr>
              <p:cNvSpPr txBox="1"/>
              <p:nvPr/>
            </p:nvSpPr>
            <p:spPr>
              <a:xfrm>
                <a:off x="3755309" y="4556709"/>
                <a:ext cx="1744347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RM3764.3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Cyber Security Services 3 DPS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468BDD1-828E-4FFD-C5CE-DC2C242233AF}"/>
                  </a:ext>
                </a:extLst>
              </p:cNvPr>
              <p:cNvSpPr txBox="1"/>
              <p:nvPr/>
            </p:nvSpPr>
            <p:spPr>
              <a:xfrm>
                <a:off x="5214010" y="4568251"/>
                <a:ext cx="1744347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RM6116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Network Services 3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0EF2DD70-DBFA-3738-8013-B57249DE3948}"/>
                  </a:ext>
                </a:extLst>
              </p:cNvPr>
              <p:cNvSpPr txBox="1"/>
              <p:nvPr/>
            </p:nvSpPr>
            <p:spPr>
              <a:xfrm>
                <a:off x="6637189" y="4568251"/>
                <a:ext cx="1744347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RM6100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Technology Services 3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9839AF6-A1FD-392B-4F67-655F76CFA714}"/>
                  </a:ext>
                </a:extLst>
              </p:cNvPr>
              <p:cNvCxnSpPr/>
              <p:nvPr/>
            </p:nvCxnSpPr>
            <p:spPr>
              <a:xfrm>
                <a:off x="1778949" y="4972594"/>
                <a:ext cx="6823353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2694814-39B0-F8AD-0C98-96973151BC4D}"/>
                  </a:ext>
                </a:extLst>
              </p:cNvPr>
              <p:cNvSpPr txBox="1"/>
              <p:nvPr/>
            </p:nvSpPr>
            <p:spPr>
              <a:xfrm>
                <a:off x="1897771" y="4998020"/>
                <a:ext cx="193718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RM6095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Gigabit Capable Connectivity DPS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F59D120-DD7E-ABD3-5D53-E6A0DAD63C80}"/>
                  </a:ext>
                </a:extLst>
              </p:cNvPr>
              <p:cNvSpPr txBox="1"/>
              <p:nvPr/>
            </p:nvSpPr>
            <p:spPr>
              <a:xfrm>
                <a:off x="3743484" y="4991854"/>
                <a:ext cx="1767996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RM6147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Technology Products Catalogue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67D965E-66F9-B21C-B0F0-096C039C6EE0}"/>
                  </a:ext>
                </a:extLst>
              </p:cNvPr>
              <p:cNvSpPr txBox="1"/>
              <p:nvPr/>
            </p:nvSpPr>
            <p:spPr>
              <a:xfrm>
                <a:off x="5224608" y="4984921"/>
                <a:ext cx="1742353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RM3825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HSCN DPS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04A2DAA-8302-F159-38AB-5CD519ABE792}"/>
                  </a:ext>
                </a:extLst>
              </p:cNvPr>
              <p:cNvSpPr txBox="1"/>
              <p:nvPr/>
            </p:nvSpPr>
            <p:spPr>
              <a:xfrm>
                <a:off x="6668400" y="4985711"/>
                <a:ext cx="1742353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Approved Supplier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: RM6094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SPARK DPS</a:t>
                </a: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48506E2-BC33-8022-F967-04E8F585368E}"/>
                  </a:ext>
                </a:extLst>
              </p:cNvPr>
              <p:cNvGrpSpPr/>
              <p:nvPr/>
            </p:nvGrpSpPr>
            <p:grpSpPr>
              <a:xfrm>
                <a:off x="434065" y="5452290"/>
                <a:ext cx="2160821" cy="719367"/>
                <a:chOff x="-133350" y="4563122"/>
                <a:chExt cx="2160821" cy="719367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9ACC572-997B-513D-867B-F09718297FDF}"/>
                    </a:ext>
                  </a:extLst>
                </p:cNvPr>
                <p:cNvSpPr/>
                <p:nvPr/>
              </p:nvSpPr>
              <p:spPr>
                <a:xfrm>
                  <a:off x="-133350" y="4563122"/>
                  <a:ext cx="2160821" cy="719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88" name="Picture 87" descr="Graphical user interface, text&#10;&#10;Description automatically generated">
                  <a:extLst>
                    <a:ext uri="{FF2B5EF4-FFF2-40B4-BE49-F238E27FC236}">
                      <a16:creationId xmlns:a16="http://schemas.microsoft.com/office/drawing/2014/main" id="{0A8017B3-696E-9C09-575D-61A871F48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98" t="6875" r="8237" b="10286"/>
                <a:stretch/>
              </p:blipFill>
              <p:spPr>
                <a:xfrm>
                  <a:off x="111647" y="4579750"/>
                  <a:ext cx="1908000" cy="645719"/>
                </a:xfrm>
                <a:prstGeom prst="rect">
                  <a:avLst/>
                </a:prstGeom>
              </p:spPr>
            </p:pic>
          </p:grpSp>
          <p:pic>
            <p:nvPicPr>
              <p:cNvPr id="89" name="Picture 8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09058C1-74E6-C5E3-9BBE-287785247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3850" y="5520799"/>
                <a:ext cx="729383" cy="614954"/>
              </a:xfrm>
              <a:prstGeom prst="rect">
                <a:avLst/>
              </a:prstGeom>
            </p:spPr>
          </p:pic>
          <p:pic>
            <p:nvPicPr>
              <p:cNvPr id="90" name="Picture 89" descr="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C4133E0E-BB24-249A-E455-501E10B5B1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953"/>
              <a:stretch/>
            </p:blipFill>
            <p:spPr>
              <a:xfrm>
                <a:off x="3932440" y="5560878"/>
                <a:ext cx="1708815" cy="5347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ACACC22C-D6DE-EEFF-34A8-63822A7D3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5116" y="5494232"/>
                <a:ext cx="668088" cy="668088"/>
              </a:xfrm>
              <a:prstGeom prst="rect">
                <a:avLst/>
              </a:prstGeom>
            </p:spPr>
          </p:pic>
          <p:pic>
            <p:nvPicPr>
              <p:cNvPr id="95" name="Picture 9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804D388A-CC58-5D1E-D427-91E8976AA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2753" y="5378521"/>
                <a:ext cx="826511" cy="826511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CEA7835D-2A8E-7E3A-BF11-E873FB942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1266" y="3615799"/>
                <a:ext cx="3076575" cy="190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D01E7809-4946-96B7-06F4-30E02E1A4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183064" y="3756593"/>
                <a:ext cx="2524125" cy="1381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CBA085-BC90-CD93-4495-6F32D12B94A9}"/>
                  </a:ext>
                </a:extLst>
              </p:cNvPr>
              <p:cNvSpPr txBox="1"/>
              <p:nvPr/>
            </p:nvSpPr>
            <p:spPr>
              <a:xfrm>
                <a:off x="9882631" y="4376252"/>
                <a:ext cx="112499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000" b="1" dirty="0">
                    <a:solidFill>
                      <a:prstClr val="black"/>
                    </a:solidFill>
                    <a:latin typeface="Helvetica" pitchFamily="2" charset="0"/>
                  </a:rPr>
                  <a:t>80</a:t>
                </a:r>
                <a:endPara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AFCD69-E204-0671-0093-28F002C31EE0}"/>
                  </a:ext>
                </a:extLst>
              </p:cNvPr>
              <p:cNvSpPr txBox="1"/>
              <p:nvPr/>
            </p:nvSpPr>
            <p:spPr>
              <a:xfrm>
                <a:off x="9141188" y="5594871"/>
                <a:ext cx="272973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sz="1000" b="1" dirty="0">
                    <a:solidFill>
                      <a:prstClr val="white"/>
                    </a:solidFill>
                    <a:latin typeface="Helvetica" pitchFamily="2" charset="0"/>
                    <a:ea typeface="MS Gothic"/>
                  </a:rPr>
                  <a:t>Our Real-time ‘LIVE’ NET Promoter Score</a:t>
                </a:r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395BB26-FCAC-42EC-2FD3-B65672119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4A8950-0D26-B1A1-E902-F706315009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4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4581EF-9301-E18D-B700-7C04F92A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and Management - </a:t>
            </a:r>
            <a:r>
              <a:rPr lang="en-GB" b="1" dirty="0"/>
              <a:t>Voice of the Customer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DB6A2-68D2-D1D1-1513-FB18AE4CC8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45D9C-4EAD-51C0-E7C5-0047F405557A}"/>
              </a:ext>
            </a:extLst>
          </p:cNvPr>
          <p:cNvSpPr/>
          <p:nvPr/>
        </p:nvSpPr>
        <p:spPr>
          <a:xfrm>
            <a:off x="787962" y="3533205"/>
            <a:ext cx="5717539" cy="271588"/>
          </a:xfrm>
          <a:prstGeom prst="rect">
            <a:avLst/>
          </a:prstGeom>
          <a:solidFill>
            <a:srgbClr val="F5F5F5"/>
          </a:solidFill>
          <a:ln>
            <a:solidFill>
              <a:srgbClr val="E1E1E1"/>
            </a:solidFill>
          </a:ln>
          <a:effectLst>
            <a:innerShdw blurRad="63500" dist="12700" dir="13500000">
              <a:prstClr val="black">
                <a:alpha val="21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A2D38-6CD8-2A17-4168-CDC7863322FD}"/>
              </a:ext>
            </a:extLst>
          </p:cNvPr>
          <p:cNvSpPr txBox="1"/>
          <p:nvPr/>
        </p:nvSpPr>
        <p:spPr>
          <a:xfrm>
            <a:off x="380920" y="3129846"/>
            <a:ext cx="1881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Knowledge 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(22%)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CA1DA-C83C-9FDA-EBD2-DD4E972AE29E}"/>
              </a:ext>
            </a:extLst>
          </p:cNvPr>
          <p:cNvSpPr txBox="1"/>
          <p:nvPr/>
        </p:nvSpPr>
        <p:spPr>
          <a:xfrm>
            <a:off x="2416664" y="3860913"/>
            <a:ext cx="2460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Speed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(60%)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9AD86-A67A-599C-DF7F-6AD909AEA60B}"/>
              </a:ext>
            </a:extLst>
          </p:cNvPr>
          <p:cNvSpPr txBox="1"/>
          <p:nvPr/>
        </p:nvSpPr>
        <p:spPr>
          <a:xfrm>
            <a:off x="5074351" y="3157270"/>
            <a:ext cx="2104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Collaboration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 (13%)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9E7ED-7E93-ED6B-F392-3D24953C934E}"/>
              </a:ext>
            </a:extLst>
          </p:cNvPr>
          <p:cNvSpPr txBox="1"/>
          <p:nvPr/>
        </p:nvSpPr>
        <p:spPr>
          <a:xfrm>
            <a:off x="5575419" y="3859902"/>
            <a:ext cx="141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Advice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rPr>
              <a:t>(5%)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30566-13BE-AC40-C261-53B1D7BA478E}"/>
              </a:ext>
            </a:extLst>
          </p:cNvPr>
          <p:cNvSpPr txBox="1"/>
          <p:nvPr/>
        </p:nvSpPr>
        <p:spPr>
          <a:xfrm>
            <a:off x="7381703" y="1226917"/>
            <a:ext cx="4392915" cy="4786132"/>
          </a:xfrm>
          <a:prstGeom prst="roundRect">
            <a:avLst>
              <a:gd name="adj" fmla="val 2393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Delivering Peace of Mind-as-a-Service</a:t>
            </a:r>
          </a:p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NPS is a loyalty and satisfaction metric developed in 2003</a:t>
            </a:r>
            <a:endParaRPr lang="en-US" sz="1400" kern="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Every interaction with our Service Desk measured</a:t>
            </a:r>
          </a:p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Quick, simple feedback (5 seconds) </a:t>
            </a:r>
          </a:p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Fully integrated to our ServiceNow system so no need for a lengthy survey</a:t>
            </a:r>
          </a:p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Committed to calling back every customer that has provided Red or Amber feedback - most times within an hour</a:t>
            </a:r>
          </a:p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Live feedback system - shared across all teams, at all times</a:t>
            </a:r>
          </a:p>
          <a:p>
            <a:pPr marL="285750" indent="-285750"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Live score on Exponential-e’s website - this updates every time feedback is received.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FFB06-1922-3BDE-4A3A-71E0A2CDC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3" b="13811"/>
          <a:stretch/>
        </p:blipFill>
        <p:spPr>
          <a:xfrm>
            <a:off x="1905274" y="1048469"/>
            <a:ext cx="3471306" cy="2036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ED181-9010-FE62-EEB8-0B662B1D6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t="27194" r="23399" b="9830"/>
          <a:stretch/>
        </p:blipFill>
        <p:spPr>
          <a:xfrm rot="880446">
            <a:off x="2574426" y="1474111"/>
            <a:ext cx="2133005" cy="2083918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D5A654-30E2-AE78-611C-A6F8446A150D}"/>
              </a:ext>
            </a:extLst>
          </p:cNvPr>
          <p:cNvGrpSpPr/>
          <p:nvPr/>
        </p:nvGrpSpPr>
        <p:grpSpPr>
          <a:xfrm>
            <a:off x="712453" y="4557802"/>
            <a:ext cx="5860137" cy="1336675"/>
            <a:chOff x="461987" y="5286864"/>
            <a:chExt cx="5860137" cy="133667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9AF2C4-D667-EAA0-951E-4AEA5D67AFFD}"/>
                </a:ext>
              </a:extLst>
            </p:cNvPr>
            <p:cNvGrpSpPr/>
            <p:nvPr/>
          </p:nvGrpSpPr>
          <p:grpSpPr>
            <a:xfrm>
              <a:off x="1058398" y="5922767"/>
              <a:ext cx="2940197" cy="179585"/>
              <a:chOff x="4914012" y="6038010"/>
              <a:chExt cx="2940197" cy="179585"/>
            </a:xfrm>
            <a:solidFill>
              <a:schemeClr val="bg1">
                <a:lumMod val="75000"/>
              </a:schemeClr>
            </a:solidFill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7089E6-B79E-DCC5-3730-04E17A13FC14}"/>
                  </a:ext>
                </a:extLst>
              </p:cNvPr>
              <p:cNvSpPr/>
              <p:nvPr/>
            </p:nvSpPr>
            <p:spPr>
              <a:xfrm>
                <a:off x="4914012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CE10BDE-00BB-9996-696A-C28C002FC80F}"/>
                  </a:ext>
                </a:extLst>
              </p:cNvPr>
              <p:cNvSpPr/>
              <p:nvPr/>
            </p:nvSpPr>
            <p:spPr>
              <a:xfrm>
                <a:off x="5334040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72230B-D536-2E04-8136-4FCE7D20261A}"/>
                  </a:ext>
                </a:extLst>
              </p:cNvPr>
              <p:cNvSpPr/>
              <p:nvPr/>
            </p:nvSpPr>
            <p:spPr>
              <a:xfrm>
                <a:off x="5754068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D56904-B99F-AE53-449B-08DBD0AC6CB2}"/>
                  </a:ext>
                </a:extLst>
              </p:cNvPr>
              <p:cNvSpPr/>
              <p:nvPr/>
            </p:nvSpPr>
            <p:spPr>
              <a:xfrm>
                <a:off x="6174096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EA87D73-2833-B11A-5261-A069CE6A3321}"/>
                  </a:ext>
                </a:extLst>
              </p:cNvPr>
              <p:cNvSpPr/>
              <p:nvPr/>
            </p:nvSpPr>
            <p:spPr>
              <a:xfrm>
                <a:off x="6594124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EC04806-E400-4218-63E5-0F52563D960A}"/>
                  </a:ext>
                </a:extLst>
              </p:cNvPr>
              <p:cNvSpPr/>
              <p:nvPr/>
            </p:nvSpPr>
            <p:spPr>
              <a:xfrm>
                <a:off x="7014152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9192169-82B4-A618-7E0C-D61523266DD5}"/>
                  </a:ext>
                </a:extLst>
              </p:cNvPr>
              <p:cNvSpPr/>
              <p:nvPr/>
            </p:nvSpPr>
            <p:spPr>
              <a:xfrm>
                <a:off x="7434181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FF6581-029D-F3A1-1517-99E5A030FA31}"/>
                </a:ext>
              </a:extLst>
            </p:cNvPr>
            <p:cNvGrpSpPr/>
            <p:nvPr/>
          </p:nvGrpSpPr>
          <p:grpSpPr>
            <a:xfrm>
              <a:off x="3998595" y="5922767"/>
              <a:ext cx="840056" cy="179585"/>
              <a:chOff x="7854209" y="6038010"/>
              <a:chExt cx="840056" cy="179585"/>
            </a:xfrm>
            <a:solidFill>
              <a:schemeClr val="bg1">
                <a:lumMod val="75000"/>
              </a:schemeClr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04E65ED-3C13-1DFF-5B6D-BEB8F537F636}"/>
                  </a:ext>
                </a:extLst>
              </p:cNvPr>
              <p:cNvSpPr/>
              <p:nvPr/>
            </p:nvSpPr>
            <p:spPr>
              <a:xfrm>
                <a:off x="7854209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6E6064-1011-40D0-FA85-BC3FE94EE249}"/>
                  </a:ext>
                </a:extLst>
              </p:cNvPr>
              <p:cNvSpPr/>
              <p:nvPr/>
            </p:nvSpPr>
            <p:spPr>
              <a:xfrm>
                <a:off x="8274237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0C2FC2E-834B-5A34-D7F1-90CB41271C6D}"/>
                </a:ext>
              </a:extLst>
            </p:cNvPr>
            <p:cNvGrpSpPr/>
            <p:nvPr/>
          </p:nvGrpSpPr>
          <p:grpSpPr>
            <a:xfrm>
              <a:off x="4838651" y="5922767"/>
              <a:ext cx="840056" cy="179585"/>
              <a:chOff x="8694265" y="6038010"/>
              <a:chExt cx="840056" cy="179585"/>
            </a:xfrm>
            <a:solidFill>
              <a:schemeClr val="bg1">
                <a:lumMod val="75000"/>
              </a:schemeClr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40706A1-EF42-2A10-B7E1-EAAF523C467A}"/>
                  </a:ext>
                </a:extLst>
              </p:cNvPr>
              <p:cNvSpPr/>
              <p:nvPr/>
            </p:nvSpPr>
            <p:spPr>
              <a:xfrm>
                <a:off x="8694265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25463A-B430-F7F2-EA57-9333B7CC557B}"/>
                  </a:ext>
                </a:extLst>
              </p:cNvPr>
              <p:cNvSpPr/>
              <p:nvPr/>
            </p:nvSpPr>
            <p:spPr>
              <a:xfrm>
                <a:off x="9114293" y="6038010"/>
                <a:ext cx="420028" cy="17958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3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8F345D-7748-FFED-6286-C47A5C140694}"/>
                </a:ext>
              </a:extLst>
            </p:cNvPr>
            <p:cNvSpPr txBox="1"/>
            <p:nvPr/>
          </p:nvSpPr>
          <p:spPr>
            <a:xfrm>
              <a:off x="461987" y="5286864"/>
              <a:ext cx="11928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30204" pitchFamily="34" charset="0"/>
                  <a:ea typeface="+mn-ea"/>
                  <a:cs typeface="+mn-cs"/>
                </a:rPr>
                <a:t>Not at all likely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B00CEE-7CC5-42F2-558A-96C6B42671AB}"/>
                </a:ext>
              </a:extLst>
            </p:cNvPr>
            <p:cNvSpPr txBox="1"/>
            <p:nvPr/>
          </p:nvSpPr>
          <p:spPr>
            <a:xfrm>
              <a:off x="5035289" y="5286864"/>
              <a:ext cx="12868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30204" pitchFamily="34" charset="0"/>
                  <a:ea typeface="+mn-ea"/>
                  <a:cs typeface="+mn-cs"/>
                </a:rPr>
                <a:t>Extremely likely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5B6053-4702-3537-85DD-5A3F19C48394}"/>
                </a:ext>
              </a:extLst>
            </p:cNvPr>
            <p:cNvSpPr txBox="1"/>
            <p:nvPr/>
          </p:nvSpPr>
          <p:spPr>
            <a:xfrm>
              <a:off x="3830849" y="5286864"/>
              <a:ext cx="11928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30204" pitchFamily="34" charset="0"/>
                  <a:ea typeface="+mn-ea"/>
                  <a:cs typeface="+mn-cs"/>
                </a:rPr>
                <a:t>Neutral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262C95-68DF-A3D5-9C12-BC32A9BD8202}"/>
                </a:ext>
              </a:extLst>
            </p:cNvPr>
            <p:cNvSpPr txBox="1"/>
            <p:nvPr/>
          </p:nvSpPr>
          <p:spPr>
            <a:xfrm>
              <a:off x="1058398" y="6100319"/>
              <a:ext cx="29401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30204" pitchFamily="34" charset="0"/>
                  <a:ea typeface="+mn-ea"/>
                  <a:cs typeface="+mn-cs"/>
                </a:rPr>
                <a:t>Detractor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97B5F8-CD27-85CC-4BD1-748A3B60FA3D}"/>
                </a:ext>
              </a:extLst>
            </p:cNvPr>
            <p:cNvSpPr txBox="1"/>
            <p:nvPr/>
          </p:nvSpPr>
          <p:spPr>
            <a:xfrm>
              <a:off x="3998595" y="6100319"/>
              <a:ext cx="840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30204" pitchFamily="34" charset="0"/>
                  <a:ea typeface="+mn-ea"/>
                  <a:cs typeface="+mn-cs"/>
                </a:rPr>
                <a:t>Passive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F0941C-2281-9DBC-1903-999EBF36A16F}"/>
                </a:ext>
              </a:extLst>
            </p:cNvPr>
            <p:cNvSpPr txBox="1"/>
            <p:nvPr/>
          </p:nvSpPr>
          <p:spPr>
            <a:xfrm>
              <a:off x="4838651" y="6100319"/>
              <a:ext cx="840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30204" pitchFamily="34" charset="0"/>
                  <a:ea typeface="+mn-ea"/>
                  <a:cs typeface="+mn-cs"/>
                </a:rPr>
                <a:t>Promoter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284760-5191-BA3C-6392-78EA50AB6876}"/>
                </a:ext>
              </a:extLst>
            </p:cNvPr>
            <p:cNvSpPr txBox="1"/>
            <p:nvPr/>
          </p:nvSpPr>
          <p:spPr>
            <a:xfrm>
              <a:off x="1058398" y="6346540"/>
              <a:ext cx="4620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30204" pitchFamily="34" charset="0"/>
                  <a:ea typeface="+mn-ea"/>
                  <a:cs typeface="+mn-cs"/>
                </a:rPr>
                <a:t>%Promoters - %Detractors = NPS (Net Promoter Score)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15A66F9-09CE-4950-1F03-20B779A35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34358" y="5566569"/>
              <a:ext cx="288135" cy="288135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471EA45-E3BF-005F-AB2D-5FE60165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43503" y="5564639"/>
              <a:ext cx="288135" cy="288135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35DC8E9C-F927-5BA0-023F-03D7DB3C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83191" y="5564638"/>
              <a:ext cx="288135" cy="288135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7EA8DB7C-9EFC-A5B0-39D3-20595CB0D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14611" y="5580549"/>
              <a:ext cx="288135" cy="276252"/>
            </a:xfrm>
            <a:prstGeom prst="rect">
              <a:avLst/>
            </a:prstGeom>
          </p:spPr>
        </p:pic>
      </p:grp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E090EFF7-847A-6AE4-0F46-EE370403C66D}"/>
              </a:ext>
            </a:extLst>
          </p:cNvPr>
          <p:cNvSpPr/>
          <p:nvPr/>
        </p:nvSpPr>
        <p:spPr>
          <a:xfrm>
            <a:off x="811120" y="3561397"/>
            <a:ext cx="5665217" cy="218604"/>
          </a:xfrm>
          <a:prstGeom prst="roundRect">
            <a:avLst/>
          </a:prstGeom>
          <a:gradFill>
            <a:gsLst>
              <a:gs pos="0">
                <a:srgbClr val="F4D03D"/>
              </a:gs>
              <a:gs pos="59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773F6A8-A946-0A6E-4750-B712D29747BE}"/>
              </a:ext>
            </a:extLst>
          </p:cNvPr>
          <p:cNvGrpSpPr/>
          <p:nvPr/>
        </p:nvGrpSpPr>
        <p:grpSpPr>
          <a:xfrm>
            <a:off x="2107894" y="3561396"/>
            <a:ext cx="3973812" cy="218605"/>
            <a:chOff x="2107894" y="3929962"/>
            <a:chExt cx="3973812" cy="32274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F2063A9-A37F-8A61-E222-84B6A89351CD}"/>
                </a:ext>
              </a:extLst>
            </p:cNvPr>
            <p:cNvCxnSpPr/>
            <p:nvPr/>
          </p:nvCxnSpPr>
          <p:spPr>
            <a:xfrm>
              <a:off x="2107894" y="3929962"/>
              <a:ext cx="0" cy="310786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A813971-4C5D-9778-CB25-1F95DA1CD9B2}"/>
                </a:ext>
              </a:extLst>
            </p:cNvPr>
            <p:cNvCxnSpPr/>
            <p:nvPr/>
          </p:nvCxnSpPr>
          <p:spPr>
            <a:xfrm>
              <a:off x="5179743" y="3929962"/>
              <a:ext cx="0" cy="310786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55BECA8-916D-8975-7BA1-19004DEA2547}"/>
                </a:ext>
              </a:extLst>
            </p:cNvPr>
            <p:cNvCxnSpPr/>
            <p:nvPr/>
          </p:nvCxnSpPr>
          <p:spPr>
            <a:xfrm>
              <a:off x="6081706" y="3941916"/>
              <a:ext cx="0" cy="310786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755A86-9178-FFC5-C56C-E64D97538F6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65006" r="73760" b="3372"/>
          <a:stretch/>
        </p:blipFill>
        <p:spPr>
          <a:xfrm>
            <a:off x="3134760" y="2010686"/>
            <a:ext cx="1190594" cy="1213244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D075AF-0D2E-D3BC-9C2B-97651BBA7CD2}"/>
              </a:ext>
            </a:extLst>
          </p:cNvPr>
          <p:cNvSpPr txBox="1"/>
          <p:nvPr/>
        </p:nvSpPr>
        <p:spPr>
          <a:xfrm>
            <a:off x="3170855" y="1970258"/>
            <a:ext cx="956310" cy="9594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86799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 animBg="1"/>
      <p:bldP spid="40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5833438" y="2019297"/>
            <a:ext cx="5174085" cy="4197070"/>
            <a:chOff x="4608796" y="1108018"/>
            <a:chExt cx="7705368" cy="6250373"/>
          </a:xfrm>
        </p:grpSpPr>
        <p:pic>
          <p:nvPicPr>
            <p:cNvPr id="77" name="Picture 76" descr="A picture containing computer, dark, light, night sky&#10;&#10;Description automatically generated">
              <a:extLst>
                <a:ext uri="{FF2B5EF4-FFF2-40B4-BE49-F238E27FC236}">
                  <a16:creationId xmlns:a16="http://schemas.microsoft.com/office/drawing/2014/main" id="{6AEE5397-81C0-4A02-9B6C-9ECF9E0E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1" t="23196"/>
            <a:stretch/>
          </p:blipFill>
          <p:spPr>
            <a:xfrm rot="3889314">
              <a:off x="7511522" y="1245071"/>
              <a:ext cx="2688502" cy="2821700"/>
            </a:xfrm>
            <a:prstGeom prst="rect">
              <a:avLst/>
            </a:prstGeom>
          </p:spPr>
        </p:pic>
        <p:pic>
          <p:nvPicPr>
            <p:cNvPr id="78" name="Picture 77" descr="A picture containing computer, dark, light, night sky&#10;&#10;Description automatically generated">
              <a:extLst>
                <a:ext uri="{FF2B5EF4-FFF2-40B4-BE49-F238E27FC236}">
                  <a16:creationId xmlns:a16="http://schemas.microsoft.com/office/drawing/2014/main" id="{6AEE5397-81C0-4A02-9B6C-9ECF9E0E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9159"/>
            <a:stretch/>
          </p:blipFill>
          <p:spPr>
            <a:xfrm rot="7106190">
              <a:off x="8595990" y="1746204"/>
              <a:ext cx="3137522" cy="3337374"/>
            </a:xfrm>
            <a:prstGeom prst="rect">
              <a:avLst/>
            </a:prstGeom>
          </p:spPr>
        </p:pic>
        <p:pic>
          <p:nvPicPr>
            <p:cNvPr id="79" name="Picture 78" descr="A picture containing computer, dark, light, night sky&#10;&#10;Description automatically generated">
              <a:extLst>
                <a:ext uri="{FF2B5EF4-FFF2-40B4-BE49-F238E27FC236}">
                  <a16:creationId xmlns:a16="http://schemas.microsoft.com/office/drawing/2014/main" id="{6AEE5397-81C0-4A02-9B6C-9ECF9E0E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39979">
              <a:off x="6618255" y="3550426"/>
              <a:ext cx="3497069" cy="3673887"/>
            </a:xfrm>
            <a:prstGeom prst="rect">
              <a:avLst/>
            </a:prstGeom>
          </p:spPr>
        </p:pic>
        <p:pic>
          <p:nvPicPr>
            <p:cNvPr id="80" name="Picture 79" descr="A picture containing computer, dark, light, night sky&#10;&#10;Description automatically generated">
              <a:extLst>
                <a:ext uri="{FF2B5EF4-FFF2-40B4-BE49-F238E27FC236}">
                  <a16:creationId xmlns:a16="http://schemas.microsoft.com/office/drawing/2014/main" id="{6AEE5397-81C0-4A02-9B6C-9ECF9E0E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68970">
              <a:off x="8817095" y="3684504"/>
              <a:ext cx="3497069" cy="3673887"/>
            </a:xfrm>
            <a:prstGeom prst="rect">
              <a:avLst/>
            </a:prstGeom>
          </p:spPr>
        </p:pic>
        <p:pic>
          <p:nvPicPr>
            <p:cNvPr id="81" name="Picture 80" descr="A picture containing computer, dark, light, night sky&#10;&#10;Description automatically generated">
              <a:extLst>
                <a:ext uri="{FF2B5EF4-FFF2-40B4-BE49-F238E27FC236}">
                  <a16:creationId xmlns:a16="http://schemas.microsoft.com/office/drawing/2014/main" id="{6AEE5397-81C0-4A02-9B6C-9ECF9E0E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0" t="13986"/>
            <a:stretch/>
          </p:blipFill>
          <p:spPr>
            <a:xfrm rot="16200000">
              <a:off x="5111370" y="3814852"/>
              <a:ext cx="2960978" cy="3160042"/>
            </a:xfrm>
            <a:prstGeom prst="rect">
              <a:avLst/>
            </a:prstGeom>
          </p:spPr>
        </p:pic>
        <p:pic>
          <p:nvPicPr>
            <p:cNvPr id="82" name="Picture 81" descr="A picture containing computer, dark, light, night sky&#10;&#10;Description automatically generated">
              <a:extLst>
                <a:ext uri="{FF2B5EF4-FFF2-40B4-BE49-F238E27FC236}">
                  <a16:creationId xmlns:a16="http://schemas.microsoft.com/office/drawing/2014/main" id="{6AEE5397-81C0-4A02-9B6C-9ECF9E0E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8" t="8640"/>
            <a:stretch/>
          </p:blipFill>
          <p:spPr>
            <a:xfrm rot="19350675">
              <a:off x="4608796" y="1799525"/>
              <a:ext cx="3133464" cy="3356458"/>
            </a:xfrm>
            <a:prstGeom prst="rect">
              <a:avLst/>
            </a:prstGeom>
          </p:spPr>
        </p:pic>
        <p:pic>
          <p:nvPicPr>
            <p:cNvPr id="83" name="Picture 82" descr="A picture containing computer, dark, light, night sky&#10;&#10;Description automatically generated">
              <a:extLst>
                <a:ext uri="{FF2B5EF4-FFF2-40B4-BE49-F238E27FC236}">
                  <a16:creationId xmlns:a16="http://schemas.microsoft.com/office/drawing/2014/main" id="{6AEE5397-81C0-4A02-9B6C-9ECF9E0EA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0" t="30553"/>
            <a:stretch/>
          </p:blipFill>
          <p:spPr>
            <a:xfrm rot="844168">
              <a:off x="6262553" y="1108018"/>
              <a:ext cx="2431507" cy="25513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349AAD-4EB2-40CE-B406-031B719D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Delivery Within a Service Management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AA153-E653-3B68-F843-2DBEA5E710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393FC3-FB8C-42E5-A418-B33FC3E28D42}"/>
              </a:ext>
            </a:extLst>
          </p:cNvPr>
          <p:cNvCxnSpPr/>
          <p:nvPr/>
        </p:nvCxnSpPr>
        <p:spPr>
          <a:xfrm>
            <a:off x="4218214" y="1987865"/>
            <a:ext cx="0" cy="3638345"/>
          </a:xfrm>
          <a:prstGeom prst="line">
            <a:avLst/>
          </a:prstGeom>
          <a:ln w="22225">
            <a:solidFill>
              <a:srgbClr val="1A1C2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7167AEB-2493-48EF-9BCA-F30F4EE4AEBE}"/>
              </a:ext>
            </a:extLst>
          </p:cNvPr>
          <p:cNvGrpSpPr/>
          <p:nvPr/>
        </p:nvGrpSpPr>
        <p:grpSpPr>
          <a:xfrm>
            <a:off x="612048" y="2753209"/>
            <a:ext cx="3345272" cy="3001993"/>
            <a:chOff x="187384" y="2709666"/>
            <a:chExt cx="3345272" cy="30019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DAEE91-6282-4CB8-9A45-9C4FD5419345}"/>
                </a:ext>
              </a:extLst>
            </p:cNvPr>
            <p:cNvSpPr txBox="1"/>
            <p:nvPr/>
          </p:nvSpPr>
          <p:spPr>
            <a:xfrm>
              <a:off x="187384" y="2709666"/>
              <a:ext cx="3345272" cy="2167802"/>
            </a:xfrm>
            <a:prstGeom prst="roundRect">
              <a:avLst>
                <a:gd name="adj" fmla="val 7518"/>
              </a:avLst>
            </a:prstGeom>
            <a:noFill/>
          </p:spPr>
          <p:txBody>
            <a:bodyPr wrap="square" lIns="180000" tIns="180000" rIns="180000" bIns="18000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Craig Bisley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Client Service Delivery Management Team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 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Your main point of contact for anything service related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ITIL qualified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​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7B0BF7-741A-4938-A850-C3E3C7A4E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940" t="68066" r="50378" b="15031"/>
            <a:stretch/>
          </p:blipFill>
          <p:spPr>
            <a:xfrm>
              <a:off x="1080300" y="4871697"/>
              <a:ext cx="1562430" cy="83996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6073FE-C9AE-4140-8A2F-0D15A1448AAD}"/>
              </a:ext>
            </a:extLst>
          </p:cNvPr>
          <p:cNvSpPr txBox="1"/>
          <p:nvPr/>
        </p:nvSpPr>
        <p:spPr>
          <a:xfrm>
            <a:off x="5187360" y="1785618"/>
            <a:ext cx="2085240" cy="1048912"/>
          </a:xfrm>
          <a:prstGeom prst="roundRect">
            <a:avLst>
              <a:gd name="adj" fmla="val 7518"/>
            </a:avLst>
          </a:prstGeom>
          <a:noFill/>
        </p:spPr>
        <p:txBody>
          <a:bodyPr wrap="square" lIns="180000" tIns="180000" rIns="180000" bIns="1800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Continual Service Improvement Plan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(CSIP)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E07BD-54F6-4E7D-8EB5-8DF7EDB8F2E6}"/>
              </a:ext>
            </a:extLst>
          </p:cNvPr>
          <p:cNvSpPr txBox="1"/>
          <p:nvPr/>
        </p:nvSpPr>
        <p:spPr>
          <a:xfrm>
            <a:off x="7340869" y="1024096"/>
            <a:ext cx="1934144" cy="1272690"/>
          </a:xfrm>
          <a:prstGeom prst="roundRect">
            <a:avLst>
              <a:gd name="adj" fmla="val 7518"/>
            </a:avLst>
          </a:prstGeom>
          <a:noFill/>
        </p:spPr>
        <p:txBody>
          <a:bodyPr wrap="square" lIns="180000" tIns="180000" rIns="180000" bIns="1800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Peer-to-peer relationships, and long-term partnerships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D0507-2A3C-4351-A229-4B55FDED257D}"/>
              </a:ext>
            </a:extLst>
          </p:cNvPr>
          <p:cNvSpPr txBox="1"/>
          <p:nvPr/>
        </p:nvSpPr>
        <p:spPr>
          <a:xfrm>
            <a:off x="9500265" y="1660441"/>
            <a:ext cx="1868386" cy="1048912"/>
          </a:xfrm>
          <a:prstGeom prst="roundRect">
            <a:avLst>
              <a:gd name="adj" fmla="val 7518"/>
            </a:avLst>
          </a:prstGeom>
          <a:noFill/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Performance Reporting, Capacity 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ACB6F8-5973-4136-8B42-3385C3A2BBBD}"/>
              </a:ext>
            </a:extLst>
          </p:cNvPr>
          <p:cNvSpPr txBox="1"/>
          <p:nvPr/>
        </p:nvSpPr>
        <p:spPr>
          <a:xfrm>
            <a:off x="6321274" y="5785763"/>
            <a:ext cx="1645019" cy="825134"/>
          </a:xfrm>
          <a:prstGeom prst="roundRect">
            <a:avLst>
              <a:gd name="adj" fmla="val 7518"/>
            </a:avLst>
          </a:prstGeom>
          <a:noFill/>
        </p:spPr>
        <p:txBody>
          <a:bodyPr wrap="square" lIns="180000" tIns="180000" rIns="180000" bIns="1800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Governance Structure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1980F9-084C-40EC-85A0-5A2E86C1DDF7}"/>
              </a:ext>
            </a:extLst>
          </p:cNvPr>
          <p:cNvSpPr txBox="1"/>
          <p:nvPr/>
        </p:nvSpPr>
        <p:spPr>
          <a:xfrm>
            <a:off x="4990133" y="4126928"/>
            <a:ext cx="1547933" cy="1048912"/>
          </a:xfrm>
          <a:prstGeom prst="roundRect">
            <a:avLst>
              <a:gd name="adj" fmla="val 7518"/>
            </a:avLst>
          </a:prstGeom>
          <a:noFill/>
        </p:spPr>
        <p:txBody>
          <a:bodyPr wrap="square" lIns="180000" tIns="180000" rIns="180000" bIns="1800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End-to-End SLA Management 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C161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C1184B-C5B8-443E-A758-C3F110A0A487}"/>
              </a:ext>
            </a:extLst>
          </p:cNvPr>
          <p:cNvSpPr txBox="1"/>
          <p:nvPr/>
        </p:nvSpPr>
        <p:spPr>
          <a:xfrm>
            <a:off x="9996768" y="3875124"/>
            <a:ext cx="1766330" cy="1048912"/>
          </a:xfrm>
          <a:prstGeom prst="roundRect">
            <a:avLst>
              <a:gd name="adj" fmla="val 7518"/>
            </a:avLst>
          </a:prstGeom>
          <a:noFill/>
        </p:spPr>
        <p:txBody>
          <a:bodyPr wrap="square" lIns="180000" tIns="180000" rIns="180000" bIns="1800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Service Catalogue Management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69EA8-5D78-4EC5-B999-FDDA2FF02A4C}"/>
              </a:ext>
            </a:extLst>
          </p:cNvPr>
          <p:cNvSpPr txBox="1"/>
          <p:nvPr/>
        </p:nvSpPr>
        <p:spPr>
          <a:xfrm>
            <a:off x="8399733" y="5707674"/>
            <a:ext cx="1597035" cy="825134"/>
          </a:xfrm>
          <a:prstGeom prst="roundRect">
            <a:avLst>
              <a:gd name="adj" fmla="val 7518"/>
            </a:avLst>
          </a:prstGeom>
          <a:noFill/>
        </p:spPr>
        <p:txBody>
          <a:bodyPr wrap="square" lIns="180000" tIns="180000" rIns="180000" bIns="1800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C161C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Change Enablement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C161C"/>
              </a:solidFill>
              <a:effectLst/>
              <a:uLnTx/>
              <a:uFillTx/>
              <a:latin typeface="Helvetica" pitchFamily="2" charset="0"/>
              <a:ea typeface="+mn-e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61" y="1363990"/>
            <a:ext cx="1254195" cy="1254195"/>
          </a:xfrm>
          <a:prstGeom prst="flowChartConnector">
            <a:avLst/>
          </a:prstGeom>
          <a:ln w="57150">
            <a:solidFill>
              <a:srgbClr val="1A1C2B"/>
            </a:solidFill>
          </a:ln>
        </p:spPr>
      </p:pic>
      <p:graphicFrame>
        <p:nvGraphicFramePr>
          <p:cNvPr id="20" name="Chart 19"/>
          <p:cNvGraphicFramePr/>
          <p:nvPr/>
        </p:nvGraphicFramePr>
        <p:xfrm>
          <a:off x="16356003" y="1709789"/>
          <a:ext cx="3319255" cy="3213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4" name="Freeform 53"/>
          <p:cNvSpPr/>
          <p:nvPr/>
        </p:nvSpPr>
        <p:spPr>
          <a:xfrm>
            <a:off x="12522935" y="3637968"/>
            <a:ext cx="24512" cy="12013"/>
          </a:xfrm>
          <a:custGeom>
            <a:avLst/>
            <a:gdLst>
              <a:gd name="connsiteX0" fmla="*/ 22777 w 24512"/>
              <a:gd name="connsiteY0" fmla="*/ 0 h 12013"/>
              <a:gd name="connsiteX1" fmla="*/ 24512 w 24512"/>
              <a:gd name="connsiteY1" fmla="*/ 6748 h 12013"/>
              <a:gd name="connsiteX2" fmla="*/ 1805 w 24512"/>
              <a:gd name="connsiteY2" fmla="*/ 12013 h 12013"/>
              <a:gd name="connsiteX3" fmla="*/ 0 w 24512"/>
              <a:gd name="connsiteY3" fmla="*/ 5197 h 12013"/>
              <a:gd name="connsiteX4" fmla="*/ 22777 w 24512"/>
              <a:gd name="connsiteY4" fmla="*/ 0 h 1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12" h="12013">
                <a:moveTo>
                  <a:pt x="22777" y="0"/>
                </a:moveTo>
                <a:lnTo>
                  <a:pt x="24512" y="6748"/>
                </a:lnTo>
                <a:lnTo>
                  <a:pt x="1805" y="12013"/>
                </a:lnTo>
                <a:lnTo>
                  <a:pt x="0" y="5197"/>
                </a:lnTo>
                <a:lnTo>
                  <a:pt x="22777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6847997" y="2408804"/>
            <a:ext cx="2931160" cy="2932641"/>
            <a:chOff x="6847997" y="2408804"/>
            <a:chExt cx="2931160" cy="2932641"/>
          </a:xfrm>
        </p:grpSpPr>
        <p:grpSp>
          <p:nvGrpSpPr>
            <p:cNvPr id="68" name="Group 67"/>
            <p:cNvGrpSpPr/>
            <p:nvPr/>
          </p:nvGrpSpPr>
          <p:grpSpPr>
            <a:xfrm rot="19888746">
              <a:off x="6847997" y="2408804"/>
              <a:ext cx="2931160" cy="2932641"/>
              <a:chOff x="13196166" y="1845100"/>
              <a:chExt cx="2931160" cy="2932641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14642800" y="1846580"/>
                <a:ext cx="1162311" cy="1470660"/>
              </a:xfrm>
              <a:custGeom>
                <a:avLst/>
                <a:gdLst>
                  <a:gd name="connsiteX0" fmla="*/ 13177 w 1148922"/>
                  <a:gd name="connsiteY0" fmla="*/ 0 h 1470660"/>
                  <a:gd name="connsiteX1" fmla="*/ 1144090 w 1148922"/>
                  <a:gd name="connsiteY1" fmla="*/ 533335 h 1470660"/>
                  <a:gd name="connsiteX2" fmla="*/ 1148922 w 1148922"/>
                  <a:gd name="connsiteY2" fmla="*/ 539797 h 1470660"/>
                  <a:gd name="connsiteX3" fmla="*/ 174120 w 1148922"/>
                  <a:gd name="connsiteY3" fmla="*/ 1336560 h 1470660"/>
                  <a:gd name="connsiteX4" fmla="*/ 1868 w 1148922"/>
                  <a:gd name="connsiteY4" fmla="*/ 1470660 h 1470660"/>
                  <a:gd name="connsiteX5" fmla="*/ 1851 w 1148922"/>
                  <a:gd name="connsiteY5" fmla="*/ 1468156 h 1470660"/>
                  <a:gd name="connsiteX6" fmla="*/ 1868 w 1148922"/>
                  <a:gd name="connsiteY6" fmla="*/ 1468120 h 1470660"/>
                  <a:gd name="connsiteX7" fmla="*/ 1851 w 1148922"/>
                  <a:gd name="connsiteY7" fmla="*/ 1468124 h 1470660"/>
                  <a:gd name="connsiteX8" fmla="*/ 1494 w 1148922"/>
                  <a:gd name="connsiteY8" fmla="*/ 1414898 h 1470660"/>
                  <a:gd name="connsiteX9" fmla="*/ 447 w 1148922"/>
                  <a:gd name="connsiteY9" fmla="*/ 1270499 h 1470660"/>
                  <a:gd name="connsiteX10" fmla="*/ 0 w 1148922"/>
                  <a:gd name="connsiteY10" fmla="*/ 1210537 h 1470660"/>
                  <a:gd name="connsiteX11" fmla="*/ 3189 w 1148922"/>
                  <a:gd name="connsiteY11" fmla="*/ 504 h 1470660"/>
                  <a:gd name="connsiteX12" fmla="*/ 13177 w 1148922"/>
                  <a:gd name="connsiteY12" fmla="*/ 0 h 1470660"/>
                  <a:gd name="connsiteX0" fmla="*/ 13212 w 1148957"/>
                  <a:gd name="connsiteY0" fmla="*/ 0 h 1470660"/>
                  <a:gd name="connsiteX1" fmla="*/ 1144125 w 1148957"/>
                  <a:gd name="connsiteY1" fmla="*/ 533335 h 1470660"/>
                  <a:gd name="connsiteX2" fmla="*/ 1148957 w 1148957"/>
                  <a:gd name="connsiteY2" fmla="*/ 539797 h 1470660"/>
                  <a:gd name="connsiteX3" fmla="*/ 174155 w 1148957"/>
                  <a:gd name="connsiteY3" fmla="*/ 1336560 h 1470660"/>
                  <a:gd name="connsiteX4" fmla="*/ 1903 w 1148957"/>
                  <a:gd name="connsiteY4" fmla="*/ 1470660 h 1470660"/>
                  <a:gd name="connsiteX5" fmla="*/ 1886 w 1148957"/>
                  <a:gd name="connsiteY5" fmla="*/ 1468156 h 1470660"/>
                  <a:gd name="connsiteX6" fmla="*/ 1903 w 1148957"/>
                  <a:gd name="connsiteY6" fmla="*/ 1468120 h 1470660"/>
                  <a:gd name="connsiteX7" fmla="*/ 1886 w 1148957"/>
                  <a:gd name="connsiteY7" fmla="*/ 1468124 h 1470660"/>
                  <a:gd name="connsiteX8" fmla="*/ 1529 w 1148957"/>
                  <a:gd name="connsiteY8" fmla="*/ 1414898 h 1470660"/>
                  <a:gd name="connsiteX9" fmla="*/ 35 w 1148957"/>
                  <a:gd name="connsiteY9" fmla="*/ 1210537 h 1470660"/>
                  <a:gd name="connsiteX10" fmla="*/ 3224 w 1148957"/>
                  <a:gd name="connsiteY10" fmla="*/ 504 h 1470660"/>
                  <a:gd name="connsiteX11" fmla="*/ 13212 w 1148957"/>
                  <a:gd name="connsiteY11" fmla="*/ 0 h 1470660"/>
                  <a:gd name="connsiteX0" fmla="*/ 11683 w 1147428"/>
                  <a:gd name="connsiteY0" fmla="*/ 0 h 1470660"/>
                  <a:gd name="connsiteX1" fmla="*/ 1142596 w 1147428"/>
                  <a:gd name="connsiteY1" fmla="*/ 533335 h 1470660"/>
                  <a:gd name="connsiteX2" fmla="*/ 1147428 w 1147428"/>
                  <a:gd name="connsiteY2" fmla="*/ 539797 h 1470660"/>
                  <a:gd name="connsiteX3" fmla="*/ 172626 w 1147428"/>
                  <a:gd name="connsiteY3" fmla="*/ 1336560 h 1470660"/>
                  <a:gd name="connsiteX4" fmla="*/ 374 w 1147428"/>
                  <a:gd name="connsiteY4" fmla="*/ 1470660 h 1470660"/>
                  <a:gd name="connsiteX5" fmla="*/ 357 w 1147428"/>
                  <a:gd name="connsiteY5" fmla="*/ 1468156 h 1470660"/>
                  <a:gd name="connsiteX6" fmla="*/ 374 w 1147428"/>
                  <a:gd name="connsiteY6" fmla="*/ 1468120 h 1470660"/>
                  <a:gd name="connsiteX7" fmla="*/ 357 w 1147428"/>
                  <a:gd name="connsiteY7" fmla="*/ 1468124 h 1470660"/>
                  <a:gd name="connsiteX8" fmla="*/ 0 w 1147428"/>
                  <a:gd name="connsiteY8" fmla="*/ 1414898 h 1470660"/>
                  <a:gd name="connsiteX9" fmla="*/ 1695 w 1147428"/>
                  <a:gd name="connsiteY9" fmla="*/ 504 h 1470660"/>
                  <a:gd name="connsiteX10" fmla="*/ 11683 w 1147428"/>
                  <a:gd name="connsiteY10" fmla="*/ 0 h 1470660"/>
                  <a:gd name="connsiteX0" fmla="*/ 11683 w 1147428"/>
                  <a:gd name="connsiteY0" fmla="*/ 0 h 1470660"/>
                  <a:gd name="connsiteX1" fmla="*/ 1142596 w 1147428"/>
                  <a:gd name="connsiteY1" fmla="*/ 533335 h 1470660"/>
                  <a:gd name="connsiteX2" fmla="*/ 1147428 w 1147428"/>
                  <a:gd name="connsiteY2" fmla="*/ 539797 h 1470660"/>
                  <a:gd name="connsiteX3" fmla="*/ 374 w 1147428"/>
                  <a:gd name="connsiteY3" fmla="*/ 1470660 h 1470660"/>
                  <a:gd name="connsiteX4" fmla="*/ 357 w 1147428"/>
                  <a:gd name="connsiteY4" fmla="*/ 1468156 h 1470660"/>
                  <a:gd name="connsiteX5" fmla="*/ 374 w 1147428"/>
                  <a:gd name="connsiteY5" fmla="*/ 1468120 h 1470660"/>
                  <a:gd name="connsiteX6" fmla="*/ 357 w 1147428"/>
                  <a:gd name="connsiteY6" fmla="*/ 1468124 h 1470660"/>
                  <a:gd name="connsiteX7" fmla="*/ 0 w 1147428"/>
                  <a:gd name="connsiteY7" fmla="*/ 1414898 h 1470660"/>
                  <a:gd name="connsiteX8" fmla="*/ 1695 w 1147428"/>
                  <a:gd name="connsiteY8" fmla="*/ 504 h 1470660"/>
                  <a:gd name="connsiteX9" fmla="*/ 11683 w 1147428"/>
                  <a:gd name="connsiteY9" fmla="*/ 0 h 1470660"/>
                  <a:gd name="connsiteX0" fmla="*/ 11683 w 1155048"/>
                  <a:gd name="connsiteY0" fmla="*/ 0 h 1470660"/>
                  <a:gd name="connsiteX1" fmla="*/ 1142596 w 1155048"/>
                  <a:gd name="connsiteY1" fmla="*/ 533335 h 1470660"/>
                  <a:gd name="connsiteX2" fmla="*/ 1155048 w 1155048"/>
                  <a:gd name="connsiteY2" fmla="*/ 575357 h 1470660"/>
                  <a:gd name="connsiteX3" fmla="*/ 374 w 1155048"/>
                  <a:gd name="connsiteY3" fmla="*/ 1470660 h 1470660"/>
                  <a:gd name="connsiteX4" fmla="*/ 357 w 1155048"/>
                  <a:gd name="connsiteY4" fmla="*/ 1468156 h 1470660"/>
                  <a:gd name="connsiteX5" fmla="*/ 374 w 1155048"/>
                  <a:gd name="connsiteY5" fmla="*/ 1468120 h 1470660"/>
                  <a:gd name="connsiteX6" fmla="*/ 357 w 1155048"/>
                  <a:gd name="connsiteY6" fmla="*/ 1468124 h 1470660"/>
                  <a:gd name="connsiteX7" fmla="*/ 0 w 1155048"/>
                  <a:gd name="connsiteY7" fmla="*/ 1414898 h 1470660"/>
                  <a:gd name="connsiteX8" fmla="*/ 1695 w 1155048"/>
                  <a:gd name="connsiteY8" fmla="*/ 504 h 1470660"/>
                  <a:gd name="connsiteX9" fmla="*/ 11683 w 1155048"/>
                  <a:gd name="connsiteY9" fmla="*/ 0 h 1470660"/>
                  <a:gd name="connsiteX0" fmla="*/ 11683 w 1155048"/>
                  <a:gd name="connsiteY0" fmla="*/ 0 h 1470660"/>
                  <a:gd name="connsiteX1" fmla="*/ 1142596 w 1155048"/>
                  <a:gd name="connsiteY1" fmla="*/ 533335 h 1470660"/>
                  <a:gd name="connsiteX2" fmla="*/ 1155048 w 1155048"/>
                  <a:gd name="connsiteY2" fmla="*/ 575357 h 1470660"/>
                  <a:gd name="connsiteX3" fmla="*/ 374 w 1155048"/>
                  <a:gd name="connsiteY3" fmla="*/ 1470660 h 1470660"/>
                  <a:gd name="connsiteX4" fmla="*/ 357 w 1155048"/>
                  <a:gd name="connsiteY4" fmla="*/ 1468156 h 1470660"/>
                  <a:gd name="connsiteX5" fmla="*/ 374 w 1155048"/>
                  <a:gd name="connsiteY5" fmla="*/ 1468120 h 1470660"/>
                  <a:gd name="connsiteX6" fmla="*/ 357 w 1155048"/>
                  <a:gd name="connsiteY6" fmla="*/ 1463044 h 1470660"/>
                  <a:gd name="connsiteX7" fmla="*/ 0 w 1155048"/>
                  <a:gd name="connsiteY7" fmla="*/ 1414898 h 1470660"/>
                  <a:gd name="connsiteX8" fmla="*/ 1695 w 1155048"/>
                  <a:gd name="connsiteY8" fmla="*/ 504 h 1470660"/>
                  <a:gd name="connsiteX9" fmla="*/ 11683 w 1155048"/>
                  <a:gd name="connsiteY9" fmla="*/ 0 h 1470660"/>
                  <a:gd name="connsiteX0" fmla="*/ 11326 w 1154691"/>
                  <a:gd name="connsiteY0" fmla="*/ 0 h 1470660"/>
                  <a:gd name="connsiteX1" fmla="*/ 1142239 w 1154691"/>
                  <a:gd name="connsiteY1" fmla="*/ 533335 h 1470660"/>
                  <a:gd name="connsiteX2" fmla="*/ 1154691 w 1154691"/>
                  <a:gd name="connsiteY2" fmla="*/ 575357 h 1470660"/>
                  <a:gd name="connsiteX3" fmla="*/ 17 w 1154691"/>
                  <a:gd name="connsiteY3" fmla="*/ 1470660 h 1470660"/>
                  <a:gd name="connsiteX4" fmla="*/ 0 w 1154691"/>
                  <a:gd name="connsiteY4" fmla="*/ 1468156 h 1470660"/>
                  <a:gd name="connsiteX5" fmla="*/ 17 w 1154691"/>
                  <a:gd name="connsiteY5" fmla="*/ 1468120 h 1470660"/>
                  <a:gd name="connsiteX6" fmla="*/ 0 w 1154691"/>
                  <a:gd name="connsiteY6" fmla="*/ 1463044 h 1470660"/>
                  <a:gd name="connsiteX7" fmla="*/ 1338 w 1154691"/>
                  <a:gd name="connsiteY7" fmla="*/ 504 h 1470660"/>
                  <a:gd name="connsiteX8" fmla="*/ 11326 w 1154691"/>
                  <a:gd name="connsiteY8" fmla="*/ 0 h 1470660"/>
                  <a:gd name="connsiteX0" fmla="*/ 18946 w 1162311"/>
                  <a:gd name="connsiteY0" fmla="*/ 0 h 1470660"/>
                  <a:gd name="connsiteX1" fmla="*/ 1149859 w 1162311"/>
                  <a:gd name="connsiteY1" fmla="*/ 533335 h 1470660"/>
                  <a:gd name="connsiteX2" fmla="*/ 1162311 w 1162311"/>
                  <a:gd name="connsiteY2" fmla="*/ 575357 h 1470660"/>
                  <a:gd name="connsiteX3" fmla="*/ 7637 w 1162311"/>
                  <a:gd name="connsiteY3" fmla="*/ 1470660 h 1470660"/>
                  <a:gd name="connsiteX4" fmla="*/ 7620 w 1162311"/>
                  <a:gd name="connsiteY4" fmla="*/ 1468156 h 1470660"/>
                  <a:gd name="connsiteX5" fmla="*/ 7637 w 1162311"/>
                  <a:gd name="connsiteY5" fmla="*/ 1468120 h 1470660"/>
                  <a:gd name="connsiteX6" fmla="*/ 0 w 1162311"/>
                  <a:gd name="connsiteY6" fmla="*/ 1463044 h 1470660"/>
                  <a:gd name="connsiteX7" fmla="*/ 8958 w 1162311"/>
                  <a:gd name="connsiteY7" fmla="*/ 504 h 1470660"/>
                  <a:gd name="connsiteX8" fmla="*/ 18946 w 1162311"/>
                  <a:gd name="connsiteY8" fmla="*/ 0 h 147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2311" h="1470660">
                    <a:moveTo>
                      <a:pt x="18946" y="0"/>
                    </a:moveTo>
                    <a:cubicBezTo>
                      <a:pt x="474243" y="0"/>
                      <a:pt x="881050" y="207614"/>
                      <a:pt x="1149859" y="533335"/>
                    </a:cubicBezTo>
                    <a:lnTo>
                      <a:pt x="1162311" y="575357"/>
                    </a:lnTo>
                    <a:lnTo>
                      <a:pt x="7637" y="1470660"/>
                    </a:lnTo>
                    <a:cubicBezTo>
                      <a:pt x="7631" y="1469825"/>
                      <a:pt x="7626" y="1468991"/>
                      <a:pt x="7620" y="1468156"/>
                    </a:cubicBezTo>
                    <a:cubicBezTo>
                      <a:pt x="7626" y="1468144"/>
                      <a:pt x="7631" y="1468132"/>
                      <a:pt x="7637" y="1468120"/>
                    </a:cubicBezTo>
                    <a:cubicBezTo>
                      <a:pt x="7631" y="1468121"/>
                      <a:pt x="6" y="1463043"/>
                      <a:pt x="0" y="1463044"/>
                    </a:cubicBezTo>
                    <a:lnTo>
                      <a:pt x="8958" y="504"/>
                    </a:lnTo>
                    <a:lnTo>
                      <a:pt x="1894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13509757" y="1845100"/>
                <a:ext cx="1144237" cy="1492969"/>
              </a:xfrm>
              <a:custGeom>
                <a:avLst/>
                <a:gdLst>
                  <a:gd name="connsiteX0" fmla="*/ 1131015 w 1138813"/>
                  <a:gd name="connsiteY0" fmla="*/ 0 h 1464521"/>
                  <a:gd name="connsiteX1" fmla="*/ 1131374 w 1138813"/>
                  <a:gd name="connsiteY1" fmla="*/ 87727 h 1464521"/>
                  <a:gd name="connsiteX2" fmla="*/ 1138617 w 1138813"/>
                  <a:gd name="connsiteY2" fmla="*/ 1183176 h 1464521"/>
                  <a:gd name="connsiteX3" fmla="*/ 1138813 w 1138813"/>
                  <a:gd name="connsiteY3" fmla="*/ 1209478 h 1464521"/>
                  <a:gd name="connsiteX4" fmla="*/ 1138141 w 1138813"/>
                  <a:gd name="connsiteY4" fmla="*/ 1464521 h 1464521"/>
                  <a:gd name="connsiteX5" fmla="*/ 276274 w 1138813"/>
                  <a:gd name="connsiteY5" fmla="*/ 784303 h 1464521"/>
                  <a:gd name="connsiteX6" fmla="*/ 3832 w 1138813"/>
                  <a:gd name="connsiteY6" fmla="*/ 567676 h 1464521"/>
                  <a:gd name="connsiteX7" fmla="*/ 0 w 1138813"/>
                  <a:gd name="connsiteY7" fmla="*/ 560462 h 1464521"/>
                  <a:gd name="connsiteX8" fmla="*/ 21077 w 1138813"/>
                  <a:gd name="connsiteY8" fmla="*/ 532276 h 1464521"/>
                  <a:gd name="connsiteX9" fmla="*/ 1002143 w 1138813"/>
                  <a:gd name="connsiteY9" fmla="*/ 6508 h 1464521"/>
                  <a:gd name="connsiteX10" fmla="*/ 1131015 w 1138813"/>
                  <a:gd name="connsiteY10" fmla="*/ 0 h 1464521"/>
                  <a:gd name="connsiteX0" fmla="*/ 1131015 w 1143154"/>
                  <a:gd name="connsiteY0" fmla="*/ 0 h 1464521"/>
                  <a:gd name="connsiteX1" fmla="*/ 1138617 w 1143154"/>
                  <a:gd name="connsiteY1" fmla="*/ 1183176 h 1464521"/>
                  <a:gd name="connsiteX2" fmla="*/ 1138813 w 1143154"/>
                  <a:gd name="connsiteY2" fmla="*/ 1209478 h 1464521"/>
                  <a:gd name="connsiteX3" fmla="*/ 1138141 w 1143154"/>
                  <a:gd name="connsiteY3" fmla="*/ 1464521 h 1464521"/>
                  <a:gd name="connsiteX4" fmla="*/ 276274 w 1143154"/>
                  <a:gd name="connsiteY4" fmla="*/ 784303 h 1464521"/>
                  <a:gd name="connsiteX5" fmla="*/ 3832 w 1143154"/>
                  <a:gd name="connsiteY5" fmla="*/ 567676 h 1464521"/>
                  <a:gd name="connsiteX6" fmla="*/ 0 w 1143154"/>
                  <a:gd name="connsiteY6" fmla="*/ 560462 h 1464521"/>
                  <a:gd name="connsiteX7" fmla="*/ 21077 w 1143154"/>
                  <a:gd name="connsiteY7" fmla="*/ 532276 h 1464521"/>
                  <a:gd name="connsiteX8" fmla="*/ 1002143 w 1143154"/>
                  <a:gd name="connsiteY8" fmla="*/ 6508 h 1464521"/>
                  <a:gd name="connsiteX9" fmla="*/ 1131015 w 1143154"/>
                  <a:gd name="connsiteY9" fmla="*/ 0 h 1464521"/>
                  <a:gd name="connsiteX0" fmla="*/ 1131015 w 1143276"/>
                  <a:gd name="connsiteY0" fmla="*/ 0 h 1464521"/>
                  <a:gd name="connsiteX1" fmla="*/ 1138813 w 1143276"/>
                  <a:gd name="connsiteY1" fmla="*/ 1209478 h 1464521"/>
                  <a:gd name="connsiteX2" fmla="*/ 1138141 w 1143276"/>
                  <a:gd name="connsiteY2" fmla="*/ 1464521 h 1464521"/>
                  <a:gd name="connsiteX3" fmla="*/ 276274 w 1143276"/>
                  <a:gd name="connsiteY3" fmla="*/ 784303 h 1464521"/>
                  <a:gd name="connsiteX4" fmla="*/ 3832 w 1143276"/>
                  <a:gd name="connsiteY4" fmla="*/ 567676 h 1464521"/>
                  <a:gd name="connsiteX5" fmla="*/ 0 w 1143276"/>
                  <a:gd name="connsiteY5" fmla="*/ 560462 h 1464521"/>
                  <a:gd name="connsiteX6" fmla="*/ 21077 w 1143276"/>
                  <a:gd name="connsiteY6" fmla="*/ 532276 h 1464521"/>
                  <a:gd name="connsiteX7" fmla="*/ 1002143 w 1143276"/>
                  <a:gd name="connsiteY7" fmla="*/ 6508 h 1464521"/>
                  <a:gd name="connsiteX8" fmla="*/ 1131015 w 1143276"/>
                  <a:gd name="connsiteY8" fmla="*/ 0 h 1464521"/>
                  <a:gd name="connsiteX0" fmla="*/ 1131015 w 1143276"/>
                  <a:gd name="connsiteY0" fmla="*/ 0 h 1464521"/>
                  <a:gd name="connsiteX1" fmla="*/ 1138813 w 1143276"/>
                  <a:gd name="connsiteY1" fmla="*/ 1209478 h 1464521"/>
                  <a:gd name="connsiteX2" fmla="*/ 1138141 w 1143276"/>
                  <a:gd name="connsiteY2" fmla="*/ 1464521 h 1464521"/>
                  <a:gd name="connsiteX3" fmla="*/ 3832 w 1143276"/>
                  <a:gd name="connsiteY3" fmla="*/ 567676 h 1464521"/>
                  <a:gd name="connsiteX4" fmla="*/ 0 w 1143276"/>
                  <a:gd name="connsiteY4" fmla="*/ 560462 h 1464521"/>
                  <a:gd name="connsiteX5" fmla="*/ 21077 w 1143276"/>
                  <a:gd name="connsiteY5" fmla="*/ 532276 h 1464521"/>
                  <a:gd name="connsiteX6" fmla="*/ 1002143 w 1143276"/>
                  <a:gd name="connsiteY6" fmla="*/ 6508 h 1464521"/>
                  <a:gd name="connsiteX7" fmla="*/ 1131015 w 1143276"/>
                  <a:gd name="connsiteY7" fmla="*/ 0 h 1464521"/>
                  <a:gd name="connsiteX0" fmla="*/ 1141175 w 1150486"/>
                  <a:gd name="connsiteY0" fmla="*/ 0 h 1467061"/>
                  <a:gd name="connsiteX1" fmla="*/ 1138813 w 1150486"/>
                  <a:gd name="connsiteY1" fmla="*/ 1212018 h 1467061"/>
                  <a:gd name="connsiteX2" fmla="*/ 1138141 w 1150486"/>
                  <a:gd name="connsiteY2" fmla="*/ 1467061 h 1467061"/>
                  <a:gd name="connsiteX3" fmla="*/ 3832 w 1150486"/>
                  <a:gd name="connsiteY3" fmla="*/ 570216 h 1467061"/>
                  <a:gd name="connsiteX4" fmla="*/ 0 w 1150486"/>
                  <a:gd name="connsiteY4" fmla="*/ 563002 h 1467061"/>
                  <a:gd name="connsiteX5" fmla="*/ 21077 w 1150486"/>
                  <a:gd name="connsiteY5" fmla="*/ 534816 h 1467061"/>
                  <a:gd name="connsiteX6" fmla="*/ 1002143 w 1150486"/>
                  <a:gd name="connsiteY6" fmla="*/ 9048 h 1467061"/>
                  <a:gd name="connsiteX7" fmla="*/ 1141175 w 1150486"/>
                  <a:gd name="connsiteY7" fmla="*/ 0 h 1467061"/>
                  <a:gd name="connsiteX0" fmla="*/ 1141175 w 1141175"/>
                  <a:gd name="connsiteY0" fmla="*/ 0 h 1467061"/>
                  <a:gd name="connsiteX1" fmla="*/ 1138813 w 1141175"/>
                  <a:gd name="connsiteY1" fmla="*/ 1212018 h 1467061"/>
                  <a:gd name="connsiteX2" fmla="*/ 1138141 w 1141175"/>
                  <a:gd name="connsiteY2" fmla="*/ 1467061 h 1467061"/>
                  <a:gd name="connsiteX3" fmla="*/ 3832 w 1141175"/>
                  <a:gd name="connsiteY3" fmla="*/ 570216 h 1467061"/>
                  <a:gd name="connsiteX4" fmla="*/ 0 w 1141175"/>
                  <a:gd name="connsiteY4" fmla="*/ 563002 h 1467061"/>
                  <a:gd name="connsiteX5" fmla="*/ 21077 w 1141175"/>
                  <a:gd name="connsiteY5" fmla="*/ 534816 h 1467061"/>
                  <a:gd name="connsiteX6" fmla="*/ 1002143 w 1141175"/>
                  <a:gd name="connsiteY6" fmla="*/ 9048 h 1467061"/>
                  <a:gd name="connsiteX7" fmla="*/ 1141175 w 1141175"/>
                  <a:gd name="connsiteY7" fmla="*/ 0 h 1467061"/>
                  <a:gd name="connsiteX0" fmla="*/ 1141175 w 1141175"/>
                  <a:gd name="connsiteY0" fmla="*/ 0 h 1474681"/>
                  <a:gd name="connsiteX1" fmla="*/ 1138813 w 1141175"/>
                  <a:gd name="connsiteY1" fmla="*/ 1212018 h 1474681"/>
                  <a:gd name="connsiteX2" fmla="*/ 1138141 w 1141175"/>
                  <a:gd name="connsiteY2" fmla="*/ 1474681 h 1474681"/>
                  <a:gd name="connsiteX3" fmla="*/ 3832 w 1141175"/>
                  <a:gd name="connsiteY3" fmla="*/ 570216 h 1474681"/>
                  <a:gd name="connsiteX4" fmla="*/ 0 w 1141175"/>
                  <a:gd name="connsiteY4" fmla="*/ 563002 h 1474681"/>
                  <a:gd name="connsiteX5" fmla="*/ 21077 w 1141175"/>
                  <a:gd name="connsiteY5" fmla="*/ 534816 h 1474681"/>
                  <a:gd name="connsiteX6" fmla="*/ 1002143 w 1141175"/>
                  <a:gd name="connsiteY6" fmla="*/ 9048 h 1474681"/>
                  <a:gd name="connsiteX7" fmla="*/ 1141175 w 1141175"/>
                  <a:gd name="connsiteY7" fmla="*/ 0 h 1474681"/>
                  <a:gd name="connsiteX0" fmla="*/ 1141175 w 1141175"/>
                  <a:gd name="connsiteY0" fmla="*/ 0 h 1474681"/>
                  <a:gd name="connsiteX1" fmla="*/ 1138813 w 1141175"/>
                  <a:gd name="connsiteY1" fmla="*/ 1212018 h 1474681"/>
                  <a:gd name="connsiteX2" fmla="*/ 1132045 w 1141175"/>
                  <a:gd name="connsiteY2" fmla="*/ 1474681 h 1474681"/>
                  <a:gd name="connsiteX3" fmla="*/ 3832 w 1141175"/>
                  <a:gd name="connsiteY3" fmla="*/ 570216 h 1474681"/>
                  <a:gd name="connsiteX4" fmla="*/ 0 w 1141175"/>
                  <a:gd name="connsiteY4" fmla="*/ 563002 h 1474681"/>
                  <a:gd name="connsiteX5" fmla="*/ 21077 w 1141175"/>
                  <a:gd name="connsiteY5" fmla="*/ 534816 h 1474681"/>
                  <a:gd name="connsiteX6" fmla="*/ 1002143 w 1141175"/>
                  <a:gd name="connsiteY6" fmla="*/ 9048 h 1474681"/>
                  <a:gd name="connsiteX7" fmla="*/ 1141175 w 1141175"/>
                  <a:gd name="connsiteY7" fmla="*/ 0 h 1474681"/>
                  <a:gd name="connsiteX0" fmla="*/ 1141175 w 1144237"/>
                  <a:gd name="connsiteY0" fmla="*/ 0 h 1492969"/>
                  <a:gd name="connsiteX1" fmla="*/ 1138813 w 1144237"/>
                  <a:gd name="connsiteY1" fmla="*/ 1212018 h 1492969"/>
                  <a:gd name="connsiteX2" fmla="*/ 1144237 w 1144237"/>
                  <a:gd name="connsiteY2" fmla="*/ 1492969 h 1492969"/>
                  <a:gd name="connsiteX3" fmla="*/ 3832 w 1144237"/>
                  <a:gd name="connsiteY3" fmla="*/ 570216 h 1492969"/>
                  <a:gd name="connsiteX4" fmla="*/ 0 w 1144237"/>
                  <a:gd name="connsiteY4" fmla="*/ 563002 h 1492969"/>
                  <a:gd name="connsiteX5" fmla="*/ 21077 w 1144237"/>
                  <a:gd name="connsiteY5" fmla="*/ 534816 h 1492969"/>
                  <a:gd name="connsiteX6" fmla="*/ 1002143 w 1144237"/>
                  <a:gd name="connsiteY6" fmla="*/ 9048 h 1492969"/>
                  <a:gd name="connsiteX7" fmla="*/ 1141175 w 1144237"/>
                  <a:gd name="connsiteY7" fmla="*/ 0 h 149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4237" h="1492969">
                    <a:moveTo>
                      <a:pt x="1141175" y="0"/>
                    </a:moveTo>
                    <a:cubicBezTo>
                      <a:pt x="1141093" y="203035"/>
                      <a:pt x="1137625" y="967931"/>
                      <a:pt x="1138813" y="1212018"/>
                    </a:cubicBezTo>
                    <a:lnTo>
                      <a:pt x="1144237" y="1492969"/>
                    </a:lnTo>
                    <a:lnTo>
                      <a:pt x="3832" y="570216"/>
                    </a:lnTo>
                    <a:lnTo>
                      <a:pt x="0" y="563002"/>
                    </a:lnTo>
                    <a:lnTo>
                      <a:pt x="21077" y="534816"/>
                    </a:lnTo>
                    <a:cubicBezTo>
                      <a:pt x="260019" y="245286"/>
                      <a:pt x="607995" y="49076"/>
                      <a:pt x="1002143" y="9048"/>
                    </a:cubicBezTo>
                    <a:lnTo>
                      <a:pt x="114117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4653135" y="2388133"/>
                <a:ext cx="1474191" cy="1261126"/>
              </a:xfrm>
              <a:custGeom>
                <a:avLst/>
                <a:gdLst>
                  <a:gd name="connsiteX0" fmla="*/ 1140589 w 1469111"/>
                  <a:gd name="connsiteY0" fmla="*/ 0 h 1261126"/>
                  <a:gd name="connsiteX1" fmla="*/ 1218813 w 1469111"/>
                  <a:gd name="connsiteY1" fmla="*/ 104607 h 1261126"/>
                  <a:gd name="connsiteX2" fmla="*/ 1469111 w 1469111"/>
                  <a:gd name="connsiteY2" fmla="*/ 924027 h 1261126"/>
                  <a:gd name="connsiteX3" fmla="*/ 1439336 w 1469111"/>
                  <a:gd name="connsiteY3" fmla="*/ 1219392 h 1261126"/>
                  <a:gd name="connsiteX4" fmla="*/ 1428605 w 1469111"/>
                  <a:gd name="connsiteY4" fmla="*/ 1261126 h 1261126"/>
                  <a:gd name="connsiteX5" fmla="*/ 1214045 w 1469111"/>
                  <a:gd name="connsiteY5" fmla="*/ 1212583 h 1261126"/>
                  <a:gd name="connsiteX6" fmla="*/ 1491 w 1469111"/>
                  <a:gd name="connsiteY6" fmla="*/ 932614 h 1261126"/>
                  <a:gd name="connsiteX7" fmla="*/ 0 w 1469111"/>
                  <a:gd name="connsiteY7" fmla="*/ 929442 h 1261126"/>
                  <a:gd name="connsiteX8" fmla="*/ 164474 w 1469111"/>
                  <a:gd name="connsiteY8" fmla="*/ 795007 h 1261126"/>
                  <a:gd name="connsiteX9" fmla="*/ 1150462 w 1469111"/>
                  <a:gd name="connsiteY9" fmla="*/ 27407 h 1261126"/>
                  <a:gd name="connsiteX10" fmla="*/ 1140589 w 1469111"/>
                  <a:gd name="connsiteY10" fmla="*/ 0 h 1261126"/>
                  <a:gd name="connsiteX0" fmla="*/ 1145669 w 1474191"/>
                  <a:gd name="connsiteY0" fmla="*/ 0 h 1261126"/>
                  <a:gd name="connsiteX1" fmla="*/ 1223893 w 1474191"/>
                  <a:gd name="connsiteY1" fmla="*/ 104607 h 1261126"/>
                  <a:gd name="connsiteX2" fmla="*/ 1474191 w 1474191"/>
                  <a:gd name="connsiteY2" fmla="*/ 924027 h 1261126"/>
                  <a:gd name="connsiteX3" fmla="*/ 1444416 w 1474191"/>
                  <a:gd name="connsiteY3" fmla="*/ 1219392 h 1261126"/>
                  <a:gd name="connsiteX4" fmla="*/ 1433685 w 1474191"/>
                  <a:gd name="connsiteY4" fmla="*/ 1261126 h 1261126"/>
                  <a:gd name="connsiteX5" fmla="*/ 1219125 w 1474191"/>
                  <a:gd name="connsiteY5" fmla="*/ 1212583 h 1261126"/>
                  <a:gd name="connsiteX6" fmla="*/ 6571 w 1474191"/>
                  <a:gd name="connsiteY6" fmla="*/ 932614 h 1261126"/>
                  <a:gd name="connsiteX7" fmla="*/ 0 w 1474191"/>
                  <a:gd name="connsiteY7" fmla="*/ 924362 h 1261126"/>
                  <a:gd name="connsiteX8" fmla="*/ 169554 w 1474191"/>
                  <a:gd name="connsiteY8" fmla="*/ 795007 h 1261126"/>
                  <a:gd name="connsiteX9" fmla="*/ 1155542 w 1474191"/>
                  <a:gd name="connsiteY9" fmla="*/ 27407 h 1261126"/>
                  <a:gd name="connsiteX10" fmla="*/ 1145669 w 1474191"/>
                  <a:gd name="connsiteY10" fmla="*/ 0 h 126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74191" h="1261126">
                    <a:moveTo>
                      <a:pt x="1145669" y="0"/>
                    </a:moveTo>
                    <a:lnTo>
                      <a:pt x="1223893" y="104607"/>
                    </a:lnTo>
                    <a:cubicBezTo>
                      <a:pt x="1381918" y="338516"/>
                      <a:pt x="1474191" y="620496"/>
                      <a:pt x="1474191" y="924027"/>
                    </a:cubicBezTo>
                    <a:cubicBezTo>
                      <a:pt x="1474191" y="1025204"/>
                      <a:pt x="1463938" y="1123987"/>
                      <a:pt x="1444416" y="1219392"/>
                    </a:cubicBezTo>
                    <a:lnTo>
                      <a:pt x="1433685" y="1261126"/>
                    </a:lnTo>
                    <a:lnTo>
                      <a:pt x="1219125" y="1212583"/>
                    </a:lnTo>
                    <a:lnTo>
                      <a:pt x="6571" y="932614"/>
                    </a:lnTo>
                    <a:lnTo>
                      <a:pt x="0" y="924362"/>
                    </a:lnTo>
                    <a:lnTo>
                      <a:pt x="169554" y="795007"/>
                    </a:lnTo>
                    <a:lnTo>
                      <a:pt x="1155542" y="27407"/>
                    </a:lnTo>
                    <a:lnTo>
                      <a:pt x="1145669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3196166" y="2410715"/>
                <a:ext cx="1449815" cy="1237413"/>
              </a:xfrm>
              <a:custGeom>
                <a:avLst/>
                <a:gdLst>
                  <a:gd name="connsiteX0" fmla="*/ 311636 w 1449815"/>
                  <a:gd name="connsiteY0" fmla="*/ 0 h 1227253"/>
                  <a:gd name="connsiteX1" fmla="*/ 317422 w 1449815"/>
                  <a:gd name="connsiteY1" fmla="*/ 4601 h 1227253"/>
                  <a:gd name="connsiteX2" fmla="*/ 318891 w 1449815"/>
                  <a:gd name="connsiteY2" fmla="*/ 7366 h 1227253"/>
                  <a:gd name="connsiteX3" fmla="*/ 589864 w 1449815"/>
                  <a:gd name="connsiteY3" fmla="*/ 221228 h 1227253"/>
                  <a:gd name="connsiteX4" fmla="*/ 1449815 w 1449815"/>
                  <a:gd name="connsiteY4" fmla="*/ 905003 h 1227253"/>
                  <a:gd name="connsiteX5" fmla="*/ 37603 w 1449815"/>
                  <a:gd name="connsiteY5" fmla="*/ 1227253 h 1227253"/>
                  <a:gd name="connsiteX6" fmla="*/ 29775 w 1449815"/>
                  <a:gd name="connsiteY6" fmla="*/ 1196811 h 1227253"/>
                  <a:gd name="connsiteX7" fmla="*/ 0 w 1449815"/>
                  <a:gd name="connsiteY7" fmla="*/ 901446 h 1227253"/>
                  <a:gd name="connsiteX8" fmla="*/ 250298 w 1449815"/>
                  <a:gd name="connsiteY8" fmla="*/ 82026 h 1227253"/>
                  <a:gd name="connsiteX9" fmla="*/ 311636 w 1449815"/>
                  <a:gd name="connsiteY9" fmla="*/ 0 h 1227253"/>
                  <a:gd name="connsiteX0" fmla="*/ 311636 w 1449815"/>
                  <a:gd name="connsiteY0" fmla="*/ 0 h 1237413"/>
                  <a:gd name="connsiteX1" fmla="*/ 317422 w 1449815"/>
                  <a:gd name="connsiteY1" fmla="*/ 4601 h 1237413"/>
                  <a:gd name="connsiteX2" fmla="*/ 318891 w 1449815"/>
                  <a:gd name="connsiteY2" fmla="*/ 7366 h 1237413"/>
                  <a:gd name="connsiteX3" fmla="*/ 589864 w 1449815"/>
                  <a:gd name="connsiteY3" fmla="*/ 221228 h 1237413"/>
                  <a:gd name="connsiteX4" fmla="*/ 1449815 w 1449815"/>
                  <a:gd name="connsiteY4" fmla="*/ 905003 h 1237413"/>
                  <a:gd name="connsiteX5" fmla="*/ 42683 w 1449815"/>
                  <a:gd name="connsiteY5" fmla="*/ 1237413 h 1237413"/>
                  <a:gd name="connsiteX6" fmla="*/ 29775 w 1449815"/>
                  <a:gd name="connsiteY6" fmla="*/ 1196811 h 1237413"/>
                  <a:gd name="connsiteX7" fmla="*/ 0 w 1449815"/>
                  <a:gd name="connsiteY7" fmla="*/ 901446 h 1237413"/>
                  <a:gd name="connsiteX8" fmla="*/ 250298 w 1449815"/>
                  <a:gd name="connsiteY8" fmla="*/ 82026 h 1237413"/>
                  <a:gd name="connsiteX9" fmla="*/ 311636 w 1449815"/>
                  <a:gd name="connsiteY9" fmla="*/ 0 h 1237413"/>
                  <a:gd name="connsiteX0" fmla="*/ 311636 w 1449815"/>
                  <a:gd name="connsiteY0" fmla="*/ 0 h 1237413"/>
                  <a:gd name="connsiteX1" fmla="*/ 317422 w 1449815"/>
                  <a:gd name="connsiteY1" fmla="*/ 4601 h 1237413"/>
                  <a:gd name="connsiteX2" fmla="*/ 318891 w 1449815"/>
                  <a:gd name="connsiteY2" fmla="*/ 7366 h 1237413"/>
                  <a:gd name="connsiteX3" fmla="*/ 589864 w 1449815"/>
                  <a:gd name="connsiteY3" fmla="*/ 221228 h 1237413"/>
                  <a:gd name="connsiteX4" fmla="*/ 1449815 w 1449815"/>
                  <a:gd name="connsiteY4" fmla="*/ 911099 h 1237413"/>
                  <a:gd name="connsiteX5" fmla="*/ 42683 w 1449815"/>
                  <a:gd name="connsiteY5" fmla="*/ 1237413 h 1237413"/>
                  <a:gd name="connsiteX6" fmla="*/ 29775 w 1449815"/>
                  <a:gd name="connsiteY6" fmla="*/ 1196811 h 1237413"/>
                  <a:gd name="connsiteX7" fmla="*/ 0 w 1449815"/>
                  <a:gd name="connsiteY7" fmla="*/ 901446 h 1237413"/>
                  <a:gd name="connsiteX8" fmla="*/ 250298 w 1449815"/>
                  <a:gd name="connsiteY8" fmla="*/ 82026 h 1237413"/>
                  <a:gd name="connsiteX9" fmla="*/ 311636 w 1449815"/>
                  <a:gd name="connsiteY9" fmla="*/ 0 h 1237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9815" h="1237413">
                    <a:moveTo>
                      <a:pt x="311636" y="0"/>
                    </a:moveTo>
                    <a:lnTo>
                      <a:pt x="317422" y="4601"/>
                    </a:lnTo>
                    <a:lnTo>
                      <a:pt x="318891" y="7366"/>
                    </a:lnTo>
                    <a:lnTo>
                      <a:pt x="589864" y="221228"/>
                    </a:lnTo>
                    <a:lnTo>
                      <a:pt x="1449815" y="911099"/>
                    </a:lnTo>
                    <a:lnTo>
                      <a:pt x="42683" y="1237413"/>
                    </a:lnTo>
                    <a:cubicBezTo>
                      <a:pt x="40074" y="1227266"/>
                      <a:pt x="32384" y="1206958"/>
                      <a:pt x="29775" y="1196811"/>
                    </a:cubicBezTo>
                    <a:cubicBezTo>
                      <a:pt x="10253" y="1101406"/>
                      <a:pt x="0" y="1002623"/>
                      <a:pt x="0" y="901446"/>
                    </a:cubicBezTo>
                    <a:cubicBezTo>
                      <a:pt x="0" y="597915"/>
                      <a:pt x="92273" y="315935"/>
                      <a:pt x="250298" y="82026"/>
                    </a:cubicBezTo>
                    <a:lnTo>
                      <a:pt x="311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3235504" y="3314705"/>
                <a:ext cx="1414916" cy="1313003"/>
              </a:xfrm>
              <a:custGeom>
                <a:avLst/>
                <a:gdLst>
                  <a:gd name="connsiteX0" fmla="*/ 1414916 w 1414916"/>
                  <a:gd name="connsiteY0" fmla="*/ 0 h 1313003"/>
                  <a:gd name="connsiteX1" fmla="*/ 1414916 w 1414916"/>
                  <a:gd name="connsiteY1" fmla="*/ 32 h 1313003"/>
                  <a:gd name="connsiteX2" fmla="*/ 1163058 w 1414916"/>
                  <a:gd name="connsiteY2" fmla="*/ 534588 h 1313003"/>
                  <a:gd name="connsiteX3" fmla="*/ 783406 w 1414916"/>
                  <a:gd name="connsiteY3" fmla="*/ 1313003 h 1313003"/>
                  <a:gd name="connsiteX4" fmla="*/ 727660 w 1414916"/>
                  <a:gd name="connsiteY4" fmla="*/ 1286148 h 1313003"/>
                  <a:gd name="connsiteX5" fmla="*/ 26552 w 1414916"/>
                  <a:gd name="connsiteY5" fmla="*/ 433274 h 1313003"/>
                  <a:gd name="connsiteX6" fmla="*/ 0 w 1414916"/>
                  <a:gd name="connsiteY6" fmla="*/ 330011 h 1313003"/>
                  <a:gd name="connsiteX7" fmla="*/ 1412393 w 1414916"/>
                  <a:gd name="connsiteY7" fmla="*/ 2536 h 1313003"/>
                  <a:gd name="connsiteX8" fmla="*/ 1410477 w 1414916"/>
                  <a:gd name="connsiteY8" fmla="*/ 1013 h 1313003"/>
                  <a:gd name="connsiteX9" fmla="*/ 1414916 w 1414916"/>
                  <a:gd name="connsiteY9" fmla="*/ 0 h 131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4916" h="1313003">
                    <a:moveTo>
                      <a:pt x="1414916" y="0"/>
                    </a:moveTo>
                    <a:lnTo>
                      <a:pt x="1414916" y="32"/>
                    </a:lnTo>
                    <a:lnTo>
                      <a:pt x="1163058" y="534588"/>
                    </a:lnTo>
                    <a:lnTo>
                      <a:pt x="783406" y="1313003"/>
                    </a:lnTo>
                    <a:lnTo>
                      <a:pt x="727660" y="1286148"/>
                    </a:lnTo>
                    <a:cubicBezTo>
                      <a:pt x="395399" y="1105654"/>
                      <a:pt x="140742" y="800408"/>
                      <a:pt x="26552" y="433274"/>
                    </a:cubicBezTo>
                    <a:lnTo>
                      <a:pt x="0" y="330011"/>
                    </a:lnTo>
                    <a:lnTo>
                      <a:pt x="1412393" y="2536"/>
                    </a:lnTo>
                    <a:lnTo>
                      <a:pt x="1410477" y="1013"/>
                    </a:lnTo>
                    <a:lnTo>
                      <a:pt x="141491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4014183" y="3311036"/>
                <a:ext cx="1265019" cy="1466705"/>
              </a:xfrm>
              <a:custGeom>
                <a:avLst/>
                <a:gdLst>
                  <a:gd name="connsiteX0" fmla="*/ 624228 w 1249779"/>
                  <a:gd name="connsiteY0" fmla="*/ 0 h 1451465"/>
                  <a:gd name="connsiteX1" fmla="*/ 1249779 w 1249779"/>
                  <a:gd name="connsiteY1" fmla="*/ 1313658 h 1451465"/>
                  <a:gd name="connsiteX2" fmla="*/ 1202793 w 1249779"/>
                  <a:gd name="connsiteY2" fmla="*/ 1336292 h 1451465"/>
                  <a:gd name="connsiteX3" fmla="*/ 632323 w 1249779"/>
                  <a:gd name="connsiteY3" fmla="*/ 1451465 h 1451465"/>
                  <a:gd name="connsiteX4" fmla="*/ 61853 w 1249779"/>
                  <a:gd name="connsiteY4" fmla="*/ 1336292 h 1451465"/>
                  <a:gd name="connsiteX5" fmla="*/ 0 w 1249779"/>
                  <a:gd name="connsiteY5" fmla="*/ 1306496 h 1451465"/>
                  <a:gd name="connsiteX6" fmla="*/ 369139 w 1249779"/>
                  <a:gd name="connsiteY6" fmla="*/ 523017 h 1451465"/>
                  <a:gd name="connsiteX7" fmla="*/ 624228 w 1249779"/>
                  <a:gd name="connsiteY7" fmla="*/ 0 h 1451465"/>
                  <a:gd name="connsiteX0" fmla="*/ 639468 w 1265019"/>
                  <a:gd name="connsiteY0" fmla="*/ 0 h 1451465"/>
                  <a:gd name="connsiteX1" fmla="*/ 1265019 w 1265019"/>
                  <a:gd name="connsiteY1" fmla="*/ 1313658 h 1451465"/>
                  <a:gd name="connsiteX2" fmla="*/ 1218033 w 1265019"/>
                  <a:gd name="connsiteY2" fmla="*/ 1336292 h 1451465"/>
                  <a:gd name="connsiteX3" fmla="*/ 647563 w 1265019"/>
                  <a:gd name="connsiteY3" fmla="*/ 1451465 h 1451465"/>
                  <a:gd name="connsiteX4" fmla="*/ 77093 w 1265019"/>
                  <a:gd name="connsiteY4" fmla="*/ 1336292 h 1451465"/>
                  <a:gd name="connsiteX5" fmla="*/ 0 w 1265019"/>
                  <a:gd name="connsiteY5" fmla="*/ 1303956 h 1451465"/>
                  <a:gd name="connsiteX6" fmla="*/ 384379 w 1265019"/>
                  <a:gd name="connsiteY6" fmla="*/ 523017 h 1451465"/>
                  <a:gd name="connsiteX7" fmla="*/ 639468 w 1265019"/>
                  <a:gd name="connsiteY7" fmla="*/ 0 h 1451465"/>
                  <a:gd name="connsiteX0" fmla="*/ 636928 w 1265019"/>
                  <a:gd name="connsiteY0" fmla="*/ 0 h 1466705"/>
                  <a:gd name="connsiteX1" fmla="*/ 1265019 w 1265019"/>
                  <a:gd name="connsiteY1" fmla="*/ 1328898 h 1466705"/>
                  <a:gd name="connsiteX2" fmla="*/ 1218033 w 1265019"/>
                  <a:gd name="connsiteY2" fmla="*/ 1351532 h 1466705"/>
                  <a:gd name="connsiteX3" fmla="*/ 647563 w 1265019"/>
                  <a:gd name="connsiteY3" fmla="*/ 1466705 h 1466705"/>
                  <a:gd name="connsiteX4" fmla="*/ 77093 w 1265019"/>
                  <a:gd name="connsiteY4" fmla="*/ 1351532 h 1466705"/>
                  <a:gd name="connsiteX5" fmla="*/ 0 w 1265019"/>
                  <a:gd name="connsiteY5" fmla="*/ 1319196 h 1466705"/>
                  <a:gd name="connsiteX6" fmla="*/ 384379 w 1265019"/>
                  <a:gd name="connsiteY6" fmla="*/ 538257 h 1466705"/>
                  <a:gd name="connsiteX7" fmla="*/ 636928 w 1265019"/>
                  <a:gd name="connsiteY7" fmla="*/ 0 h 146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5019" h="1466705">
                    <a:moveTo>
                      <a:pt x="636928" y="0"/>
                    </a:moveTo>
                    <a:lnTo>
                      <a:pt x="1265019" y="1328898"/>
                    </a:lnTo>
                    <a:lnTo>
                      <a:pt x="1218033" y="1351532"/>
                    </a:lnTo>
                    <a:cubicBezTo>
                      <a:pt x="1042693" y="1425695"/>
                      <a:pt x="849917" y="1466705"/>
                      <a:pt x="647563" y="1466705"/>
                    </a:cubicBezTo>
                    <a:cubicBezTo>
                      <a:pt x="445209" y="1466705"/>
                      <a:pt x="252433" y="1425695"/>
                      <a:pt x="77093" y="1351532"/>
                    </a:cubicBezTo>
                    <a:lnTo>
                      <a:pt x="0" y="1319196"/>
                    </a:lnTo>
                    <a:lnTo>
                      <a:pt x="384379" y="538257"/>
                    </a:lnTo>
                    <a:lnTo>
                      <a:pt x="636928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14652511" y="3314353"/>
                <a:ext cx="1434067" cy="1325272"/>
              </a:xfrm>
              <a:custGeom>
                <a:avLst/>
                <a:gdLst>
                  <a:gd name="connsiteX0" fmla="*/ 0 w 1423907"/>
                  <a:gd name="connsiteY0" fmla="*/ 0 h 1312572"/>
                  <a:gd name="connsiteX1" fmla="*/ 1209589 w 1423907"/>
                  <a:gd name="connsiteY1" fmla="*/ 273663 h 1312572"/>
                  <a:gd name="connsiteX2" fmla="*/ 1423907 w 1423907"/>
                  <a:gd name="connsiteY2" fmla="*/ 323147 h 1312572"/>
                  <a:gd name="connsiteX3" fmla="*/ 1398765 w 1423907"/>
                  <a:gd name="connsiteY3" fmla="*/ 420925 h 1312572"/>
                  <a:gd name="connsiteX4" fmla="*/ 697657 w 1423907"/>
                  <a:gd name="connsiteY4" fmla="*/ 1273799 h 1312572"/>
                  <a:gd name="connsiteX5" fmla="*/ 617170 w 1423907"/>
                  <a:gd name="connsiteY5" fmla="*/ 1312572 h 1312572"/>
                  <a:gd name="connsiteX6" fmla="*/ 0 w 1423907"/>
                  <a:gd name="connsiteY6" fmla="*/ 0 h 1312572"/>
                  <a:gd name="connsiteX0" fmla="*/ 0 w 1423907"/>
                  <a:gd name="connsiteY0" fmla="*/ 0 h 1312572"/>
                  <a:gd name="connsiteX1" fmla="*/ 1423907 w 1423907"/>
                  <a:gd name="connsiteY1" fmla="*/ 323147 h 1312572"/>
                  <a:gd name="connsiteX2" fmla="*/ 1398765 w 1423907"/>
                  <a:gd name="connsiteY2" fmla="*/ 420925 h 1312572"/>
                  <a:gd name="connsiteX3" fmla="*/ 697657 w 1423907"/>
                  <a:gd name="connsiteY3" fmla="*/ 1273799 h 1312572"/>
                  <a:gd name="connsiteX4" fmla="*/ 617170 w 1423907"/>
                  <a:gd name="connsiteY4" fmla="*/ 1312572 h 1312572"/>
                  <a:gd name="connsiteX5" fmla="*/ 0 w 1423907"/>
                  <a:gd name="connsiteY5" fmla="*/ 0 h 1312572"/>
                  <a:gd name="connsiteX0" fmla="*/ 0 w 1434067"/>
                  <a:gd name="connsiteY0" fmla="*/ 0 h 1325272"/>
                  <a:gd name="connsiteX1" fmla="*/ 1434067 w 1434067"/>
                  <a:gd name="connsiteY1" fmla="*/ 335847 h 1325272"/>
                  <a:gd name="connsiteX2" fmla="*/ 1408925 w 1434067"/>
                  <a:gd name="connsiteY2" fmla="*/ 433625 h 1325272"/>
                  <a:gd name="connsiteX3" fmla="*/ 707817 w 1434067"/>
                  <a:gd name="connsiteY3" fmla="*/ 1286499 h 1325272"/>
                  <a:gd name="connsiteX4" fmla="*/ 627330 w 1434067"/>
                  <a:gd name="connsiteY4" fmla="*/ 1325272 h 1325272"/>
                  <a:gd name="connsiteX5" fmla="*/ 0 w 1434067"/>
                  <a:gd name="connsiteY5" fmla="*/ 0 h 132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067" h="1325272">
                    <a:moveTo>
                      <a:pt x="0" y="0"/>
                    </a:moveTo>
                    <a:lnTo>
                      <a:pt x="1434067" y="335847"/>
                    </a:lnTo>
                    <a:lnTo>
                      <a:pt x="1408925" y="433625"/>
                    </a:lnTo>
                    <a:cubicBezTo>
                      <a:pt x="1294735" y="800759"/>
                      <a:pt x="1040078" y="1106005"/>
                      <a:pt x="707817" y="1286499"/>
                    </a:cubicBezTo>
                    <a:lnTo>
                      <a:pt x="627330" y="132527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5398522" y="3649260"/>
                <a:ext cx="164059" cy="38821"/>
              </a:xfrm>
              <a:custGeom>
                <a:avLst/>
                <a:gdLst>
                  <a:gd name="connsiteX0" fmla="*/ 242 w 164059"/>
                  <a:gd name="connsiteY0" fmla="*/ 0 h 38821"/>
                  <a:gd name="connsiteX1" fmla="*/ 163832 w 164059"/>
                  <a:gd name="connsiteY1" fmla="*/ 37011 h 38821"/>
                  <a:gd name="connsiteX2" fmla="*/ 164059 w 164059"/>
                  <a:gd name="connsiteY2" fmla="*/ 38821 h 38821"/>
                  <a:gd name="connsiteX3" fmla="*/ 0 w 164059"/>
                  <a:gd name="connsiteY3" fmla="*/ 941 h 38821"/>
                  <a:gd name="connsiteX4" fmla="*/ 242 w 164059"/>
                  <a:gd name="connsiteY4" fmla="*/ 0 h 38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9" h="38821">
                    <a:moveTo>
                      <a:pt x="242" y="0"/>
                    </a:moveTo>
                    <a:lnTo>
                      <a:pt x="163832" y="37011"/>
                    </a:lnTo>
                    <a:lnTo>
                      <a:pt x="164059" y="38821"/>
                    </a:lnTo>
                    <a:lnTo>
                      <a:pt x="0" y="941"/>
                    </a:lnTo>
                    <a:lnTo>
                      <a:pt x="242" y="0"/>
                    </a:lnTo>
                    <a:close/>
                  </a:path>
                </a:pathLst>
              </a:cu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37" t="30688" r="19203" b="25234"/>
            <a:stretch/>
          </p:blipFill>
          <p:spPr>
            <a:xfrm>
              <a:off x="6913307" y="2732991"/>
              <a:ext cx="2678429" cy="2602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3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22A777-B85C-A00F-B48A-72B8E809C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>
              <a:alpha val="10000"/>
            </a:schemeClr>
          </a:solidFill>
        </p:spPr>
        <p:txBody>
          <a:bodyPr/>
          <a:lstStyle/>
          <a:p>
            <a:r>
              <a:rPr lang="en-GB" dirty="0"/>
              <a:t>Be Unstoppable.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770296-11C9-C9D4-ED1C-B28204B33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Mission &amp; Vision</a:t>
            </a:r>
          </a:p>
        </p:txBody>
      </p:sp>
    </p:spTree>
    <p:extLst>
      <p:ext uri="{BB962C8B-B14F-4D97-AF65-F5344CB8AC3E}">
        <p14:creationId xmlns:p14="http://schemas.microsoft.com/office/powerpoint/2010/main" val="3800557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38CA7-CBD4-BCA1-EF4F-FF1F42BE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75A5A-8F78-8908-8E8C-A21B75601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GB" sz="1600" b="1" dirty="0">
              <a:solidFill>
                <a:srgbClr val="00FF2D"/>
              </a:solidFill>
              <a:ea typeface="+mn-ea"/>
              <a:cs typeface="+mn-cs"/>
            </a:endParaRPr>
          </a:p>
          <a:p>
            <a:pPr marL="0" indent="0">
              <a:buNone/>
            </a:pPr>
            <a:endParaRPr lang="en-GB" b="1" dirty="0">
              <a:solidFill>
                <a:srgbClr val="00FF2D"/>
              </a:solidFill>
              <a:ea typeface="+mn-ea"/>
              <a:cs typeface="+mn-cs"/>
            </a:endParaRPr>
          </a:p>
          <a:p>
            <a:pPr marL="0" indent="0">
              <a:buNone/>
            </a:pPr>
            <a:endParaRPr lang="en-GB" b="1" dirty="0">
              <a:solidFill>
                <a:srgbClr val="00FF2D"/>
              </a:solidFill>
              <a:ea typeface="+mn-ea"/>
              <a:cs typeface="+mn-cs"/>
            </a:endParaRPr>
          </a:p>
          <a:p>
            <a:pPr marL="0" indent="0">
              <a:buNone/>
            </a:pPr>
            <a:endParaRPr lang="en-GB" b="1" dirty="0">
              <a:solidFill>
                <a:srgbClr val="00FF2D"/>
              </a:solidFill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GB" sz="2400" b="1" dirty="0">
                <a:ea typeface="+mn-ea"/>
                <a:cs typeface="+mn-cs"/>
              </a:rPr>
              <a:t>Our mission is to serve our channel community with unwavering </a:t>
            </a:r>
            <a:br>
              <a:rPr lang="en-GB" sz="2400" b="1" dirty="0">
                <a:ea typeface="+mn-ea"/>
                <a:cs typeface="+mn-cs"/>
              </a:rPr>
            </a:br>
            <a:r>
              <a:rPr lang="en-GB" sz="2400" b="1" dirty="0">
                <a:ea typeface="+mn-ea"/>
                <a:cs typeface="+mn-cs"/>
              </a:rPr>
              <a:t>dedication, providing them with margin-rich solutions complemented by world-class platinum-grade customer service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688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Regional Rep click text" hidden="1">
            <a:extLst>
              <a:ext uri="{FF2B5EF4-FFF2-40B4-BE49-F238E27FC236}">
                <a16:creationId xmlns:a16="http://schemas.microsoft.com/office/drawing/2014/main" id="{D7D93237-089E-2B25-EC99-94B0DCBE54DB}"/>
              </a:ext>
            </a:extLst>
          </p:cNvPr>
          <p:cNvGrpSpPr/>
          <p:nvPr/>
        </p:nvGrpSpPr>
        <p:grpSpPr>
          <a:xfrm>
            <a:off x="6830109" y="3080682"/>
            <a:ext cx="2633744" cy="1588320"/>
            <a:chOff x="6830109" y="3080682"/>
            <a:chExt cx="2633744" cy="1588320"/>
          </a:xfrm>
        </p:grpSpPr>
        <p:sp>
          <p:nvSpPr>
            <p:cNvPr id="69" name="2022 text">
              <a:extLst>
                <a:ext uri="{FF2B5EF4-FFF2-40B4-BE49-F238E27FC236}">
                  <a16:creationId xmlns:a16="http://schemas.microsoft.com/office/drawing/2014/main" id="{730D9A67-E2EF-689D-F81D-CA09AAB0D40E}"/>
                </a:ext>
              </a:extLst>
            </p:cNvPr>
            <p:cNvSpPr txBox="1"/>
            <p:nvPr/>
          </p:nvSpPr>
          <p:spPr>
            <a:xfrm>
              <a:off x="6830109" y="3539676"/>
              <a:ext cx="2633744" cy="1129326"/>
            </a:xfrm>
            <a:prstGeom prst="roundRect">
              <a:avLst>
                <a:gd name="adj" fmla="val 4068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srgbClr val="005F7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Targeting key regions</a:t>
              </a:r>
              <a:b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srgbClr val="005F7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srgbClr val="005F7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with campaigns, </a:t>
              </a:r>
              <a:b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srgbClr val="005F7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srgbClr val="005F7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events and memberships across the group,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699520E-2A7F-A590-A040-5DFA488A03FA}"/>
                </a:ext>
              </a:extLst>
            </p:cNvPr>
            <p:cNvCxnSpPr/>
            <p:nvPr/>
          </p:nvCxnSpPr>
          <p:spPr>
            <a:xfrm>
              <a:off x="8142829" y="3080682"/>
              <a:ext cx="0" cy="463758"/>
            </a:xfrm>
            <a:prstGeom prst="line">
              <a:avLst/>
            </a:prstGeom>
            <a:ln>
              <a:solidFill>
                <a:srgbClr val="6B9A8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5i click text" hidden="1">
            <a:extLst>
              <a:ext uri="{FF2B5EF4-FFF2-40B4-BE49-F238E27FC236}">
                <a16:creationId xmlns:a16="http://schemas.microsoft.com/office/drawing/2014/main" id="{F88B8435-8E53-0D43-36E2-61AAF1FC1BFE}"/>
              </a:ext>
            </a:extLst>
          </p:cNvPr>
          <p:cNvGrpSpPr/>
          <p:nvPr/>
        </p:nvGrpSpPr>
        <p:grpSpPr>
          <a:xfrm>
            <a:off x="777314" y="250973"/>
            <a:ext cx="2633744" cy="1631943"/>
            <a:chOff x="2819765" y="1520436"/>
            <a:chExt cx="2633744" cy="1631943"/>
          </a:xfrm>
        </p:grpSpPr>
        <p:sp>
          <p:nvSpPr>
            <p:cNvPr id="68" name="2022 text">
              <a:extLst>
                <a:ext uri="{FF2B5EF4-FFF2-40B4-BE49-F238E27FC236}">
                  <a16:creationId xmlns:a16="http://schemas.microsoft.com/office/drawing/2014/main" id="{073302AC-A200-8EB1-4B30-67BA1CDD206D}"/>
                </a:ext>
              </a:extLst>
            </p:cNvPr>
            <p:cNvSpPr txBox="1"/>
            <p:nvPr/>
          </p:nvSpPr>
          <p:spPr>
            <a:xfrm>
              <a:off x="2819765" y="1520436"/>
              <a:ext cx="2633744" cy="1129326"/>
            </a:xfrm>
            <a:prstGeom prst="roundRect">
              <a:avLst>
                <a:gd name="adj" fmla="val 406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Dedicated Marketing Investment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F2651B0-AA2A-9600-DF67-CAC790A32117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H="1" flipV="1">
              <a:off x="4136637" y="2649762"/>
              <a:ext cx="1" cy="502617"/>
            </a:xfrm>
            <a:prstGeom prst="line">
              <a:avLst/>
            </a:prstGeom>
            <a:ln>
              <a:solidFill>
                <a:srgbClr val="056E7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Indirect click text" hidden="1">
            <a:extLst>
              <a:ext uri="{FF2B5EF4-FFF2-40B4-BE49-F238E27FC236}">
                <a16:creationId xmlns:a16="http://schemas.microsoft.com/office/drawing/2014/main" id="{8FEE662A-F846-30AF-3847-FDE4601CCFBC}"/>
              </a:ext>
            </a:extLst>
          </p:cNvPr>
          <p:cNvGrpSpPr/>
          <p:nvPr/>
        </p:nvGrpSpPr>
        <p:grpSpPr>
          <a:xfrm>
            <a:off x="3817601" y="1660314"/>
            <a:ext cx="2633744" cy="1587001"/>
            <a:chOff x="3817601" y="1660314"/>
            <a:chExt cx="2633744" cy="1587001"/>
          </a:xfrm>
        </p:grpSpPr>
        <p:sp>
          <p:nvSpPr>
            <p:cNvPr id="70" name="2022 text">
              <a:extLst>
                <a:ext uri="{FF2B5EF4-FFF2-40B4-BE49-F238E27FC236}">
                  <a16:creationId xmlns:a16="http://schemas.microsoft.com/office/drawing/2014/main" id="{6ED57D04-78F0-7312-4235-A9F4FFAA735A}"/>
                </a:ext>
              </a:extLst>
            </p:cNvPr>
            <p:cNvSpPr txBox="1"/>
            <p:nvPr/>
          </p:nvSpPr>
          <p:spPr>
            <a:xfrm>
              <a:off x="3817601" y="1660314"/>
              <a:ext cx="2633744" cy="1129326"/>
            </a:xfrm>
            <a:prstGeom prst="roundRect">
              <a:avLst>
                <a:gd name="adj" fmla="val 4068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Rebrand for </a:t>
              </a:r>
              <a:b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new Channel identity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B80623-FAB8-99B6-4EA8-75E21C50FE48}"/>
                </a:ext>
              </a:extLst>
            </p:cNvPr>
            <p:cNvCxnSpPr/>
            <p:nvPr/>
          </p:nvCxnSpPr>
          <p:spPr>
            <a:xfrm>
              <a:off x="5131481" y="2783557"/>
              <a:ext cx="0" cy="463758"/>
            </a:xfrm>
            <a:prstGeom prst="line">
              <a:avLst/>
            </a:prstGeom>
            <a:ln>
              <a:solidFill>
                <a:srgbClr val="AF71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MDF click text" hidden="1">
            <a:extLst>
              <a:ext uri="{FF2B5EF4-FFF2-40B4-BE49-F238E27FC236}">
                <a16:creationId xmlns:a16="http://schemas.microsoft.com/office/drawing/2014/main" id="{CCD60D9A-A81F-E232-438F-3AE278368728}"/>
              </a:ext>
            </a:extLst>
          </p:cNvPr>
          <p:cNvGrpSpPr/>
          <p:nvPr/>
        </p:nvGrpSpPr>
        <p:grpSpPr>
          <a:xfrm>
            <a:off x="1810848" y="2065932"/>
            <a:ext cx="2633744" cy="1587001"/>
            <a:chOff x="3817601" y="1660314"/>
            <a:chExt cx="2633744" cy="1587001"/>
          </a:xfrm>
        </p:grpSpPr>
        <p:sp>
          <p:nvSpPr>
            <p:cNvPr id="93" name="2022 text">
              <a:extLst>
                <a:ext uri="{FF2B5EF4-FFF2-40B4-BE49-F238E27FC236}">
                  <a16:creationId xmlns:a16="http://schemas.microsoft.com/office/drawing/2014/main" id="{C6291ABA-CAA3-7B71-5D93-52B687F5BEA9}"/>
                </a:ext>
              </a:extLst>
            </p:cNvPr>
            <p:cNvSpPr txBox="1"/>
            <p:nvPr/>
          </p:nvSpPr>
          <p:spPr>
            <a:xfrm>
              <a:off x="3817601" y="1660314"/>
              <a:ext cx="2633744" cy="1129326"/>
            </a:xfrm>
            <a:prstGeom prst="roundRect">
              <a:avLst>
                <a:gd name="adj" fmla="val 406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Working with new and existing vendors to increase MDF investment and improve engagement across the group. </a:t>
              </a:r>
              <a:endPara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16C7820-F923-A45A-A1A7-743EAB3696E2}"/>
                </a:ext>
              </a:extLst>
            </p:cNvPr>
            <p:cNvCxnSpPr/>
            <p:nvPr/>
          </p:nvCxnSpPr>
          <p:spPr>
            <a:xfrm>
              <a:off x="5131481" y="2783557"/>
              <a:ext cx="0" cy="463758"/>
            </a:xfrm>
            <a:prstGeom prst="lin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</p:grpSp>
      <p:grpSp>
        <p:nvGrpSpPr>
          <p:cNvPr id="95" name="Digital click text" hidden="1">
            <a:extLst>
              <a:ext uri="{FF2B5EF4-FFF2-40B4-BE49-F238E27FC236}">
                <a16:creationId xmlns:a16="http://schemas.microsoft.com/office/drawing/2014/main" id="{DD218F1A-418D-4497-1637-6FDCEB6DB8D0}"/>
              </a:ext>
            </a:extLst>
          </p:cNvPr>
          <p:cNvGrpSpPr/>
          <p:nvPr/>
        </p:nvGrpSpPr>
        <p:grpSpPr>
          <a:xfrm>
            <a:off x="2852153" y="2153319"/>
            <a:ext cx="2633744" cy="1587001"/>
            <a:chOff x="3817601" y="1660314"/>
            <a:chExt cx="2633744" cy="1587001"/>
          </a:xfrm>
        </p:grpSpPr>
        <p:sp>
          <p:nvSpPr>
            <p:cNvPr id="96" name="2022 text">
              <a:extLst>
                <a:ext uri="{FF2B5EF4-FFF2-40B4-BE49-F238E27FC236}">
                  <a16:creationId xmlns:a16="http://schemas.microsoft.com/office/drawing/2014/main" id="{1B04E50B-9DBD-B09A-62C8-84FFD39178AC}"/>
                </a:ext>
              </a:extLst>
            </p:cNvPr>
            <p:cNvSpPr txBox="1"/>
            <p:nvPr/>
          </p:nvSpPr>
          <p:spPr>
            <a:xfrm>
              <a:off x="3817601" y="1660314"/>
              <a:ext cx="2633744" cy="1129326"/>
            </a:xfrm>
            <a:prstGeom prst="roundRect">
              <a:avLst>
                <a:gd name="adj" fmla="val 4068"/>
              </a:avLst>
            </a:prstGeom>
            <a:solidFill>
              <a:srgbClr val="AF7100"/>
            </a:solidFill>
            <a:ln>
              <a:solidFill>
                <a:srgbClr val="966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20% increase for </a:t>
              </a:r>
              <a:b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inbound lead-gen with more focus and resource on LinkedIn &amp; AdWords PPC</a:t>
              </a:r>
              <a:endPara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008A37A-422B-D837-086D-23AD88DDF1EB}"/>
                </a:ext>
              </a:extLst>
            </p:cNvPr>
            <p:cNvCxnSpPr/>
            <p:nvPr/>
          </p:nvCxnSpPr>
          <p:spPr>
            <a:xfrm>
              <a:off x="5131481" y="2783557"/>
              <a:ext cx="0" cy="463758"/>
            </a:xfrm>
            <a:prstGeom prst="lin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</p:grpSp>
      <p:grpSp>
        <p:nvGrpSpPr>
          <p:cNvPr id="99" name="Cornerstone click text" hidden="1">
            <a:extLst>
              <a:ext uri="{FF2B5EF4-FFF2-40B4-BE49-F238E27FC236}">
                <a16:creationId xmlns:a16="http://schemas.microsoft.com/office/drawing/2014/main" id="{8856B15B-819D-D9A1-57AC-F44535405AB4}"/>
              </a:ext>
            </a:extLst>
          </p:cNvPr>
          <p:cNvGrpSpPr/>
          <p:nvPr/>
        </p:nvGrpSpPr>
        <p:grpSpPr>
          <a:xfrm>
            <a:off x="5941109" y="3575982"/>
            <a:ext cx="2633744" cy="1588320"/>
            <a:chOff x="6830109" y="3080682"/>
            <a:chExt cx="2633744" cy="1588320"/>
          </a:xfrm>
        </p:grpSpPr>
        <p:sp>
          <p:nvSpPr>
            <p:cNvPr id="100" name="2022 text">
              <a:extLst>
                <a:ext uri="{FF2B5EF4-FFF2-40B4-BE49-F238E27FC236}">
                  <a16:creationId xmlns:a16="http://schemas.microsoft.com/office/drawing/2014/main" id="{D428AFA3-A7BB-9E54-8CF7-FD1AEEA7CA8E}"/>
                </a:ext>
              </a:extLst>
            </p:cNvPr>
            <p:cNvSpPr txBox="1"/>
            <p:nvPr/>
          </p:nvSpPr>
          <p:spPr>
            <a:xfrm>
              <a:off x="6830109" y="3539676"/>
              <a:ext cx="2633744" cy="1129326"/>
            </a:xfrm>
            <a:prstGeom prst="roundRect">
              <a:avLst>
                <a:gd name="adj" fmla="val 4068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F71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Improving our brand awareness by increasing our PR, personalised content and LinkedIn Ads.</a:t>
              </a:r>
              <a:endPara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AF71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7C936C4-D847-1C13-2F94-E80E4DF2F976}"/>
                </a:ext>
              </a:extLst>
            </p:cNvPr>
            <p:cNvCxnSpPr/>
            <p:nvPr/>
          </p:nvCxnSpPr>
          <p:spPr>
            <a:xfrm>
              <a:off x="8142829" y="3080682"/>
              <a:ext cx="0" cy="463758"/>
            </a:xfrm>
            <a:prstGeom prst="lin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</p:grpSp>
      <p:grpSp>
        <p:nvGrpSpPr>
          <p:cNvPr id="102" name="Vertical Focus click text" hidden="1">
            <a:extLst>
              <a:ext uri="{FF2B5EF4-FFF2-40B4-BE49-F238E27FC236}">
                <a16:creationId xmlns:a16="http://schemas.microsoft.com/office/drawing/2014/main" id="{B52B00FD-8CE0-5413-7A79-DD81A7E7CA61}"/>
              </a:ext>
            </a:extLst>
          </p:cNvPr>
          <p:cNvGrpSpPr/>
          <p:nvPr/>
        </p:nvGrpSpPr>
        <p:grpSpPr>
          <a:xfrm>
            <a:off x="7861846" y="3182635"/>
            <a:ext cx="2633744" cy="1588320"/>
            <a:chOff x="6830109" y="3080682"/>
            <a:chExt cx="2633744" cy="1588320"/>
          </a:xfrm>
        </p:grpSpPr>
        <p:sp>
          <p:nvSpPr>
            <p:cNvPr id="103" name="2022 text">
              <a:extLst>
                <a:ext uri="{FF2B5EF4-FFF2-40B4-BE49-F238E27FC236}">
                  <a16:creationId xmlns:a16="http://schemas.microsoft.com/office/drawing/2014/main" id="{ABFB01E4-2D05-57BA-B165-D2A513F62A46}"/>
                </a:ext>
              </a:extLst>
            </p:cNvPr>
            <p:cNvSpPr txBox="1"/>
            <p:nvPr/>
          </p:nvSpPr>
          <p:spPr>
            <a:xfrm>
              <a:off x="6830109" y="3539676"/>
              <a:ext cx="2633744" cy="1129326"/>
            </a:xfrm>
            <a:prstGeom prst="roundRect">
              <a:avLst>
                <a:gd name="adj" fmla="val 406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Always on nurture campaigns for our targeted verticals</a:t>
              </a:r>
              <a:endPara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0333077-E7CB-06FB-C388-2B1D26EDCD4B}"/>
                </a:ext>
              </a:extLst>
            </p:cNvPr>
            <p:cNvCxnSpPr/>
            <p:nvPr/>
          </p:nvCxnSpPr>
          <p:spPr>
            <a:xfrm>
              <a:off x="8142829" y="3080682"/>
              <a:ext cx="0" cy="463758"/>
            </a:xfrm>
            <a:prstGeom prst="lin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66" name="2022 text">
            <a:extLst>
              <a:ext uri="{FF2B5EF4-FFF2-40B4-BE49-F238E27FC236}">
                <a16:creationId xmlns:a16="http://schemas.microsoft.com/office/drawing/2014/main" id="{5B2F4588-2AD3-2FB2-59BB-4549C9E86FAC}"/>
              </a:ext>
            </a:extLst>
          </p:cNvPr>
          <p:cNvSpPr txBox="1"/>
          <p:nvPr/>
        </p:nvSpPr>
        <p:spPr>
          <a:xfrm>
            <a:off x="304014" y="3917946"/>
            <a:ext cx="4500424" cy="2291872"/>
          </a:xfrm>
          <a:prstGeom prst="roundRect">
            <a:avLst>
              <a:gd name="adj" fmla="val 40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2023 and Beyond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</a:b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191B2A"/>
              </a:solidFill>
              <a:effectLst/>
              <a:uLnTx/>
              <a:uFillTx/>
              <a:latin typeface="Helvetica" pitchFamily="2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Strategic Collaboration – Public and Private Sectors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Partner Hub and Portal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Enablement team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Dedicated virtual team 100+ people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Platinum Service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Commitment to Net Promotor Score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/>
              </a:rPr>
              <a:t>Solutionize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/>
              </a:rPr>
              <a:t> / Money-makers – Military Grade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Take advantage of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754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 technical certificates / qualifications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D0083423-E741-5BE0-9B1E-C4492A22D1C1}"/>
              </a:ext>
            </a:extLst>
          </p:cNvPr>
          <p:cNvSpPr/>
          <p:nvPr/>
        </p:nvSpPr>
        <p:spPr>
          <a:xfrm>
            <a:off x="658448" y="1148135"/>
            <a:ext cx="1274129" cy="1183611"/>
          </a:xfrm>
          <a:custGeom>
            <a:avLst/>
            <a:gdLst>
              <a:gd name="connsiteX0" fmla="*/ 1340255 w 1340549"/>
              <a:gd name="connsiteY0" fmla="*/ 38244 h 1245313"/>
              <a:gd name="connsiteX1" fmla="*/ 1318428 w 1340549"/>
              <a:gd name="connsiteY1" fmla="*/ 81192 h 1245313"/>
              <a:gd name="connsiteX2" fmla="*/ 632328 w 1340549"/>
              <a:gd name="connsiteY2" fmla="*/ 581516 h 1245313"/>
              <a:gd name="connsiteX3" fmla="*/ 79449 w 1340549"/>
              <a:gd name="connsiteY3" fmla="*/ 1226081 h 1245313"/>
              <a:gd name="connsiteX4" fmla="*/ 19196 w 1340549"/>
              <a:gd name="connsiteY4" fmla="*/ 1237949 h 1245313"/>
              <a:gd name="connsiteX5" fmla="*/ 7399 w 1340549"/>
              <a:gd name="connsiteY5" fmla="*/ 1177695 h 1245313"/>
              <a:gd name="connsiteX6" fmla="*/ 573416 w 1340549"/>
              <a:gd name="connsiteY6" fmla="*/ 517801 h 1245313"/>
              <a:gd name="connsiteX7" fmla="*/ 1275834 w 1340549"/>
              <a:gd name="connsiteY7" fmla="*/ 5610 h 1245313"/>
              <a:gd name="connsiteX8" fmla="*/ 1334957 w 1340549"/>
              <a:gd name="connsiteY8" fmla="*/ 22139 h 1245313"/>
              <a:gd name="connsiteX9" fmla="*/ 1340255 w 1340549"/>
              <a:gd name="connsiteY9" fmla="*/ 38315 h 12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0549" h="1245313">
                <a:moveTo>
                  <a:pt x="1340255" y="38244"/>
                </a:moveTo>
                <a:cubicBezTo>
                  <a:pt x="1342233" y="55127"/>
                  <a:pt x="1334180" y="72362"/>
                  <a:pt x="1318428" y="81192"/>
                </a:cubicBezTo>
                <a:cubicBezTo>
                  <a:pt x="1072539" y="219641"/>
                  <a:pt x="841697" y="388040"/>
                  <a:pt x="632328" y="581516"/>
                </a:cubicBezTo>
                <a:cubicBezTo>
                  <a:pt x="422817" y="775133"/>
                  <a:pt x="236759" y="991989"/>
                  <a:pt x="79449" y="1226081"/>
                </a:cubicBezTo>
                <a:cubicBezTo>
                  <a:pt x="66099" y="1246001"/>
                  <a:pt x="39115" y="1251299"/>
                  <a:pt x="19196" y="1237949"/>
                </a:cubicBezTo>
                <a:cubicBezTo>
                  <a:pt x="-653" y="1224598"/>
                  <a:pt x="-6022" y="1197615"/>
                  <a:pt x="7399" y="1177695"/>
                </a:cubicBezTo>
                <a:cubicBezTo>
                  <a:pt x="168452" y="938022"/>
                  <a:pt x="358891" y="716009"/>
                  <a:pt x="573416" y="517801"/>
                </a:cubicBezTo>
                <a:cubicBezTo>
                  <a:pt x="787800" y="319734"/>
                  <a:pt x="1024082" y="147379"/>
                  <a:pt x="1275834" y="5610"/>
                </a:cubicBezTo>
                <a:cubicBezTo>
                  <a:pt x="1296742" y="-6186"/>
                  <a:pt x="1323231" y="1231"/>
                  <a:pt x="1334957" y="22139"/>
                </a:cubicBezTo>
                <a:cubicBezTo>
                  <a:pt x="1337853" y="27296"/>
                  <a:pt x="1339619" y="32805"/>
                  <a:pt x="1340255" y="383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E8E91E6B-630E-ABE1-2F12-ADB8E2B15DD3}"/>
              </a:ext>
            </a:extLst>
          </p:cNvPr>
          <p:cNvSpPr/>
          <p:nvPr/>
        </p:nvSpPr>
        <p:spPr>
          <a:xfrm>
            <a:off x="2366425" y="696651"/>
            <a:ext cx="1693735" cy="296006"/>
          </a:xfrm>
          <a:custGeom>
            <a:avLst/>
            <a:gdLst>
              <a:gd name="connsiteX0" fmla="*/ 1776512 w 1782029"/>
              <a:gd name="connsiteY0" fmla="*/ 88876 h 311437"/>
              <a:gd name="connsiteX1" fmla="*/ 1733635 w 1782029"/>
              <a:gd name="connsiteY1" fmla="*/ 110774 h 311437"/>
              <a:gd name="connsiteX2" fmla="*/ 884504 w 1782029"/>
              <a:gd name="connsiteY2" fmla="*/ 112257 h 311437"/>
              <a:gd name="connsiteX3" fmla="*/ 58400 w 1782029"/>
              <a:gd name="connsiteY3" fmla="*/ 308770 h 311437"/>
              <a:gd name="connsiteX4" fmla="*/ 2667 w 1782029"/>
              <a:gd name="connsiteY4" fmla="*/ 282917 h 311437"/>
              <a:gd name="connsiteX5" fmla="*/ 28521 w 1782029"/>
              <a:gd name="connsiteY5" fmla="*/ 227255 h 311437"/>
              <a:gd name="connsiteX6" fmla="*/ 874261 w 1782029"/>
              <a:gd name="connsiteY6" fmla="*/ 26080 h 311437"/>
              <a:gd name="connsiteX7" fmla="*/ 1743595 w 1782029"/>
              <a:gd name="connsiteY7" fmla="*/ 24526 h 311437"/>
              <a:gd name="connsiteX8" fmla="*/ 1781739 w 1782029"/>
              <a:gd name="connsiteY8" fmla="*/ 72630 h 311437"/>
              <a:gd name="connsiteX9" fmla="*/ 1776512 w 1782029"/>
              <a:gd name="connsiteY9" fmla="*/ 88876 h 31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2029" h="311437">
                <a:moveTo>
                  <a:pt x="1776512" y="88876"/>
                </a:moveTo>
                <a:cubicBezTo>
                  <a:pt x="1768176" y="103710"/>
                  <a:pt x="1751506" y="112893"/>
                  <a:pt x="1733635" y="110774"/>
                </a:cubicBezTo>
                <a:cubicBezTo>
                  <a:pt x="1453346" y="78281"/>
                  <a:pt x="1167618" y="78775"/>
                  <a:pt x="884504" y="112257"/>
                </a:cubicBezTo>
                <a:cubicBezTo>
                  <a:pt x="601177" y="145739"/>
                  <a:pt x="323220" y="211856"/>
                  <a:pt x="58400" y="308770"/>
                </a:cubicBezTo>
                <a:cubicBezTo>
                  <a:pt x="35867" y="317035"/>
                  <a:pt x="10932" y="305450"/>
                  <a:pt x="2667" y="282917"/>
                </a:cubicBezTo>
                <a:cubicBezTo>
                  <a:pt x="-5597" y="260454"/>
                  <a:pt x="5987" y="235449"/>
                  <a:pt x="28521" y="227255"/>
                </a:cubicBezTo>
                <a:cubicBezTo>
                  <a:pt x="299697" y="128009"/>
                  <a:pt x="584295" y="60339"/>
                  <a:pt x="874261" y="26080"/>
                </a:cubicBezTo>
                <a:cubicBezTo>
                  <a:pt x="1164157" y="-8179"/>
                  <a:pt x="1456666" y="-8674"/>
                  <a:pt x="1743595" y="24526"/>
                </a:cubicBezTo>
                <a:cubicBezTo>
                  <a:pt x="1767400" y="27281"/>
                  <a:pt x="1784494" y="48825"/>
                  <a:pt x="1781739" y="72630"/>
                </a:cubicBezTo>
                <a:cubicBezTo>
                  <a:pt x="1781103" y="78493"/>
                  <a:pt x="1779267" y="84002"/>
                  <a:pt x="1776512" y="888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FBC50914-5DF2-3BB7-EE82-4134514E6F3E}"/>
              </a:ext>
            </a:extLst>
          </p:cNvPr>
          <p:cNvSpPr/>
          <p:nvPr/>
        </p:nvSpPr>
        <p:spPr>
          <a:xfrm>
            <a:off x="4535171" y="830696"/>
            <a:ext cx="1497985" cy="875611"/>
          </a:xfrm>
          <a:custGeom>
            <a:avLst/>
            <a:gdLst>
              <a:gd name="connsiteX0" fmla="*/ 1550891 w 1576075"/>
              <a:gd name="connsiteY0" fmla="*/ 917269 h 921257"/>
              <a:gd name="connsiteX1" fmla="*/ 1503281 w 1576075"/>
              <a:gd name="connsiteY1" fmla="*/ 909782 h 921257"/>
              <a:gd name="connsiteX2" fmla="*/ 815415 w 1576075"/>
              <a:gd name="connsiteY2" fmla="*/ 411859 h 921257"/>
              <a:gd name="connsiteX3" fmla="*/ 31553 w 1576075"/>
              <a:gd name="connsiteY3" fmla="*/ 85232 h 921257"/>
              <a:gd name="connsiteX4" fmla="*/ 1674 w 1576075"/>
              <a:gd name="connsiteY4" fmla="*/ 31548 h 921257"/>
              <a:gd name="connsiteX5" fmla="*/ 55358 w 1576075"/>
              <a:gd name="connsiteY5" fmla="*/ 1668 h 921257"/>
              <a:gd name="connsiteX6" fmla="*/ 857868 w 1576075"/>
              <a:gd name="connsiteY6" fmla="*/ 335995 h 921257"/>
              <a:gd name="connsiteX7" fmla="*/ 1562052 w 1576075"/>
              <a:gd name="connsiteY7" fmla="*/ 845784 h 921257"/>
              <a:gd name="connsiteX8" fmla="*/ 1564594 w 1576075"/>
              <a:gd name="connsiteY8" fmla="*/ 907168 h 921257"/>
              <a:gd name="connsiteX9" fmla="*/ 1550821 w 1576075"/>
              <a:gd name="connsiteY9" fmla="*/ 917199 h 92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075" h="921257">
                <a:moveTo>
                  <a:pt x="1550891" y="917269"/>
                </a:moveTo>
                <a:cubicBezTo>
                  <a:pt x="1535422" y="924404"/>
                  <a:pt x="1516561" y="922002"/>
                  <a:pt x="1503281" y="909782"/>
                </a:cubicBezTo>
                <a:cubicBezTo>
                  <a:pt x="1295608" y="718778"/>
                  <a:pt x="1064200" y="551227"/>
                  <a:pt x="815415" y="411859"/>
                </a:cubicBezTo>
                <a:cubicBezTo>
                  <a:pt x="566489" y="272421"/>
                  <a:pt x="302801" y="162510"/>
                  <a:pt x="31553" y="85232"/>
                </a:cubicBezTo>
                <a:cubicBezTo>
                  <a:pt x="8455" y="78663"/>
                  <a:pt x="-4896" y="54646"/>
                  <a:pt x="1674" y="31548"/>
                </a:cubicBezTo>
                <a:cubicBezTo>
                  <a:pt x="8243" y="8520"/>
                  <a:pt x="32259" y="-4901"/>
                  <a:pt x="55358" y="1668"/>
                </a:cubicBezTo>
                <a:cubicBezTo>
                  <a:pt x="333104" y="80782"/>
                  <a:pt x="603079" y="193307"/>
                  <a:pt x="857868" y="335995"/>
                </a:cubicBezTo>
                <a:cubicBezTo>
                  <a:pt x="1112516" y="478682"/>
                  <a:pt x="1349433" y="650190"/>
                  <a:pt x="1562052" y="845784"/>
                </a:cubicBezTo>
                <a:cubicBezTo>
                  <a:pt x="1579711" y="862031"/>
                  <a:pt x="1580841" y="889509"/>
                  <a:pt x="1564594" y="907168"/>
                </a:cubicBezTo>
                <a:cubicBezTo>
                  <a:pt x="1560569" y="911548"/>
                  <a:pt x="1555906" y="914867"/>
                  <a:pt x="1550821" y="9171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2" name="line 4">
            <a:extLst>
              <a:ext uri="{FF2B5EF4-FFF2-40B4-BE49-F238E27FC236}">
                <a16:creationId xmlns:a16="http://schemas.microsoft.com/office/drawing/2014/main" id="{2E1AFF7D-EECE-809B-D556-59155442F007}"/>
              </a:ext>
            </a:extLst>
          </p:cNvPr>
          <p:cNvSpPr/>
          <p:nvPr/>
        </p:nvSpPr>
        <p:spPr>
          <a:xfrm>
            <a:off x="5917542" y="4616136"/>
            <a:ext cx="1497985" cy="875455"/>
          </a:xfrm>
          <a:custGeom>
            <a:avLst/>
            <a:gdLst>
              <a:gd name="connsiteX0" fmla="*/ 1550809 w 1576075"/>
              <a:gd name="connsiteY0" fmla="*/ 917238 h 921092"/>
              <a:gd name="connsiteX1" fmla="*/ 1574402 w 1576075"/>
              <a:gd name="connsiteY1" fmla="*/ 889689 h 921092"/>
              <a:gd name="connsiteX2" fmla="*/ 1544522 w 1576075"/>
              <a:gd name="connsiteY2" fmla="*/ 836005 h 921092"/>
              <a:gd name="connsiteX3" fmla="*/ 760731 w 1576075"/>
              <a:gd name="connsiteY3" fmla="*/ 509378 h 921092"/>
              <a:gd name="connsiteX4" fmla="*/ 72864 w 1576075"/>
              <a:gd name="connsiteY4" fmla="*/ 11456 h 921092"/>
              <a:gd name="connsiteX5" fmla="*/ 11481 w 1576075"/>
              <a:gd name="connsiteY5" fmla="*/ 13998 h 921092"/>
              <a:gd name="connsiteX6" fmla="*/ 14023 w 1576075"/>
              <a:gd name="connsiteY6" fmla="*/ 75312 h 921092"/>
              <a:gd name="connsiteX7" fmla="*/ 718207 w 1576075"/>
              <a:gd name="connsiteY7" fmla="*/ 585101 h 921092"/>
              <a:gd name="connsiteX8" fmla="*/ 1520647 w 1576075"/>
              <a:gd name="connsiteY8" fmla="*/ 919427 h 921092"/>
              <a:gd name="connsiteX9" fmla="*/ 1550668 w 1576075"/>
              <a:gd name="connsiteY9" fmla="*/ 917096 h 9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6075" h="921092">
                <a:moveTo>
                  <a:pt x="1550809" y="917238"/>
                </a:moveTo>
                <a:cubicBezTo>
                  <a:pt x="1561899" y="912152"/>
                  <a:pt x="1570799" y="902404"/>
                  <a:pt x="1574402" y="889689"/>
                </a:cubicBezTo>
                <a:cubicBezTo>
                  <a:pt x="1580971" y="866591"/>
                  <a:pt x="1567621" y="842574"/>
                  <a:pt x="1544522" y="836005"/>
                </a:cubicBezTo>
                <a:cubicBezTo>
                  <a:pt x="1273204" y="758657"/>
                  <a:pt x="1009515" y="648816"/>
                  <a:pt x="760731" y="509378"/>
                </a:cubicBezTo>
                <a:cubicBezTo>
                  <a:pt x="512016" y="370011"/>
                  <a:pt x="280609" y="202459"/>
                  <a:pt x="72864" y="11456"/>
                </a:cubicBezTo>
                <a:cubicBezTo>
                  <a:pt x="55205" y="-4791"/>
                  <a:pt x="27727" y="-3590"/>
                  <a:pt x="11481" y="13998"/>
                </a:cubicBezTo>
                <a:cubicBezTo>
                  <a:pt x="-4766" y="31658"/>
                  <a:pt x="-3636" y="59136"/>
                  <a:pt x="14023" y="75312"/>
                </a:cubicBezTo>
                <a:cubicBezTo>
                  <a:pt x="226712" y="270906"/>
                  <a:pt x="463630" y="442414"/>
                  <a:pt x="718207" y="585101"/>
                </a:cubicBezTo>
                <a:cubicBezTo>
                  <a:pt x="972854" y="727788"/>
                  <a:pt x="1242830" y="840313"/>
                  <a:pt x="1520647" y="919427"/>
                </a:cubicBezTo>
                <a:cubicBezTo>
                  <a:pt x="1531030" y="922394"/>
                  <a:pt x="1541626" y="921264"/>
                  <a:pt x="1550668" y="9170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1" name="line 3">
            <a:extLst>
              <a:ext uri="{FF2B5EF4-FFF2-40B4-BE49-F238E27FC236}">
                <a16:creationId xmlns:a16="http://schemas.microsoft.com/office/drawing/2014/main" id="{7CFDC48E-1665-4FA0-FD31-556EFB32B3FB}"/>
              </a:ext>
            </a:extLst>
          </p:cNvPr>
          <p:cNvSpPr/>
          <p:nvPr/>
        </p:nvSpPr>
        <p:spPr>
          <a:xfrm>
            <a:off x="7890525" y="5329708"/>
            <a:ext cx="1693814" cy="296124"/>
          </a:xfrm>
          <a:custGeom>
            <a:avLst/>
            <a:gdLst>
              <a:gd name="connsiteX0" fmla="*/ 11605 w 1782112"/>
              <a:gd name="connsiteY0" fmla="*/ 273342 h 311561"/>
              <a:gd name="connsiteX1" fmla="*/ 38518 w 1782112"/>
              <a:gd name="connsiteY1" fmla="*/ 286975 h 311561"/>
              <a:gd name="connsiteX2" fmla="*/ 907852 w 1782112"/>
              <a:gd name="connsiteY2" fmla="*/ 285491 h 311561"/>
              <a:gd name="connsiteX3" fmla="*/ 1753592 w 1782112"/>
              <a:gd name="connsiteY3" fmla="*/ 84245 h 311561"/>
              <a:gd name="connsiteX4" fmla="*/ 1779445 w 1782112"/>
              <a:gd name="connsiteY4" fmla="*/ 28513 h 311561"/>
              <a:gd name="connsiteX5" fmla="*/ 1723712 w 1782112"/>
              <a:gd name="connsiteY5" fmla="*/ 2659 h 311561"/>
              <a:gd name="connsiteX6" fmla="*/ 897539 w 1782112"/>
              <a:gd name="connsiteY6" fmla="*/ 199172 h 311561"/>
              <a:gd name="connsiteX7" fmla="*/ 48407 w 1782112"/>
              <a:gd name="connsiteY7" fmla="*/ 200585 h 311561"/>
              <a:gd name="connsiteX8" fmla="*/ 303 w 1782112"/>
              <a:gd name="connsiteY8" fmla="*/ 238729 h 311561"/>
              <a:gd name="connsiteX9" fmla="*/ 11535 w 1782112"/>
              <a:gd name="connsiteY9" fmla="*/ 273200 h 31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2112" h="311561">
                <a:moveTo>
                  <a:pt x="11605" y="273342"/>
                </a:moveTo>
                <a:cubicBezTo>
                  <a:pt x="18386" y="280688"/>
                  <a:pt x="27781" y="285703"/>
                  <a:pt x="38518" y="286975"/>
                </a:cubicBezTo>
                <a:cubicBezTo>
                  <a:pt x="325235" y="320245"/>
                  <a:pt x="617744" y="319750"/>
                  <a:pt x="907852" y="285491"/>
                </a:cubicBezTo>
                <a:cubicBezTo>
                  <a:pt x="1197817" y="251232"/>
                  <a:pt x="1482415" y="183491"/>
                  <a:pt x="1753592" y="84245"/>
                </a:cubicBezTo>
                <a:cubicBezTo>
                  <a:pt x="1776125" y="75981"/>
                  <a:pt x="1787709" y="51046"/>
                  <a:pt x="1779445" y="28513"/>
                </a:cubicBezTo>
                <a:cubicBezTo>
                  <a:pt x="1771181" y="6050"/>
                  <a:pt x="1746245" y="-5605"/>
                  <a:pt x="1723712" y="2659"/>
                </a:cubicBezTo>
                <a:cubicBezTo>
                  <a:pt x="1458823" y="99574"/>
                  <a:pt x="1180865" y="165690"/>
                  <a:pt x="897539" y="199172"/>
                </a:cubicBezTo>
                <a:cubicBezTo>
                  <a:pt x="614141" y="232584"/>
                  <a:pt x="328484" y="233078"/>
                  <a:pt x="48407" y="200585"/>
                </a:cubicBezTo>
                <a:cubicBezTo>
                  <a:pt x="24602" y="197830"/>
                  <a:pt x="3058" y="214924"/>
                  <a:pt x="303" y="238729"/>
                </a:cubicBezTo>
                <a:cubicBezTo>
                  <a:pt x="-1251" y="251797"/>
                  <a:pt x="3270" y="264230"/>
                  <a:pt x="11535" y="2732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7" name="line 2">
            <a:extLst>
              <a:ext uri="{FF2B5EF4-FFF2-40B4-BE49-F238E27FC236}">
                <a16:creationId xmlns:a16="http://schemas.microsoft.com/office/drawing/2014/main" id="{4FD9F723-8766-CCD2-ACC7-C35558CA0C80}"/>
              </a:ext>
            </a:extLst>
          </p:cNvPr>
          <p:cNvSpPr/>
          <p:nvPr/>
        </p:nvSpPr>
        <p:spPr>
          <a:xfrm>
            <a:off x="10018133" y="3990858"/>
            <a:ext cx="1274104" cy="1183580"/>
          </a:xfrm>
          <a:custGeom>
            <a:avLst/>
            <a:gdLst>
              <a:gd name="connsiteX0" fmla="*/ 35034 w 1340523"/>
              <a:gd name="connsiteY0" fmla="*/ 1244458 h 1245280"/>
              <a:gd name="connsiteX1" fmla="*/ 64772 w 1340523"/>
              <a:gd name="connsiteY1" fmla="*/ 1239725 h 1245280"/>
              <a:gd name="connsiteX2" fmla="*/ 767190 w 1340523"/>
              <a:gd name="connsiteY2" fmla="*/ 727534 h 1245280"/>
              <a:gd name="connsiteX3" fmla="*/ 1333137 w 1340523"/>
              <a:gd name="connsiteY3" fmla="*/ 67640 h 1245280"/>
              <a:gd name="connsiteX4" fmla="*/ 1321340 w 1340523"/>
              <a:gd name="connsiteY4" fmla="*/ 7387 h 1245280"/>
              <a:gd name="connsiteX5" fmla="*/ 1261087 w 1340523"/>
              <a:gd name="connsiteY5" fmla="*/ 19183 h 1245280"/>
              <a:gd name="connsiteX6" fmla="*/ 708208 w 1340523"/>
              <a:gd name="connsiteY6" fmla="*/ 663748 h 1245280"/>
              <a:gd name="connsiteX7" fmla="*/ 22108 w 1340523"/>
              <a:gd name="connsiteY7" fmla="*/ 1164002 h 1245280"/>
              <a:gd name="connsiteX8" fmla="*/ 5578 w 1340523"/>
              <a:gd name="connsiteY8" fmla="*/ 1223125 h 1245280"/>
              <a:gd name="connsiteX9" fmla="*/ 34964 w 1340523"/>
              <a:gd name="connsiteY9" fmla="*/ 1244458 h 124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0523" h="1245280">
                <a:moveTo>
                  <a:pt x="35034" y="1244458"/>
                </a:moveTo>
                <a:cubicBezTo>
                  <a:pt x="44853" y="1246365"/>
                  <a:pt x="55378" y="1245023"/>
                  <a:pt x="64772" y="1239725"/>
                </a:cubicBezTo>
                <a:cubicBezTo>
                  <a:pt x="316313" y="1098098"/>
                  <a:pt x="552665" y="925813"/>
                  <a:pt x="767190" y="727534"/>
                </a:cubicBezTo>
                <a:cubicBezTo>
                  <a:pt x="981645" y="529326"/>
                  <a:pt x="1172083" y="307313"/>
                  <a:pt x="1333137" y="67640"/>
                </a:cubicBezTo>
                <a:cubicBezTo>
                  <a:pt x="1346487" y="47721"/>
                  <a:pt x="1341260" y="20737"/>
                  <a:pt x="1321340" y="7387"/>
                </a:cubicBezTo>
                <a:cubicBezTo>
                  <a:pt x="1301420" y="-5964"/>
                  <a:pt x="1274436" y="-737"/>
                  <a:pt x="1261087" y="19183"/>
                </a:cubicBezTo>
                <a:cubicBezTo>
                  <a:pt x="1103707" y="253275"/>
                  <a:pt x="917718" y="470132"/>
                  <a:pt x="708208" y="663748"/>
                </a:cubicBezTo>
                <a:cubicBezTo>
                  <a:pt x="498627" y="857366"/>
                  <a:pt x="267785" y="1025694"/>
                  <a:pt x="22108" y="1164002"/>
                </a:cubicBezTo>
                <a:cubicBezTo>
                  <a:pt x="1199" y="1175799"/>
                  <a:pt x="-6147" y="1202288"/>
                  <a:pt x="5578" y="1223125"/>
                </a:cubicBezTo>
                <a:cubicBezTo>
                  <a:pt x="12007" y="1234639"/>
                  <a:pt x="22956" y="1242056"/>
                  <a:pt x="34964" y="12444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5" name="line 1">
            <a:extLst>
              <a:ext uri="{FF2B5EF4-FFF2-40B4-BE49-F238E27FC236}">
                <a16:creationId xmlns:a16="http://schemas.microsoft.com/office/drawing/2014/main" id="{72D19551-1FAB-CC24-F508-A53729F970C4}"/>
              </a:ext>
            </a:extLst>
          </p:cNvPr>
          <p:cNvSpPr/>
          <p:nvPr/>
        </p:nvSpPr>
        <p:spPr>
          <a:xfrm>
            <a:off x="11487645" y="1903635"/>
            <a:ext cx="401667" cy="1673780"/>
          </a:xfrm>
          <a:custGeom>
            <a:avLst/>
            <a:gdLst>
              <a:gd name="connsiteX0" fmla="*/ 61656 w 422606"/>
              <a:gd name="connsiteY0" fmla="*/ 1756990 h 1761034"/>
              <a:gd name="connsiteX1" fmla="*/ 82918 w 422606"/>
              <a:gd name="connsiteY1" fmla="*/ 1735657 h 1761034"/>
              <a:gd name="connsiteX2" fmla="*/ 350139 w 422606"/>
              <a:gd name="connsiteY2" fmla="*/ 908424 h 1761034"/>
              <a:gd name="connsiteX3" fmla="*/ 420141 w 422606"/>
              <a:gd name="connsiteY3" fmla="*/ 41845 h 1761034"/>
              <a:gd name="connsiteX4" fmla="*/ 375145 w 422606"/>
              <a:gd name="connsiteY4" fmla="*/ 28 h 1761034"/>
              <a:gd name="connsiteX5" fmla="*/ 333327 w 422606"/>
              <a:gd name="connsiteY5" fmla="*/ 45024 h 1761034"/>
              <a:gd name="connsiteX6" fmla="*/ 264951 w 422606"/>
              <a:gd name="connsiteY6" fmla="*/ 891471 h 1761034"/>
              <a:gd name="connsiteX7" fmla="*/ 3945 w 422606"/>
              <a:gd name="connsiteY7" fmla="*/ 1699491 h 1761034"/>
              <a:gd name="connsiteX8" fmla="*/ 25349 w 422606"/>
              <a:gd name="connsiteY8" fmla="*/ 1757060 h 1761034"/>
              <a:gd name="connsiteX9" fmla="*/ 61656 w 422606"/>
              <a:gd name="connsiteY9" fmla="*/ 1757060 h 17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606" h="1761034">
                <a:moveTo>
                  <a:pt x="61656" y="1756990"/>
                </a:moveTo>
                <a:cubicBezTo>
                  <a:pt x="70769" y="1752822"/>
                  <a:pt x="78468" y="1745476"/>
                  <a:pt x="82918" y="1735657"/>
                </a:cubicBezTo>
                <a:cubicBezTo>
                  <a:pt x="203143" y="1473239"/>
                  <a:pt x="293064" y="1194928"/>
                  <a:pt x="350139" y="908424"/>
                </a:cubicBezTo>
                <a:cubicBezTo>
                  <a:pt x="407144" y="621989"/>
                  <a:pt x="430736" y="330469"/>
                  <a:pt x="420141" y="41845"/>
                </a:cubicBezTo>
                <a:cubicBezTo>
                  <a:pt x="419293" y="17899"/>
                  <a:pt x="399162" y="-820"/>
                  <a:pt x="375145" y="28"/>
                </a:cubicBezTo>
                <a:cubicBezTo>
                  <a:pt x="351199" y="946"/>
                  <a:pt x="332480" y="21007"/>
                  <a:pt x="333327" y="45024"/>
                </a:cubicBezTo>
                <a:cubicBezTo>
                  <a:pt x="343641" y="326867"/>
                  <a:pt x="320613" y="611676"/>
                  <a:pt x="264951" y="891471"/>
                </a:cubicBezTo>
                <a:cubicBezTo>
                  <a:pt x="209218" y="1171336"/>
                  <a:pt x="121344" y="1443219"/>
                  <a:pt x="3945" y="1699491"/>
                </a:cubicBezTo>
                <a:cubicBezTo>
                  <a:pt x="-6014" y="1721318"/>
                  <a:pt x="3522" y="1747030"/>
                  <a:pt x="25349" y="1757060"/>
                </a:cubicBezTo>
                <a:cubicBezTo>
                  <a:pt x="37357" y="1762570"/>
                  <a:pt x="50496" y="1762146"/>
                  <a:pt x="61656" y="17570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43" name="2022 Successes">
            <a:extLst>
              <a:ext uri="{FF2B5EF4-FFF2-40B4-BE49-F238E27FC236}">
                <a16:creationId xmlns:a16="http://schemas.microsoft.com/office/drawing/2014/main" id="{2FD3ABA3-C277-D88C-44C2-D096E126EF40}"/>
              </a:ext>
            </a:extLst>
          </p:cNvPr>
          <p:cNvGrpSpPr/>
          <p:nvPr/>
        </p:nvGrpSpPr>
        <p:grpSpPr>
          <a:xfrm>
            <a:off x="10002689" y="688474"/>
            <a:ext cx="1965051" cy="2012578"/>
            <a:chOff x="10204265" y="7355704"/>
            <a:chExt cx="2067489" cy="2117494"/>
          </a:xfrm>
        </p:grpSpPr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5CEBA78-BD1B-019A-8D51-40DC5A55EC0D}"/>
                </a:ext>
              </a:extLst>
            </p:cNvPr>
            <p:cNvSpPr/>
            <p:nvPr/>
          </p:nvSpPr>
          <p:spPr>
            <a:xfrm>
              <a:off x="10204265" y="7355704"/>
              <a:ext cx="1805868" cy="2117494"/>
            </a:xfrm>
            <a:custGeom>
              <a:avLst/>
              <a:gdLst>
                <a:gd name="connsiteX0" fmla="*/ 0 w 1805868"/>
                <a:gd name="connsiteY0" fmla="*/ 687866 h 2117494"/>
                <a:gd name="connsiteX1" fmla="*/ 1492849 w 1805868"/>
                <a:gd name="connsiteY1" fmla="*/ 0 h 2117494"/>
                <a:gd name="connsiteX2" fmla="*/ 1743541 w 1805868"/>
                <a:gd name="connsiteY2" fmla="*/ 2117495 h 2117494"/>
                <a:gd name="connsiteX3" fmla="*/ 131174 w 1805868"/>
                <a:gd name="connsiteY3" fmla="*/ 1796448 h 2117494"/>
                <a:gd name="connsiteX4" fmla="*/ 0 w 1805868"/>
                <a:gd name="connsiteY4" fmla="*/ 687866 h 211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5868" h="2117494">
                  <a:moveTo>
                    <a:pt x="0" y="687866"/>
                  </a:moveTo>
                  <a:lnTo>
                    <a:pt x="1492849" y="0"/>
                  </a:lnTo>
                  <a:cubicBezTo>
                    <a:pt x="1802382" y="689279"/>
                    <a:pt x="1874714" y="1426026"/>
                    <a:pt x="1743541" y="2117495"/>
                  </a:cubicBezTo>
                  <a:lnTo>
                    <a:pt x="131174" y="1796448"/>
                  </a:lnTo>
                  <a:cubicBezTo>
                    <a:pt x="196795" y="1434008"/>
                    <a:pt x="158722" y="1049176"/>
                    <a:pt x="0" y="68786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19C0F71-6D4D-1D38-69CB-593B7014B904}"/>
                </a:ext>
              </a:extLst>
            </p:cNvPr>
            <p:cNvSpPr txBox="1"/>
            <p:nvPr/>
          </p:nvSpPr>
          <p:spPr>
            <a:xfrm>
              <a:off x="10328654" y="8284237"/>
              <a:ext cx="1943100" cy="485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New brand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Look and feel</a:t>
              </a:r>
            </a:p>
          </p:txBody>
        </p:sp>
      </p:grpSp>
      <p:grpSp>
        <p:nvGrpSpPr>
          <p:cNvPr id="144" name="Sector Realisation">
            <a:extLst>
              <a:ext uri="{FF2B5EF4-FFF2-40B4-BE49-F238E27FC236}">
                <a16:creationId xmlns:a16="http://schemas.microsoft.com/office/drawing/2014/main" id="{4552659E-20B6-081F-3993-BD035D155649}"/>
              </a:ext>
            </a:extLst>
          </p:cNvPr>
          <p:cNvGrpSpPr/>
          <p:nvPr/>
        </p:nvGrpSpPr>
        <p:grpSpPr>
          <a:xfrm>
            <a:off x="9596709" y="2468354"/>
            <a:ext cx="2043529" cy="2067766"/>
            <a:chOff x="9777122" y="9228369"/>
            <a:chExt cx="2150058" cy="2175558"/>
          </a:xfrm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BE7EACD-A810-32FA-2A85-9887815C7077}"/>
                </a:ext>
              </a:extLst>
            </p:cNvPr>
            <p:cNvSpPr/>
            <p:nvPr/>
          </p:nvSpPr>
          <p:spPr>
            <a:xfrm>
              <a:off x="9777122" y="9228369"/>
              <a:ext cx="2150058" cy="2175558"/>
            </a:xfrm>
            <a:custGeom>
              <a:avLst/>
              <a:gdLst>
                <a:gd name="connsiteX0" fmla="*/ 534301 w 2150058"/>
                <a:gd name="connsiteY0" fmla="*/ 0 h 2175558"/>
                <a:gd name="connsiteX1" fmla="*/ 2150059 w 2150058"/>
                <a:gd name="connsiteY1" fmla="*/ 302822 h 2175558"/>
                <a:gd name="connsiteX2" fmla="*/ 1129562 w 2150058"/>
                <a:gd name="connsiteY2" fmla="*/ 2175558 h 2175558"/>
                <a:gd name="connsiteX3" fmla="*/ 0 w 2150058"/>
                <a:gd name="connsiteY3" fmla="*/ 980517 h 2175558"/>
                <a:gd name="connsiteX4" fmla="*/ 534301 w 2150058"/>
                <a:gd name="connsiteY4" fmla="*/ 71 h 217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058" h="2175558">
                  <a:moveTo>
                    <a:pt x="534301" y="0"/>
                  </a:moveTo>
                  <a:lnTo>
                    <a:pt x="2150059" y="302822"/>
                  </a:lnTo>
                  <a:cubicBezTo>
                    <a:pt x="2010055" y="1008560"/>
                    <a:pt x="1658140" y="1665981"/>
                    <a:pt x="1129562" y="2175558"/>
                  </a:cubicBezTo>
                  <a:lnTo>
                    <a:pt x="0" y="980517"/>
                  </a:lnTo>
                  <a:cubicBezTo>
                    <a:pt x="274002" y="711812"/>
                    <a:pt x="457941" y="368586"/>
                    <a:pt x="534301" y="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050E096-1F04-013F-E044-AA8EA4F9C120}"/>
                </a:ext>
              </a:extLst>
            </p:cNvPr>
            <p:cNvSpPr txBox="1"/>
            <p:nvPr/>
          </p:nvSpPr>
          <p:spPr>
            <a:xfrm>
              <a:off x="9963595" y="9828577"/>
              <a:ext cx="1943100" cy="6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Reaffirming our commitment and focus</a:t>
              </a:r>
            </a:p>
          </p:txBody>
        </p:sp>
      </p:grpSp>
      <p:grpSp>
        <p:nvGrpSpPr>
          <p:cNvPr id="145" name="Regional Growth">
            <a:extLst>
              <a:ext uri="{FF2B5EF4-FFF2-40B4-BE49-F238E27FC236}">
                <a16:creationId xmlns:a16="http://schemas.microsoft.com/office/drawing/2014/main" id="{75E35B2B-913A-0B41-3F71-FC46C2DA9161}"/>
              </a:ext>
            </a:extLst>
          </p:cNvPr>
          <p:cNvGrpSpPr/>
          <p:nvPr/>
        </p:nvGrpSpPr>
        <p:grpSpPr>
          <a:xfrm>
            <a:off x="8572223" y="3432112"/>
            <a:ext cx="2034971" cy="1996734"/>
            <a:chOff x="8699229" y="10242368"/>
            <a:chExt cx="2141054" cy="2100824"/>
          </a:xfrm>
        </p:grpSpPr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5EC235F9-C8B3-091B-A0DC-BFED2E8F3B5F}"/>
                </a:ext>
              </a:extLst>
            </p:cNvPr>
            <p:cNvSpPr/>
            <p:nvPr/>
          </p:nvSpPr>
          <p:spPr>
            <a:xfrm>
              <a:off x="8710710" y="10242368"/>
              <a:ext cx="2129573" cy="2100824"/>
            </a:xfrm>
            <a:custGeom>
              <a:avLst/>
              <a:gdLst>
                <a:gd name="connsiteX0" fmla="*/ 1013927 w 2129573"/>
                <a:gd name="connsiteY0" fmla="*/ 0 h 2100824"/>
                <a:gd name="connsiteX1" fmla="*/ 2129574 w 2129573"/>
                <a:gd name="connsiteY1" fmla="*/ 1207404 h 2100824"/>
                <a:gd name="connsiteX2" fmla="*/ 192981 w 2129573"/>
                <a:gd name="connsiteY2" fmla="*/ 2100824 h 2100824"/>
                <a:gd name="connsiteX3" fmla="*/ 0 w 2129573"/>
                <a:gd name="connsiteY3" fmla="*/ 467760 h 2100824"/>
                <a:gd name="connsiteX4" fmla="*/ 1013857 w 2129573"/>
                <a:gd name="connsiteY4" fmla="*/ 71 h 2100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9573" h="2100824">
                  <a:moveTo>
                    <a:pt x="1013927" y="0"/>
                  </a:moveTo>
                  <a:lnTo>
                    <a:pt x="2129574" y="1207404"/>
                  </a:lnTo>
                  <a:cubicBezTo>
                    <a:pt x="1595979" y="1690068"/>
                    <a:pt x="921181" y="2007512"/>
                    <a:pt x="192981" y="2100824"/>
                  </a:cubicBezTo>
                  <a:lnTo>
                    <a:pt x="0" y="467760"/>
                  </a:lnTo>
                  <a:cubicBezTo>
                    <a:pt x="380240" y="415771"/>
                    <a:pt x="732650" y="250197"/>
                    <a:pt x="1013857" y="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A231886-EB58-1367-06C9-BD8520C050C0}"/>
                </a:ext>
              </a:extLst>
            </p:cNvPr>
            <p:cNvSpPr txBox="1"/>
            <p:nvPr/>
          </p:nvSpPr>
          <p:spPr>
            <a:xfrm>
              <a:off x="8699229" y="11066651"/>
              <a:ext cx="1943100" cy="485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Increased Investment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Marketing and Sales</a:t>
              </a:r>
            </a:p>
          </p:txBody>
        </p:sp>
      </p:grpSp>
      <p:grpSp>
        <p:nvGrpSpPr>
          <p:cNvPr id="146" name="Key Portfolio Focus">
            <a:extLst>
              <a:ext uri="{FF2B5EF4-FFF2-40B4-BE49-F238E27FC236}">
                <a16:creationId xmlns:a16="http://schemas.microsoft.com/office/drawing/2014/main" id="{EE28F272-5C5A-1CB4-265F-880CC9D13ABE}"/>
              </a:ext>
            </a:extLst>
          </p:cNvPr>
          <p:cNvGrpSpPr/>
          <p:nvPr/>
        </p:nvGrpSpPr>
        <p:grpSpPr>
          <a:xfrm>
            <a:off x="6712686" y="3676761"/>
            <a:ext cx="2034330" cy="1779286"/>
            <a:chOff x="6742755" y="10499770"/>
            <a:chExt cx="2140379" cy="1872040"/>
          </a:xfrm>
        </p:grpSpPr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2FA0AF8A-EE40-6ECD-5F2B-96002016C7FA}"/>
                </a:ext>
              </a:extLst>
            </p:cNvPr>
            <p:cNvSpPr/>
            <p:nvPr/>
          </p:nvSpPr>
          <p:spPr>
            <a:xfrm>
              <a:off x="6742755" y="10499770"/>
              <a:ext cx="2091429" cy="1872040"/>
            </a:xfrm>
            <a:custGeom>
              <a:avLst/>
              <a:gdLst>
                <a:gd name="connsiteX0" fmla="*/ 1898448 w 2091429"/>
                <a:gd name="connsiteY0" fmla="*/ 218481 h 1872040"/>
                <a:gd name="connsiteX1" fmla="*/ 2091430 w 2091429"/>
                <a:gd name="connsiteY1" fmla="*/ 1851545 h 1872040"/>
                <a:gd name="connsiteX2" fmla="*/ 0 w 2091429"/>
                <a:gd name="connsiteY2" fmla="*/ 1434149 h 1872040"/>
                <a:gd name="connsiteX3" fmla="*/ 803500 w 2091429"/>
                <a:gd name="connsiteY3" fmla="*/ 0 h 1872040"/>
                <a:gd name="connsiteX4" fmla="*/ 1898448 w 2091429"/>
                <a:gd name="connsiteY4" fmla="*/ 218552 h 187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429" h="1872040">
                  <a:moveTo>
                    <a:pt x="1898448" y="218481"/>
                  </a:moveTo>
                  <a:lnTo>
                    <a:pt x="2091430" y="1851545"/>
                  </a:lnTo>
                  <a:cubicBezTo>
                    <a:pt x="1361535" y="1930518"/>
                    <a:pt x="631286" y="1779142"/>
                    <a:pt x="0" y="1434149"/>
                  </a:cubicBezTo>
                  <a:lnTo>
                    <a:pt x="803500" y="0"/>
                  </a:lnTo>
                  <a:cubicBezTo>
                    <a:pt x="1135283" y="177723"/>
                    <a:pt x="1516583" y="256555"/>
                    <a:pt x="1898448" y="21855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B2A0FC8-6DB2-0B10-78FE-7FAFD983A0A3}"/>
                </a:ext>
              </a:extLst>
            </p:cNvPr>
            <p:cNvSpPr txBox="1"/>
            <p:nvPr/>
          </p:nvSpPr>
          <p:spPr>
            <a:xfrm>
              <a:off x="6940034" y="11245090"/>
              <a:ext cx="1943100" cy="6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Updated high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quality content available to you</a:t>
              </a:r>
            </a:p>
          </p:txBody>
        </p:sp>
      </p:grpSp>
      <p:grpSp>
        <p:nvGrpSpPr>
          <p:cNvPr id="147" name="Channel Rebrand">
            <a:extLst>
              <a:ext uri="{FF2B5EF4-FFF2-40B4-BE49-F238E27FC236}">
                <a16:creationId xmlns:a16="http://schemas.microsoft.com/office/drawing/2014/main" id="{99E483AA-DCD6-96EB-D128-FB48F2EB598F}"/>
              </a:ext>
            </a:extLst>
          </p:cNvPr>
          <p:cNvGrpSpPr/>
          <p:nvPr/>
        </p:nvGrpSpPr>
        <p:grpSpPr>
          <a:xfrm>
            <a:off x="5279436" y="2864868"/>
            <a:ext cx="2138864" cy="2142557"/>
            <a:chOff x="5234790" y="9645553"/>
            <a:chExt cx="2250363" cy="2254248"/>
          </a:xfrm>
        </p:grpSpPr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4C93D2E-084E-B296-A3C8-487F9BC077C0}"/>
                </a:ext>
              </a:extLst>
            </p:cNvPr>
            <p:cNvSpPr/>
            <p:nvPr/>
          </p:nvSpPr>
          <p:spPr>
            <a:xfrm>
              <a:off x="5234790" y="9645553"/>
              <a:ext cx="2250363" cy="2254248"/>
            </a:xfrm>
            <a:custGeom>
              <a:avLst/>
              <a:gdLst>
                <a:gd name="connsiteX0" fmla="*/ 2250293 w 2250363"/>
                <a:gd name="connsiteY0" fmla="*/ 819958 h 2254248"/>
                <a:gd name="connsiteX1" fmla="*/ 1446723 w 2250363"/>
                <a:gd name="connsiteY1" fmla="*/ 2254248 h 2254248"/>
                <a:gd name="connsiteX2" fmla="*/ 0 w 2250363"/>
                <a:gd name="connsiteY2" fmla="*/ 687866 h 2254248"/>
                <a:gd name="connsiteX3" fmla="*/ 1492849 w 2250363"/>
                <a:gd name="connsiteY3" fmla="*/ 0 h 2254248"/>
                <a:gd name="connsiteX4" fmla="*/ 2250364 w 2250363"/>
                <a:gd name="connsiteY4" fmla="*/ 820028 h 225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0363" h="2254248">
                  <a:moveTo>
                    <a:pt x="2250293" y="819958"/>
                  </a:moveTo>
                  <a:lnTo>
                    <a:pt x="1446723" y="2254248"/>
                  </a:lnTo>
                  <a:cubicBezTo>
                    <a:pt x="835851" y="1904664"/>
                    <a:pt x="322883" y="1371000"/>
                    <a:pt x="0" y="687866"/>
                  </a:cubicBezTo>
                  <a:lnTo>
                    <a:pt x="1492849" y="0"/>
                  </a:lnTo>
                  <a:cubicBezTo>
                    <a:pt x="1664427" y="355376"/>
                    <a:pt x="1932142" y="634394"/>
                    <a:pt x="2250364" y="82002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28ADC5D-6E6C-D324-1B8F-7F8BE5249E63}"/>
                </a:ext>
              </a:extLst>
            </p:cNvPr>
            <p:cNvSpPr txBox="1"/>
            <p:nvPr/>
          </p:nvSpPr>
          <p:spPr>
            <a:xfrm>
              <a:off x="5425486" y="10426971"/>
              <a:ext cx="1943100" cy="4857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"/>
                </a:rPr>
                <a:t>Solutionize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"/>
                </a:rPr>
                <a:t> / </a:t>
              </a:r>
              <a:endPara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91B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"/>
                </a:rPr>
                <a:t>Money-makers</a:t>
              </a:r>
            </a:p>
          </p:txBody>
        </p:sp>
      </p:grpSp>
      <p:grpSp>
        <p:nvGrpSpPr>
          <p:cNvPr id="148" name="Enterprise &amp; FTSE">
            <a:extLst>
              <a:ext uri="{FF2B5EF4-FFF2-40B4-BE49-F238E27FC236}">
                <a16:creationId xmlns:a16="http://schemas.microsoft.com/office/drawing/2014/main" id="{0B2CCAA3-6A81-9358-F5E3-538673AC9F39}"/>
              </a:ext>
            </a:extLst>
          </p:cNvPr>
          <p:cNvGrpSpPr/>
          <p:nvPr/>
        </p:nvGrpSpPr>
        <p:grpSpPr>
          <a:xfrm>
            <a:off x="4532599" y="1315067"/>
            <a:ext cx="2138797" cy="2142623"/>
            <a:chOff x="4449020" y="8014961"/>
            <a:chExt cx="2250292" cy="2254318"/>
          </a:xfrm>
        </p:grpSpPr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304CB36-6D99-FB7B-8EBC-2BB8EB7CF8B1}"/>
                </a:ext>
              </a:extLst>
            </p:cNvPr>
            <p:cNvSpPr/>
            <p:nvPr/>
          </p:nvSpPr>
          <p:spPr>
            <a:xfrm>
              <a:off x="4449020" y="8014961"/>
              <a:ext cx="2250292" cy="2254318"/>
            </a:xfrm>
            <a:custGeom>
              <a:avLst/>
              <a:gdLst>
                <a:gd name="connsiteX0" fmla="*/ 757444 w 2250292"/>
                <a:gd name="connsiteY0" fmla="*/ 2254319 h 2254318"/>
                <a:gd name="connsiteX1" fmla="*/ 2250293 w 2250292"/>
                <a:gd name="connsiteY1" fmla="*/ 1566453 h 2254318"/>
                <a:gd name="connsiteX2" fmla="*/ 803640 w 2250292"/>
                <a:gd name="connsiteY2" fmla="*/ 0 h 2254318"/>
                <a:gd name="connsiteX3" fmla="*/ 0 w 2250292"/>
                <a:gd name="connsiteY3" fmla="*/ 1434291 h 2254318"/>
                <a:gd name="connsiteX4" fmla="*/ 757444 w 2250292"/>
                <a:gd name="connsiteY4" fmla="*/ 2254319 h 225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0292" h="2254318">
                  <a:moveTo>
                    <a:pt x="757444" y="2254319"/>
                  </a:moveTo>
                  <a:lnTo>
                    <a:pt x="2250293" y="1566453"/>
                  </a:lnTo>
                  <a:cubicBezTo>
                    <a:pt x="1927480" y="883178"/>
                    <a:pt x="1414442" y="349513"/>
                    <a:pt x="803640" y="0"/>
                  </a:cubicBezTo>
                  <a:lnTo>
                    <a:pt x="0" y="1434291"/>
                  </a:lnTo>
                  <a:cubicBezTo>
                    <a:pt x="318150" y="1619925"/>
                    <a:pt x="585866" y="1898943"/>
                    <a:pt x="757444" y="22543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F3CF3BA-D54D-6870-3956-B7D085876D54}"/>
                </a:ext>
              </a:extLst>
            </p:cNvPr>
            <p:cNvSpPr txBox="1"/>
            <p:nvPr/>
          </p:nvSpPr>
          <p:spPr>
            <a:xfrm>
              <a:off x="4530017" y="8919200"/>
              <a:ext cx="1943100" cy="6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Combine capability Driving unique solutions / margins </a:t>
              </a:r>
            </a:p>
          </p:txBody>
        </p:sp>
      </p:grpSp>
      <p:grpSp>
        <p:nvGrpSpPr>
          <p:cNvPr id="149" name="Vendor &amp; MDF">
            <a:extLst>
              <a:ext uri="{FF2B5EF4-FFF2-40B4-BE49-F238E27FC236}">
                <a16:creationId xmlns:a16="http://schemas.microsoft.com/office/drawing/2014/main" id="{D837925F-7C15-9414-094C-B4CDEBF7FBD6}"/>
              </a:ext>
            </a:extLst>
          </p:cNvPr>
          <p:cNvGrpSpPr/>
          <p:nvPr/>
        </p:nvGrpSpPr>
        <p:grpSpPr>
          <a:xfrm>
            <a:off x="3245237" y="866349"/>
            <a:ext cx="1993043" cy="1779382"/>
            <a:chOff x="3094548" y="7542852"/>
            <a:chExt cx="2096940" cy="1872141"/>
          </a:xfrm>
        </p:grpSpPr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08A67126-2530-D41F-0E08-390C0BB99E19}"/>
                </a:ext>
              </a:extLst>
            </p:cNvPr>
            <p:cNvSpPr/>
            <p:nvPr/>
          </p:nvSpPr>
          <p:spPr>
            <a:xfrm>
              <a:off x="3099988" y="7542852"/>
              <a:ext cx="2091500" cy="1872141"/>
            </a:xfrm>
            <a:custGeom>
              <a:avLst/>
              <a:gdLst>
                <a:gd name="connsiteX0" fmla="*/ 1287930 w 2091500"/>
                <a:gd name="connsiteY0" fmla="*/ 1872141 h 1872141"/>
                <a:gd name="connsiteX1" fmla="*/ 2091500 w 2091500"/>
                <a:gd name="connsiteY1" fmla="*/ 437921 h 1872141"/>
                <a:gd name="connsiteX2" fmla="*/ 0 w 2091500"/>
                <a:gd name="connsiteY2" fmla="*/ 20526 h 1872141"/>
                <a:gd name="connsiteX3" fmla="*/ 192981 w 2091500"/>
                <a:gd name="connsiteY3" fmla="*/ 1653589 h 1872141"/>
                <a:gd name="connsiteX4" fmla="*/ 1287930 w 2091500"/>
                <a:gd name="connsiteY4" fmla="*/ 1872071 h 187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500" h="1872141">
                  <a:moveTo>
                    <a:pt x="1287930" y="1872141"/>
                  </a:moveTo>
                  <a:lnTo>
                    <a:pt x="2091500" y="437921"/>
                  </a:lnTo>
                  <a:cubicBezTo>
                    <a:pt x="1460144" y="92858"/>
                    <a:pt x="729966" y="-58518"/>
                    <a:pt x="0" y="20526"/>
                  </a:cubicBezTo>
                  <a:lnTo>
                    <a:pt x="192981" y="1653589"/>
                  </a:lnTo>
                  <a:cubicBezTo>
                    <a:pt x="574917" y="1615516"/>
                    <a:pt x="956217" y="1694418"/>
                    <a:pt x="1287930" y="18720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891FF98-5C1B-CF42-5936-45DA66A5EDBB}"/>
                </a:ext>
              </a:extLst>
            </p:cNvPr>
            <p:cNvSpPr txBox="1"/>
            <p:nvPr/>
          </p:nvSpPr>
          <p:spPr>
            <a:xfrm>
              <a:off x="3094548" y="8116634"/>
              <a:ext cx="1943100" cy="6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Governance, Accreditation and Frameworks</a:t>
              </a:r>
            </a:p>
          </p:txBody>
        </p:sp>
      </p:grpSp>
      <p:grpSp>
        <p:nvGrpSpPr>
          <p:cNvPr id="150" name="Pipeline Advancements">
            <a:extLst>
              <a:ext uri="{FF2B5EF4-FFF2-40B4-BE49-F238E27FC236}">
                <a16:creationId xmlns:a16="http://schemas.microsoft.com/office/drawing/2014/main" id="{B5D86B23-B019-471F-59FA-EDD35BABB768}"/>
              </a:ext>
            </a:extLst>
          </p:cNvPr>
          <p:cNvGrpSpPr/>
          <p:nvPr/>
        </p:nvGrpSpPr>
        <p:grpSpPr>
          <a:xfrm>
            <a:off x="1342898" y="894585"/>
            <a:ext cx="2122156" cy="1995391"/>
            <a:chOff x="1093041" y="7572560"/>
            <a:chExt cx="2232784" cy="2099411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E18FAB81-4FDF-86A1-576E-1E6DB4EB534B}"/>
                </a:ext>
              </a:extLst>
            </p:cNvPr>
            <p:cNvSpPr/>
            <p:nvPr/>
          </p:nvSpPr>
          <p:spPr>
            <a:xfrm>
              <a:off x="1093041" y="7572560"/>
              <a:ext cx="2130350" cy="2099411"/>
            </a:xfrm>
            <a:custGeom>
              <a:avLst/>
              <a:gdLst>
                <a:gd name="connsiteX0" fmla="*/ 2130351 w 2130350"/>
                <a:gd name="connsiteY0" fmla="*/ 1632640 h 2099411"/>
                <a:gd name="connsiteX1" fmla="*/ 1937440 w 2130350"/>
                <a:gd name="connsiteY1" fmla="*/ 0 h 2099411"/>
                <a:gd name="connsiteX2" fmla="*/ 0 w 2130350"/>
                <a:gd name="connsiteY2" fmla="*/ 891655 h 2099411"/>
                <a:gd name="connsiteX3" fmla="*/ 1115999 w 2130350"/>
                <a:gd name="connsiteY3" fmla="*/ 2099412 h 2099411"/>
                <a:gd name="connsiteX4" fmla="*/ 2130280 w 2130350"/>
                <a:gd name="connsiteY4" fmla="*/ 1632570 h 209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350" h="2099411">
                  <a:moveTo>
                    <a:pt x="2130351" y="1632640"/>
                  </a:moveTo>
                  <a:lnTo>
                    <a:pt x="1937440" y="0"/>
                  </a:lnTo>
                  <a:cubicBezTo>
                    <a:pt x="1223862" y="91970"/>
                    <a:pt x="544119" y="398677"/>
                    <a:pt x="0" y="891655"/>
                  </a:cubicBezTo>
                  <a:lnTo>
                    <a:pt x="1115999" y="2099412"/>
                  </a:lnTo>
                  <a:cubicBezTo>
                    <a:pt x="1402574" y="1844128"/>
                    <a:pt x="1757456" y="1683782"/>
                    <a:pt x="2130280" y="163257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0354A7C-2169-2043-918F-2575C7F5280A}"/>
                </a:ext>
              </a:extLst>
            </p:cNvPr>
            <p:cNvSpPr txBox="1"/>
            <p:nvPr/>
          </p:nvSpPr>
          <p:spPr>
            <a:xfrm>
              <a:off x="1382725" y="8291265"/>
              <a:ext cx="1943100" cy="680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Enable Channel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Be easy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to do business</a:t>
              </a:r>
            </a:p>
          </p:txBody>
        </p:sp>
      </p:grpSp>
      <p:grpSp>
        <p:nvGrpSpPr>
          <p:cNvPr id="151" name="New Investments">
            <a:extLst>
              <a:ext uri="{FF2B5EF4-FFF2-40B4-BE49-F238E27FC236}">
                <a16:creationId xmlns:a16="http://schemas.microsoft.com/office/drawing/2014/main" id="{35B248D5-3152-15B2-1A23-91E7AEC159E5}"/>
              </a:ext>
            </a:extLst>
          </p:cNvPr>
          <p:cNvGrpSpPr/>
          <p:nvPr/>
        </p:nvGrpSpPr>
        <p:grpSpPr>
          <a:xfrm>
            <a:off x="304014" y="1787312"/>
            <a:ext cx="2050780" cy="2074009"/>
            <a:chOff x="0" y="8511824"/>
            <a:chExt cx="2157687" cy="2182127"/>
          </a:xfrm>
        </p:grpSpPr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42A6F-C326-171A-757A-C9E3BF7CAECC}"/>
                </a:ext>
              </a:extLst>
            </p:cNvPr>
            <p:cNvSpPr/>
            <p:nvPr/>
          </p:nvSpPr>
          <p:spPr>
            <a:xfrm>
              <a:off x="0" y="8511824"/>
              <a:ext cx="2157687" cy="2182127"/>
            </a:xfrm>
            <a:custGeom>
              <a:avLst/>
              <a:gdLst>
                <a:gd name="connsiteX0" fmla="*/ 2157687 w 2157687"/>
                <a:gd name="connsiteY0" fmla="*/ 1207757 h 2182127"/>
                <a:gd name="connsiteX1" fmla="*/ 1041618 w 2157687"/>
                <a:gd name="connsiteY1" fmla="*/ 0 h 2182127"/>
                <a:gd name="connsiteX2" fmla="*/ 0 w 2157687"/>
                <a:gd name="connsiteY2" fmla="*/ 1861081 h 2182127"/>
                <a:gd name="connsiteX3" fmla="*/ 1612297 w 2157687"/>
                <a:gd name="connsiteY3" fmla="*/ 2182128 h 2182127"/>
                <a:gd name="connsiteX4" fmla="*/ 2157617 w 2157687"/>
                <a:gd name="connsiteY4" fmla="*/ 1207757 h 218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687" h="2182127">
                  <a:moveTo>
                    <a:pt x="2157687" y="1207757"/>
                  </a:moveTo>
                  <a:lnTo>
                    <a:pt x="1041618" y="0"/>
                  </a:lnTo>
                  <a:cubicBezTo>
                    <a:pt x="507317" y="503503"/>
                    <a:pt x="147915" y="1156968"/>
                    <a:pt x="0" y="1861081"/>
                  </a:cubicBezTo>
                  <a:lnTo>
                    <a:pt x="1612297" y="2182128"/>
                  </a:lnTo>
                  <a:cubicBezTo>
                    <a:pt x="1692753" y="1814461"/>
                    <a:pt x="1880577" y="1473353"/>
                    <a:pt x="2157617" y="12077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9D61635-DF92-CE8D-8DDA-1A5714A68FD6}"/>
                </a:ext>
              </a:extLst>
            </p:cNvPr>
            <p:cNvSpPr txBox="1"/>
            <p:nvPr/>
          </p:nvSpPr>
          <p:spPr>
            <a:xfrm>
              <a:off x="100273" y="9567629"/>
              <a:ext cx="1943100" cy="485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91B2A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Discounts and Incentives</a:t>
              </a:r>
            </a:p>
          </p:txBody>
        </p:sp>
      </p:grpSp>
      <p:grpSp>
        <p:nvGrpSpPr>
          <p:cNvPr id="107" name="01">
            <a:extLst>
              <a:ext uri="{FF2B5EF4-FFF2-40B4-BE49-F238E27FC236}">
                <a16:creationId xmlns:a16="http://schemas.microsoft.com/office/drawing/2014/main" id="{8A28C955-1FF5-2385-52FB-84A9AFE9BAA8}"/>
              </a:ext>
            </a:extLst>
          </p:cNvPr>
          <p:cNvGrpSpPr/>
          <p:nvPr/>
        </p:nvGrpSpPr>
        <p:grpSpPr>
          <a:xfrm>
            <a:off x="9944180" y="1571001"/>
            <a:ext cx="513950" cy="511293"/>
            <a:chOff x="663734" y="502773"/>
            <a:chExt cx="1225535" cy="1219200"/>
          </a:xfrm>
        </p:grpSpPr>
        <p:pic>
          <p:nvPicPr>
            <p:cNvPr id="108" name="12. Abbeyfield Society - Logo">
              <a:extLst>
                <a:ext uri="{FF2B5EF4-FFF2-40B4-BE49-F238E27FC236}">
                  <a16:creationId xmlns:a16="http://schemas.microsoft.com/office/drawing/2014/main" id="{F5D7DCEB-911E-5BD1-89B1-B1CA17C4A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C9E48DA-9A14-40B6-F268-CD83CEB671EF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110" name="02">
            <a:extLst>
              <a:ext uri="{FF2B5EF4-FFF2-40B4-BE49-F238E27FC236}">
                <a16:creationId xmlns:a16="http://schemas.microsoft.com/office/drawing/2014/main" id="{258333B7-D19E-D256-0181-BC7119A7DD10}"/>
              </a:ext>
            </a:extLst>
          </p:cNvPr>
          <p:cNvGrpSpPr/>
          <p:nvPr/>
        </p:nvGrpSpPr>
        <p:grpSpPr>
          <a:xfrm>
            <a:off x="9661035" y="2694380"/>
            <a:ext cx="513950" cy="511293"/>
            <a:chOff x="663734" y="502773"/>
            <a:chExt cx="1225535" cy="1219200"/>
          </a:xfrm>
        </p:grpSpPr>
        <p:pic>
          <p:nvPicPr>
            <p:cNvPr id="111" name="12. Abbeyfield Society - Logo">
              <a:extLst>
                <a:ext uri="{FF2B5EF4-FFF2-40B4-BE49-F238E27FC236}">
                  <a16:creationId xmlns:a16="http://schemas.microsoft.com/office/drawing/2014/main" id="{6283631D-C8D8-9B12-38A4-7839542C5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563F472-57A1-5356-DC06-34BFAE92D22B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113" name="03">
            <a:extLst>
              <a:ext uri="{FF2B5EF4-FFF2-40B4-BE49-F238E27FC236}">
                <a16:creationId xmlns:a16="http://schemas.microsoft.com/office/drawing/2014/main" id="{4CCFE4C8-5A5F-960A-6597-D1A8DC5B5F3C}"/>
              </a:ext>
            </a:extLst>
          </p:cNvPr>
          <p:cNvGrpSpPr/>
          <p:nvPr/>
        </p:nvGrpSpPr>
        <p:grpSpPr>
          <a:xfrm>
            <a:off x="8819239" y="3441237"/>
            <a:ext cx="513950" cy="511293"/>
            <a:chOff x="663734" y="502773"/>
            <a:chExt cx="1225535" cy="1219200"/>
          </a:xfrm>
        </p:grpSpPr>
        <p:pic>
          <p:nvPicPr>
            <p:cNvPr id="114" name="12. Abbeyfield Society - Logo">
              <a:extLst>
                <a:ext uri="{FF2B5EF4-FFF2-40B4-BE49-F238E27FC236}">
                  <a16:creationId xmlns:a16="http://schemas.microsoft.com/office/drawing/2014/main" id="{F62539C0-1C74-33D4-199E-719989E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D8A3A24-31D4-8EA2-C574-CD07C95CC20F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116" name="04">
            <a:extLst>
              <a:ext uri="{FF2B5EF4-FFF2-40B4-BE49-F238E27FC236}">
                <a16:creationId xmlns:a16="http://schemas.microsoft.com/office/drawing/2014/main" id="{E06A36FB-9DCD-0093-1041-F3AF37C10E7F}"/>
              </a:ext>
            </a:extLst>
          </p:cNvPr>
          <p:cNvGrpSpPr/>
          <p:nvPr/>
        </p:nvGrpSpPr>
        <p:grpSpPr>
          <a:xfrm>
            <a:off x="7718144" y="3550193"/>
            <a:ext cx="513950" cy="511293"/>
            <a:chOff x="663734" y="502773"/>
            <a:chExt cx="1225535" cy="1219200"/>
          </a:xfrm>
        </p:grpSpPr>
        <p:pic>
          <p:nvPicPr>
            <p:cNvPr id="117" name="12. Abbeyfield Society - Logo">
              <a:extLst>
                <a:ext uri="{FF2B5EF4-FFF2-40B4-BE49-F238E27FC236}">
                  <a16:creationId xmlns:a16="http://schemas.microsoft.com/office/drawing/2014/main" id="{852194F0-E13B-5608-6EDC-888794F96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1F245FA-FF66-97B3-D934-E09D8534525A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119" name="05">
            <a:extLst>
              <a:ext uri="{FF2B5EF4-FFF2-40B4-BE49-F238E27FC236}">
                <a16:creationId xmlns:a16="http://schemas.microsoft.com/office/drawing/2014/main" id="{7D95F935-BBDE-699B-00AA-15696C7E0C4A}"/>
              </a:ext>
            </a:extLst>
          </p:cNvPr>
          <p:cNvGrpSpPr/>
          <p:nvPr/>
        </p:nvGrpSpPr>
        <p:grpSpPr>
          <a:xfrm>
            <a:off x="6783584" y="3052732"/>
            <a:ext cx="513950" cy="511293"/>
            <a:chOff x="663734" y="502773"/>
            <a:chExt cx="1225535" cy="1219200"/>
          </a:xfrm>
        </p:grpSpPr>
        <p:pic>
          <p:nvPicPr>
            <p:cNvPr id="120" name="12. Abbeyfield Society - Logo">
              <a:extLst>
                <a:ext uri="{FF2B5EF4-FFF2-40B4-BE49-F238E27FC236}">
                  <a16:creationId xmlns:a16="http://schemas.microsoft.com/office/drawing/2014/main" id="{BFBEC318-A155-2D74-580A-9E2291BB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A5F38EF-0512-5753-E42C-229F89DB40B0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05</a:t>
              </a:r>
            </a:p>
          </p:txBody>
        </p:sp>
      </p:grpSp>
      <p:grpSp>
        <p:nvGrpSpPr>
          <p:cNvPr id="122" name="06">
            <a:extLst>
              <a:ext uri="{FF2B5EF4-FFF2-40B4-BE49-F238E27FC236}">
                <a16:creationId xmlns:a16="http://schemas.microsoft.com/office/drawing/2014/main" id="{FAC97CA1-A6CF-02DC-F9BD-EDBCFCCBAA20}"/>
              </a:ext>
            </a:extLst>
          </p:cNvPr>
          <p:cNvGrpSpPr/>
          <p:nvPr/>
        </p:nvGrpSpPr>
        <p:grpSpPr>
          <a:xfrm>
            <a:off x="4649042" y="2796064"/>
            <a:ext cx="513950" cy="511293"/>
            <a:chOff x="663734" y="502773"/>
            <a:chExt cx="1225535" cy="1219200"/>
          </a:xfrm>
        </p:grpSpPr>
        <p:pic>
          <p:nvPicPr>
            <p:cNvPr id="123" name="12. Abbeyfield Society - Logo">
              <a:extLst>
                <a:ext uri="{FF2B5EF4-FFF2-40B4-BE49-F238E27FC236}">
                  <a16:creationId xmlns:a16="http://schemas.microsoft.com/office/drawing/2014/main" id="{45746337-802C-749F-05AD-EE522B721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ECEB668-019A-DA11-2929-EE3938B9A5B8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06</a:t>
              </a:r>
            </a:p>
          </p:txBody>
        </p:sp>
      </p:grpSp>
      <p:grpSp>
        <p:nvGrpSpPr>
          <p:cNvPr id="125" name="07">
            <a:extLst>
              <a:ext uri="{FF2B5EF4-FFF2-40B4-BE49-F238E27FC236}">
                <a16:creationId xmlns:a16="http://schemas.microsoft.com/office/drawing/2014/main" id="{E9B3D77A-E2EB-8F85-68C3-CADDF110CC3C}"/>
              </a:ext>
            </a:extLst>
          </p:cNvPr>
          <p:cNvGrpSpPr/>
          <p:nvPr/>
        </p:nvGrpSpPr>
        <p:grpSpPr>
          <a:xfrm>
            <a:off x="3667454" y="2229231"/>
            <a:ext cx="513950" cy="511293"/>
            <a:chOff x="663734" y="502773"/>
            <a:chExt cx="1225535" cy="1219200"/>
          </a:xfrm>
        </p:grpSpPr>
        <p:pic>
          <p:nvPicPr>
            <p:cNvPr id="126" name="12. Abbeyfield Society - Logo">
              <a:extLst>
                <a:ext uri="{FF2B5EF4-FFF2-40B4-BE49-F238E27FC236}">
                  <a16:creationId xmlns:a16="http://schemas.microsoft.com/office/drawing/2014/main" id="{54821AE3-B095-F83F-EA52-2A86027E4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009AA04-D6E2-6B6E-F21C-0E8834343BF0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07</a:t>
              </a:r>
            </a:p>
          </p:txBody>
        </p:sp>
      </p:grpSp>
      <p:grpSp>
        <p:nvGrpSpPr>
          <p:cNvPr id="131" name="08">
            <a:extLst>
              <a:ext uri="{FF2B5EF4-FFF2-40B4-BE49-F238E27FC236}">
                <a16:creationId xmlns:a16="http://schemas.microsoft.com/office/drawing/2014/main" id="{6BE7E34C-1FD6-301C-8422-B69885712332}"/>
              </a:ext>
            </a:extLst>
          </p:cNvPr>
          <p:cNvGrpSpPr/>
          <p:nvPr/>
        </p:nvGrpSpPr>
        <p:grpSpPr>
          <a:xfrm>
            <a:off x="2624033" y="2406920"/>
            <a:ext cx="513950" cy="511293"/>
            <a:chOff x="663734" y="502773"/>
            <a:chExt cx="1225535" cy="1219200"/>
          </a:xfrm>
        </p:grpSpPr>
        <p:pic>
          <p:nvPicPr>
            <p:cNvPr id="132" name="12. Abbeyfield Society - Logo">
              <a:extLst>
                <a:ext uri="{FF2B5EF4-FFF2-40B4-BE49-F238E27FC236}">
                  <a16:creationId xmlns:a16="http://schemas.microsoft.com/office/drawing/2014/main" id="{1FEDA78E-8190-20F1-E0E2-1454BE0A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3F9F5E5-C2E7-7770-45DE-A1647B70769D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08</a:t>
              </a:r>
            </a:p>
          </p:txBody>
        </p:sp>
      </p:grpSp>
      <p:grpSp>
        <p:nvGrpSpPr>
          <p:cNvPr id="128" name="09">
            <a:extLst>
              <a:ext uri="{FF2B5EF4-FFF2-40B4-BE49-F238E27FC236}">
                <a16:creationId xmlns:a16="http://schemas.microsoft.com/office/drawing/2014/main" id="{610396E7-56EE-7495-0639-0CD3B0B05577}"/>
              </a:ext>
            </a:extLst>
          </p:cNvPr>
          <p:cNvGrpSpPr/>
          <p:nvPr/>
        </p:nvGrpSpPr>
        <p:grpSpPr>
          <a:xfrm>
            <a:off x="1842173" y="3120002"/>
            <a:ext cx="513950" cy="511293"/>
            <a:chOff x="663734" y="502773"/>
            <a:chExt cx="1225535" cy="1219200"/>
          </a:xfrm>
        </p:grpSpPr>
        <p:pic>
          <p:nvPicPr>
            <p:cNvPr id="129" name="12. Abbeyfield Society - Logo">
              <a:extLst>
                <a:ext uri="{FF2B5EF4-FFF2-40B4-BE49-F238E27FC236}">
                  <a16:creationId xmlns:a16="http://schemas.microsoft.com/office/drawing/2014/main" id="{91179932-D16C-2CD7-9891-5CEB759D8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734" y="502773"/>
              <a:ext cx="1219200" cy="1219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44C8F4B-CC1D-DD3F-2DBF-024249F80127}"/>
                </a:ext>
              </a:extLst>
            </p:cNvPr>
            <p:cNvSpPr txBox="1"/>
            <p:nvPr/>
          </p:nvSpPr>
          <p:spPr>
            <a:xfrm>
              <a:off x="670069" y="817249"/>
              <a:ext cx="1219200" cy="621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09</a:t>
              </a:r>
            </a:p>
          </p:txBody>
        </p:sp>
      </p:grpSp>
      <p:sp>
        <p:nvSpPr>
          <p:cNvPr id="153" name="Title 152">
            <a:extLst>
              <a:ext uri="{FF2B5EF4-FFF2-40B4-BE49-F238E27FC236}">
                <a16:creationId xmlns:a16="http://schemas.microsoft.com/office/drawing/2014/main" id="{11F5AFD7-492C-F3F1-5ADA-0C923F60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Our </a:t>
            </a:r>
            <a:r>
              <a:rPr lang="en-GB"/>
              <a:t>Channel Vision - EXPO.e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8300F4-AB28-9810-D044-EF77B7BBD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5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5" grpId="0" animBg="1"/>
      <p:bldP spid="28" grpId="0" animBg="1"/>
      <p:bldP spid="7" grpId="0" animBg="1"/>
      <p:bldP spid="72" grpId="0" animBg="1"/>
      <p:bldP spid="71" grpId="0" animBg="1"/>
      <p:bldP spid="67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3631" y="4692210"/>
            <a:ext cx="12188369" cy="216579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6611" y="5037202"/>
            <a:ext cx="11117306" cy="1528669"/>
            <a:chOff x="746611" y="5037202"/>
            <a:chExt cx="11117306" cy="1528669"/>
          </a:xfrm>
          <a:solidFill>
            <a:srgbClr val="2F5597"/>
          </a:solidFill>
        </p:grpSpPr>
        <p:grpSp>
          <p:nvGrpSpPr>
            <p:cNvPr id="3" name="Group 2"/>
            <p:cNvGrpSpPr/>
            <p:nvPr/>
          </p:nvGrpSpPr>
          <p:grpSpPr>
            <a:xfrm>
              <a:off x="775641" y="5037202"/>
              <a:ext cx="11088276" cy="719822"/>
              <a:chOff x="775641" y="5037202"/>
              <a:chExt cx="11088276" cy="719822"/>
            </a:xfrm>
            <a:grpFill/>
          </p:grpSpPr>
          <p:sp>
            <p:nvSpPr>
              <p:cNvPr id="24" name="Rectangle: Rounded Corners 7">
                <a:extLst>
                  <a:ext uri="{FF2B5EF4-FFF2-40B4-BE49-F238E27FC236}">
                    <a16:creationId xmlns:a16="http://schemas.microsoft.com/office/drawing/2014/main" id="{DDA47F78-FE31-6F43-B087-13DE1B9B818E}"/>
                  </a:ext>
                </a:extLst>
              </p:cNvPr>
              <p:cNvSpPr/>
              <p:nvPr/>
            </p:nvSpPr>
            <p:spPr>
              <a:xfrm>
                <a:off x="775641" y="5037202"/>
                <a:ext cx="3581823" cy="719822"/>
              </a:xfrm>
              <a:prstGeom prst="roundRect">
                <a:avLst>
                  <a:gd name="adj" fmla="val 7128"/>
                </a:avLst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Connect</a:t>
                </a:r>
              </a:p>
            </p:txBody>
          </p:sp>
          <p:sp>
            <p:nvSpPr>
              <p:cNvPr id="27" name="Rectangle: Rounded Corners 7">
                <a:extLst>
                  <a:ext uri="{FF2B5EF4-FFF2-40B4-BE49-F238E27FC236}">
                    <a16:creationId xmlns:a16="http://schemas.microsoft.com/office/drawing/2014/main" id="{DDA47F78-FE31-6F43-B087-13DE1B9B818E}"/>
                  </a:ext>
                </a:extLst>
              </p:cNvPr>
              <p:cNvSpPr/>
              <p:nvPr/>
            </p:nvSpPr>
            <p:spPr>
              <a:xfrm>
                <a:off x="4527052" y="5037202"/>
                <a:ext cx="3581823" cy="719822"/>
              </a:xfrm>
              <a:prstGeom prst="roundRect">
                <a:avLst>
                  <a:gd name="adj" fmla="val 7128"/>
                </a:avLst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Collaboration</a:t>
                </a:r>
              </a:p>
            </p:txBody>
          </p:sp>
          <p:sp>
            <p:nvSpPr>
              <p:cNvPr id="28" name="Rectangle: Rounded Corners 7">
                <a:extLst>
                  <a:ext uri="{FF2B5EF4-FFF2-40B4-BE49-F238E27FC236}">
                    <a16:creationId xmlns:a16="http://schemas.microsoft.com/office/drawing/2014/main" id="{DDA47F78-FE31-6F43-B087-13DE1B9B818E}"/>
                  </a:ext>
                </a:extLst>
              </p:cNvPr>
              <p:cNvSpPr/>
              <p:nvPr/>
            </p:nvSpPr>
            <p:spPr>
              <a:xfrm>
                <a:off x="8282094" y="5037202"/>
                <a:ext cx="3581823" cy="719822"/>
              </a:xfrm>
              <a:prstGeom prst="roundRect">
                <a:avLst>
                  <a:gd name="adj" fmla="val 7128"/>
                </a:avLst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Transform</a:t>
                </a:r>
              </a:p>
            </p:txBody>
          </p:sp>
        </p:grpSp>
        <p:sp>
          <p:nvSpPr>
            <p:cNvPr id="32" name="Rectangle: Rounded Corners 7">
              <a:extLst>
                <a:ext uri="{FF2B5EF4-FFF2-40B4-BE49-F238E27FC236}">
                  <a16:creationId xmlns:a16="http://schemas.microsoft.com/office/drawing/2014/main" id="{DDA47F78-FE31-6F43-B087-13DE1B9B818E}"/>
                </a:ext>
              </a:extLst>
            </p:cNvPr>
            <p:cNvSpPr/>
            <p:nvPr/>
          </p:nvSpPr>
          <p:spPr>
            <a:xfrm>
              <a:off x="746611" y="5846049"/>
              <a:ext cx="11117306" cy="719822"/>
            </a:xfrm>
            <a:prstGeom prst="roundRect">
              <a:avLst>
                <a:gd name="adj" fmla="val 7128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To deliver outstanding value, partnerships and quality of care with transformative communication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-724343" y="5505435"/>
            <a:ext cx="1999896" cy="5582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Our Values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-3513" y="1154566"/>
            <a:ext cx="11860286" cy="3539051"/>
            <a:chOff x="3631" y="1153160"/>
            <a:chExt cx="11860286" cy="3539051"/>
          </a:xfrm>
        </p:grpSpPr>
        <p:sp>
          <p:nvSpPr>
            <p:cNvPr id="33" name="TextBox 32"/>
            <p:cNvSpPr txBox="1"/>
            <p:nvPr/>
          </p:nvSpPr>
          <p:spPr>
            <a:xfrm rot="16200000">
              <a:off x="-1486777" y="2643568"/>
              <a:ext cx="3539051" cy="55823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Our Goals</a:t>
              </a:r>
            </a:p>
          </p:txBody>
        </p:sp>
        <p:sp>
          <p:nvSpPr>
            <p:cNvPr id="40" name="Double Bracket 39"/>
            <p:cNvSpPr/>
            <p:nvPr/>
          </p:nvSpPr>
          <p:spPr>
            <a:xfrm>
              <a:off x="736600" y="1153160"/>
              <a:ext cx="11127317" cy="3539050"/>
            </a:xfrm>
            <a:prstGeom prst="bracketPair">
              <a:avLst>
                <a:gd name="adj" fmla="val 4100"/>
              </a:avLst>
            </a:prstGeom>
            <a:ln w="2222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Culture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6D3D93-1985-A711-71EE-5A17802FB0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892686" y="1274307"/>
            <a:ext cx="1997919" cy="3218708"/>
            <a:chOff x="892686" y="1154566"/>
            <a:chExt cx="1997919" cy="32187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66A14A-E910-4446-8991-8BF8E2E6F834}"/>
                </a:ext>
              </a:extLst>
            </p:cNvPr>
            <p:cNvSpPr txBox="1"/>
            <p:nvPr/>
          </p:nvSpPr>
          <p:spPr>
            <a:xfrm>
              <a:off x="892686" y="3819276"/>
              <a:ext cx="1781020" cy="5539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Be your </a:t>
              </a: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trusted partner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92686" y="1154566"/>
              <a:ext cx="1997919" cy="2558749"/>
              <a:chOff x="720188" y="1412413"/>
              <a:chExt cx="1997919" cy="2558749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720188" y="1561657"/>
                <a:ext cx="1725434" cy="172543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9" t="64253" r="76662" b="10096"/>
              <a:stretch/>
            </p:blipFill>
            <p:spPr>
              <a:xfrm>
                <a:off x="786229" y="1627698"/>
                <a:ext cx="1931878" cy="1768282"/>
              </a:xfrm>
              <a:prstGeom prst="rect">
                <a:avLst/>
              </a:prstGeom>
              <a:effectLst/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1503393" y="1412413"/>
                <a:ext cx="1214714" cy="2558749"/>
                <a:chOff x="7534959" y="2643805"/>
                <a:chExt cx="1214714" cy="2558749"/>
              </a:xfrm>
              <a:effectLst/>
            </p:grpSpPr>
            <p:sp>
              <p:nvSpPr>
                <p:cNvPr id="48" name="Oval 8"/>
                <p:cNvSpPr/>
                <p:nvPr/>
              </p:nvSpPr>
              <p:spPr>
                <a:xfrm>
                  <a:off x="7581568" y="2643805"/>
                  <a:ext cx="1001865" cy="2003730"/>
                </a:xfrm>
                <a:custGeom>
                  <a:avLst/>
                  <a:gdLst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0 w 2003730"/>
                    <a:gd name="connsiteY4" fmla="*/ 100186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91440 w 2003730"/>
                    <a:gd name="connsiteY4" fmla="*/ 109330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0" fmla="*/ 0 w 1001865"/>
                    <a:gd name="connsiteY0" fmla="*/ 0 h 2003730"/>
                    <a:gd name="connsiteX1" fmla="*/ 1001865 w 1001865"/>
                    <a:gd name="connsiteY1" fmla="*/ 1001865 h 2003730"/>
                    <a:gd name="connsiteX2" fmla="*/ 0 w 1001865"/>
                    <a:gd name="connsiteY2" fmla="*/ 2003730 h 200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1865" h="2003730">
                      <a:moveTo>
                        <a:pt x="0" y="0"/>
                      </a:moveTo>
                      <a:cubicBezTo>
                        <a:pt x="553315" y="0"/>
                        <a:pt x="1001865" y="448550"/>
                        <a:pt x="1001865" y="1001865"/>
                      </a:cubicBezTo>
                      <a:cubicBezTo>
                        <a:pt x="1001865" y="1555180"/>
                        <a:pt x="553315" y="2003730"/>
                        <a:pt x="0" y="20037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Isosceles Triangle 48"/>
                <p:cNvSpPr/>
                <p:nvPr/>
              </p:nvSpPr>
              <p:spPr>
                <a:xfrm rot="5400000">
                  <a:off x="8570133" y="3559119"/>
                  <a:ext cx="192840" cy="166241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7534959" y="5111909"/>
                  <a:ext cx="90645" cy="906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7580282" y="4634944"/>
                  <a:ext cx="0" cy="49784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8" t="2768" r="82340" b="84420"/>
              <a:stretch/>
            </p:blipFill>
            <p:spPr>
              <a:xfrm>
                <a:off x="1170869" y="2086380"/>
                <a:ext cx="793099" cy="769374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2740675" y="1274307"/>
            <a:ext cx="2537468" cy="3218708"/>
            <a:chOff x="2740675" y="1154566"/>
            <a:chExt cx="2537468" cy="32187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66A14A-E910-4446-8991-8BF8E2E6F834}"/>
                </a:ext>
              </a:extLst>
            </p:cNvPr>
            <p:cNvSpPr txBox="1"/>
            <p:nvPr/>
          </p:nvSpPr>
          <p:spPr>
            <a:xfrm>
              <a:off x="2740675" y="3819276"/>
              <a:ext cx="2537468" cy="5539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Work together </a:t>
              </a: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to strengthen </a:t>
              </a: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collaboration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118362" y="1154566"/>
              <a:ext cx="1997919" cy="2558749"/>
              <a:chOff x="2963751" y="1412413"/>
              <a:chExt cx="1997919" cy="2558749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2963751" y="1561657"/>
                <a:ext cx="1725434" cy="172543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9" t="64253" r="76662" b="10096"/>
              <a:stretch/>
            </p:blipFill>
            <p:spPr>
              <a:xfrm>
                <a:off x="3029792" y="1627698"/>
                <a:ext cx="1931878" cy="1768282"/>
              </a:xfrm>
              <a:prstGeom prst="rect">
                <a:avLst/>
              </a:prstGeom>
              <a:effectLst/>
            </p:spPr>
          </p:pic>
          <p:grpSp>
            <p:nvGrpSpPr>
              <p:cNvPr id="55" name="Group 54"/>
              <p:cNvGrpSpPr/>
              <p:nvPr/>
            </p:nvGrpSpPr>
            <p:grpSpPr>
              <a:xfrm>
                <a:off x="3746956" y="1412413"/>
                <a:ext cx="1214714" cy="2558749"/>
                <a:chOff x="7534959" y="2643805"/>
                <a:chExt cx="1214714" cy="2558749"/>
              </a:xfrm>
              <a:effectLst/>
            </p:grpSpPr>
            <p:sp>
              <p:nvSpPr>
                <p:cNvPr id="57" name="Oval 8"/>
                <p:cNvSpPr/>
                <p:nvPr/>
              </p:nvSpPr>
              <p:spPr>
                <a:xfrm>
                  <a:off x="7581568" y="2643805"/>
                  <a:ext cx="1001865" cy="2003730"/>
                </a:xfrm>
                <a:custGeom>
                  <a:avLst/>
                  <a:gdLst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0 w 2003730"/>
                    <a:gd name="connsiteY4" fmla="*/ 100186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91440 w 2003730"/>
                    <a:gd name="connsiteY4" fmla="*/ 109330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0" fmla="*/ 0 w 1001865"/>
                    <a:gd name="connsiteY0" fmla="*/ 0 h 2003730"/>
                    <a:gd name="connsiteX1" fmla="*/ 1001865 w 1001865"/>
                    <a:gd name="connsiteY1" fmla="*/ 1001865 h 2003730"/>
                    <a:gd name="connsiteX2" fmla="*/ 0 w 1001865"/>
                    <a:gd name="connsiteY2" fmla="*/ 2003730 h 200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1865" h="2003730">
                      <a:moveTo>
                        <a:pt x="0" y="0"/>
                      </a:moveTo>
                      <a:cubicBezTo>
                        <a:pt x="553315" y="0"/>
                        <a:pt x="1001865" y="448550"/>
                        <a:pt x="1001865" y="1001865"/>
                      </a:cubicBezTo>
                      <a:cubicBezTo>
                        <a:pt x="1001865" y="1555180"/>
                        <a:pt x="553315" y="2003730"/>
                        <a:pt x="0" y="2003730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Isosceles Triangle 57"/>
                <p:cNvSpPr/>
                <p:nvPr/>
              </p:nvSpPr>
              <p:spPr>
                <a:xfrm rot="5400000">
                  <a:off x="8570133" y="3559119"/>
                  <a:ext cx="192840" cy="166241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534959" y="5111909"/>
                  <a:ext cx="90645" cy="906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7580282" y="4634944"/>
                  <a:ext cx="0" cy="49784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83" t="2768" r="63975" b="84420"/>
              <a:stretch/>
            </p:blipFill>
            <p:spPr>
              <a:xfrm>
                <a:off x="3433690" y="2086380"/>
                <a:ext cx="793099" cy="769374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5257956" y="1274307"/>
            <a:ext cx="2072641" cy="3218708"/>
            <a:chOff x="5257956" y="1154566"/>
            <a:chExt cx="2072641" cy="32187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66A14A-E910-4446-8991-8BF8E2E6F834}"/>
                </a:ext>
              </a:extLst>
            </p:cNvPr>
            <p:cNvSpPr txBox="1"/>
            <p:nvPr/>
          </p:nvSpPr>
          <p:spPr>
            <a:xfrm>
              <a:off x="5257956" y="3819276"/>
              <a:ext cx="1828800" cy="5539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Get it right </a:t>
              </a:r>
              <a:b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first time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332678" y="1154566"/>
              <a:ext cx="1997919" cy="2558749"/>
              <a:chOff x="5221908" y="1412413"/>
              <a:chExt cx="1997919" cy="2558749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221908" y="1561657"/>
                <a:ext cx="1725434" cy="172543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9" t="64253" r="76662" b="10096"/>
              <a:stretch/>
            </p:blipFill>
            <p:spPr>
              <a:xfrm>
                <a:off x="5287949" y="1627698"/>
                <a:ext cx="1931878" cy="1768282"/>
              </a:xfrm>
              <a:prstGeom prst="rect">
                <a:avLst/>
              </a:prstGeom>
              <a:effectLst/>
            </p:spPr>
          </p:pic>
          <p:grpSp>
            <p:nvGrpSpPr>
              <p:cNvPr id="64" name="Group 63"/>
              <p:cNvGrpSpPr/>
              <p:nvPr/>
            </p:nvGrpSpPr>
            <p:grpSpPr>
              <a:xfrm>
                <a:off x="6005113" y="1412413"/>
                <a:ext cx="1214714" cy="2558749"/>
                <a:chOff x="7534959" y="2643805"/>
                <a:chExt cx="1214714" cy="2558749"/>
              </a:xfrm>
              <a:effectLst/>
            </p:grpSpPr>
            <p:sp>
              <p:nvSpPr>
                <p:cNvPr id="66" name="Oval 8"/>
                <p:cNvSpPr/>
                <p:nvPr/>
              </p:nvSpPr>
              <p:spPr>
                <a:xfrm>
                  <a:off x="7581568" y="2643805"/>
                  <a:ext cx="1001865" cy="2003730"/>
                </a:xfrm>
                <a:custGeom>
                  <a:avLst/>
                  <a:gdLst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0 w 2003730"/>
                    <a:gd name="connsiteY4" fmla="*/ 100186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91440 w 2003730"/>
                    <a:gd name="connsiteY4" fmla="*/ 109330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0" fmla="*/ 0 w 1001865"/>
                    <a:gd name="connsiteY0" fmla="*/ 0 h 2003730"/>
                    <a:gd name="connsiteX1" fmla="*/ 1001865 w 1001865"/>
                    <a:gd name="connsiteY1" fmla="*/ 1001865 h 2003730"/>
                    <a:gd name="connsiteX2" fmla="*/ 0 w 1001865"/>
                    <a:gd name="connsiteY2" fmla="*/ 2003730 h 200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1865" h="2003730">
                      <a:moveTo>
                        <a:pt x="0" y="0"/>
                      </a:moveTo>
                      <a:cubicBezTo>
                        <a:pt x="553315" y="0"/>
                        <a:pt x="1001865" y="448550"/>
                        <a:pt x="1001865" y="1001865"/>
                      </a:cubicBezTo>
                      <a:cubicBezTo>
                        <a:pt x="1001865" y="1555180"/>
                        <a:pt x="553315" y="2003730"/>
                        <a:pt x="0" y="2003730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Isosceles Triangle 66"/>
                <p:cNvSpPr/>
                <p:nvPr/>
              </p:nvSpPr>
              <p:spPr>
                <a:xfrm rot="5400000">
                  <a:off x="8570133" y="3559119"/>
                  <a:ext cx="192840" cy="166241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534959" y="5111909"/>
                  <a:ext cx="90645" cy="906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7580282" y="4634944"/>
                  <a:ext cx="0" cy="497840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573" t="2768" r="44985" b="84420"/>
              <a:stretch/>
            </p:blipFill>
            <p:spPr>
              <a:xfrm>
                <a:off x="5685717" y="2086380"/>
                <a:ext cx="793099" cy="769374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7164910" y="1274307"/>
            <a:ext cx="2517570" cy="3218708"/>
            <a:chOff x="7164910" y="1154566"/>
            <a:chExt cx="2517570" cy="32187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66A14A-E910-4446-8991-8BF8E2E6F834}"/>
                </a:ext>
              </a:extLst>
            </p:cNvPr>
            <p:cNvSpPr txBox="1"/>
            <p:nvPr/>
          </p:nvSpPr>
          <p:spPr>
            <a:xfrm>
              <a:off x="7164910" y="3819276"/>
              <a:ext cx="2517570" cy="5539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Provide </a:t>
              </a: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sustainable</a:t>
              </a: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services that fit </a:t>
              </a: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your future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7524434" y="1154566"/>
              <a:ext cx="1997919" cy="2558749"/>
              <a:chOff x="7488858" y="1412413"/>
              <a:chExt cx="1997919" cy="2558749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7488858" y="1561657"/>
                <a:ext cx="1725434" cy="172543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9" t="64253" r="76662" b="10096"/>
              <a:stretch/>
            </p:blipFill>
            <p:spPr>
              <a:xfrm>
                <a:off x="7554899" y="1627698"/>
                <a:ext cx="1931878" cy="1768282"/>
              </a:xfrm>
              <a:prstGeom prst="rect">
                <a:avLst/>
              </a:prstGeom>
              <a:effectLst/>
            </p:spPr>
          </p:pic>
          <p:grpSp>
            <p:nvGrpSpPr>
              <p:cNvPr id="73" name="Group 72"/>
              <p:cNvGrpSpPr/>
              <p:nvPr/>
            </p:nvGrpSpPr>
            <p:grpSpPr>
              <a:xfrm>
                <a:off x="8272063" y="1412413"/>
                <a:ext cx="1214714" cy="2558749"/>
                <a:chOff x="7534959" y="2643805"/>
                <a:chExt cx="1214714" cy="2558749"/>
              </a:xfrm>
              <a:effectLst/>
            </p:grpSpPr>
            <p:sp>
              <p:nvSpPr>
                <p:cNvPr id="75" name="Oval 8"/>
                <p:cNvSpPr/>
                <p:nvPr/>
              </p:nvSpPr>
              <p:spPr>
                <a:xfrm>
                  <a:off x="7581568" y="2643805"/>
                  <a:ext cx="1001865" cy="2003730"/>
                </a:xfrm>
                <a:custGeom>
                  <a:avLst/>
                  <a:gdLst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0 w 2003730"/>
                    <a:gd name="connsiteY4" fmla="*/ 100186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91440 w 2003730"/>
                    <a:gd name="connsiteY4" fmla="*/ 109330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0" fmla="*/ 0 w 1001865"/>
                    <a:gd name="connsiteY0" fmla="*/ 0 h 2003730"/>
                    <a:gd name="connsiteX1" fmla="*/ 1001865 w 1001865"/>
                    <a:gd name="connsiteY1" fmla="*/ 1001865 h 2003730"/>
                    <a:gd name="connsiteX2" fmla="*/ 0 w 1001865"/>
                    <a:gd name="connsiteY2" fmla="*/ 2003730 h 200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1865" h="2003730">
                      <a:moveTo>
                        <a:pt x="0" y="0"/>
                      </a:moveTo>
                      <a:cubicBezTo>
                        <a:pt x="553315" y="0"/>
                        <a:pt x="1001865" y="448550"/>
                        <a:pt x="1001865" y="1001865"/>
                      </a:cubicBezTo>
                      <a:cubicBezTo>
                        <a:pt x="1001865" y="1555180"/>
                        <a:pt x="553315" y="2003730"/>
                        <a:pt x="0" y="2003730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Isosceles Triangle 75"/>
                <p:cNvSpPr/>
                <p:nvPr/>
              </p:nvSpPr>
              <p:spPr>
                <a:xfrm rot="5400000">
                  <a:off x="8570133" y="3559119"/>
                  <a:ext cx="192840" cy="166241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7534959" y="5111909"/>
                  <a:ext cx="90645" cy="906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7580282" y="4634944"/>
                  <a:ext cx="0" cy="497840"/>
                </a:xfrm>
                <a:prstGeom prst="line">
                  <a:avLst/>
                </a:prstGeom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8" t="2768" r="82340" b="84420"/>
              <a:stretch/>
            </p:blipFill>
            <p:spPr>
              <a:xfrm>
                <a:off x="7978014" y="2086380"/>
                <a:ext cx="793099" cy="769374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9672735" y="1274307"/>
            <a:ext cx="2092545" cy="3218708"/>
            <a:chOff x="9672735" y="1154566"/>
            <a:chExt cx="2092545" cy="32187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66A14A-E910-4446-8991-8BF8E2E6F834}"/>
                </a:ext>
              </a:extLst>
            </p:cNvPr>
            <p:cNvSpPr txBox="1"/>
            <p:nvPr/>
          </p:nvSpPr>
          <p:spPr>
            <a:xfrm>
              <a:off x="9682480" y="3819276"/>
              <a:ext cx="2082800" cy="5539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Deliver best</a:t>
              </a:r>
              <a:b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value for money</a:t>
              </a: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9672735" y="1154566"/>
              <a:ext cx="1997919" cy="2558749"/>
              <a:chOff x="9717708" y="1412413"/>
              <a:chExt cx="1997919" cy="2558749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9717708" y="1561657"/>
                <a:ext cx="1725434" cy="172543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9" t="64253" r="76662" b="10096"/>
              <a:stretch/>
            </p:blipFill>
            <p:spPr>
              <a:xfrm>
                <a:off x="9783749" y="1627698"/>
                <a:ext cx="1931878" cy="1768282"/>
              </a:xfrm>
              <a:prstGeom prst="rect">
                <a:avLst/>
              </a:prstGeom>
              <a:effectLst/>
            </p:spPr>
          </p:pic>
          <p:grpSp>
            <p:nvGrpSpPr>
              <p:cNvPr id="82" name="Group 81"/>
              <p:cNvGrpSpPr/>
              <p:nvPr/>
            </p:nvGrpSpPr>
            <p:grpSpPr>
              <a:xfrm>
                <a:off x="10500913" y="1412413"/>
                <a:ext cx="1214714" cy="2558749"/>
                <a:chOff x="7534959" y="2643805"/>
                <a:chExt cx="1214714" cy="2558749"/>
              </a:xfrm>
              <a:effectLst/>
            </p:grpSpPr>
            <p:sp>
              <p:nvSpPr>
                <p:cNvPr id="84" name="Oval 8"/>
                <p:cNvSpPr/>
                <p:nvPr/>
              </p:nvSpPr>
              <p:spPr>
                <a:xfrm>
                  <a:off x="7581568" y="2643805"/>
                  <a:ext cx="1001865" cy="2003730"/>
                </a:xfrm>
                <a:custGeom>
                  <a:avLst/>
                  <a:gdLst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0 w 2003730"/>
                    <a:gd name="connsiteY4" fmla="*/ 100186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4" fmla="*/ 91440 w 2003730"/>
                    <a:gd name="connsiteY4" fmla="*/ 1093305 h 2003730"/>
                    <a:gd name="connsiteX0" fmla="*/ 0 w 2003730"/>
                    <a:gd name="connsiteY0" fmla="*/ 1001865 h 2003730"/>
                    <a:gd name="connsiteX1" fmla="*/ 1001865 w 2003730"/>
                    <a:gd name="connsiteY1" fmla="*/ 0 h 2003730"/>
                    <a:gd name="connsiteX2" fmla="*/ 2003730 w 2003730"/>
                    <a:gd name="connsiteY2" fmla="*/ 1001865 h 2003730"/>
                    <a:gd name="connsiteX3" fmla="*/ 1001865 w 2003730"/>
                    <a:gd name="connsiteY3" fmla="*/ 2003730 h 2003730"/>
                    <a:gd name="connsiteX0" fmla="*/ 0 w 1001865"/>
                    <a:gd name="connsiteY0" fmla="*/ 0 h 2003730"/>
                    <a:gd name="connsiteX1" fmla="*/ 1001865 w 1001865"/>
                    <a:gd name="connsiteY1" fmla="*/ 1001865 h 2003730"/>
                    <a:gd name="connsiteX2" fmla="*/ 0 w 1001865"/>
                    <a:gd name="connsiteY2" fmla="*/ 2003730 h 200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1865" h="2003730">
                      <a:moveTo>
                        <a:pt x="0" y="0"/>
                      </a:moveTo>
                      <a:cubicBezTo>
                        <a:pt x="553315" y="0"/>
                        <a:pt x="1001865" y="448550"/>
                        <a:pt x="1001865" y="1001865"/>
                      </a:cubicBezTo>
                      <a:cubicBezTo>
                        <a:pt x="1001865" y="1555180"/>
                        <a:pt x="553315" y="2003730"/>
                        <a:pt x="0" y="2003730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Isosceles Triangle 84"/>
                <p:cNvSpPr/>
                <p:nvPr/>
              </p:nvSpPr>
              <p:spPr>
                <a:xfrm rot="5400000">
                  <a:off x="8570133" y="3559119"/>
                  <a:ext cx="192840" cy="166241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7534959" y="5111909"/>
                  <a:ext cx="90645" cy="906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7580282" y="4634944"/>
                  <a:ext cx="0" cy="497840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8" t="2768" r="82340" b="84420"/>
              <a:stretch/>
            </p:blipFill>
            <p:spPr>
              <a:xfrm>
                <a:off x="10183875" y="2086380"/>
                <a:ext cx="793099" cy="769374"/>
              </a:xfrm>
              <a:prstGeom prst="rect">
                <a:avLst/>
              </a:prstGeom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8207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5">
            <a:extLst>
              <a:ext uri="{FF2B5EF4-FFF2-40B4-BE49-F238E27FC236}">
                <a16:creationId xmlns:a16="http://schemas.microsoft.com/office/drawing/2014/main" id="{E07565E0-A1CA-8021-E273-D189B02B6136}"/>
              </a:ext>
            </a:extLst>
          </p:cNvPr>
          <p:cNvSpPr/>
          <p:nvPr/>
        </p:nvSpPr>
        <p:spPr>
          <a:xfrm>
            <a:off x="4444118" y="1508895"/>
            <a:ext cx="1651214" cy="1733422"/>
          </a:xfrm>
          <a:custGeom>
            <a:avLst/>
            <a:gdLst>
              <a:gd name="connsiteX0" fmla="*/ 0 w 2049017"/>
              <a:gd name="connsiteY0" fmla="*/ 1482281 h 2151030"/>
              <a:gd name="connsiteX1" fmla="*/ 2049018 w 2049017"/>
              <a:gd name="connsiteY1" fmla="*/ 2151031 h 2151030"/>
              <a:gd name="connsiteX2" fmla="*/ 2049018 w 2049017"/>
              <a:gd name="connsiteY2" fmla="*/ 0 h 2151030"/>
              <a:gd name="connsiteX3" fmla="*/ 0 w 2049017"/>
              <a:gd name="connsiteY3" fmla="*/ 1482281 h 215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017" h="2151030">
                <a:moveTo>
                  <a:pt x="0" y="1482281"/>
                </a:moveTo>
                <a:lnTo>
                  <a:pt x="2049018" y="2151031"/>
                </a:lnTo>
                <a:lnTo>
                  <a:pt x="2049018" y="0"/>
                </a:lnTo>
                <a:cubicBezTo>
                  <a:pt x="1093470" y="0"/>
                  <a:pt x="283178" y="621506"/>
                  <a:pt x="0" y="148228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4">
            <a:extLst>
              <a:ext uri="{FF2B5EF4-FFF2-40B4-BE49-F238E27FC236}">
                <a16:creationId xmlns:a16="http://schemas.microsoft.com/office/drawing/2014/main" id="{D4F08FE8-373A-2C13-ADEB-419245DE710E}"/>
              </a:ext>
            </a:extLst>
          </p:cNvPr>
          <p:cNvSpPr/>
          <p:nvPr/>
        </p:nvSpPr>
        <p:spPr>
          <a:xfrm>
            <a:off x="4357305" y="2703400"/>
            <a:ext cx="3391468" cy="1952719"/>
          </a:xfrm>
          <a:custGeom>
            <a:avLst/>
            <a:gdLst>
              <a:gd name="connsiteX0" fmla="*/ 2156746 w 4208525"/>
              <a:gd name="connsiteY0" fmla="*/ 668750 h 2423159"/>
              <a:gd name="connsiteX1" fmla="*/ 2156746 w 4208525"/>
              <a:gd name="connsiteY1" fmla="*/ 674465 h 2423159"/>
              <a:gd name="connsiteX2" fmla="*/ 2156746 w 4208525"/>
              <a:gd name="connsiteY2" fmla="*/ 668750 h 2423159"/>
              <a:gd name="connsiteX3" fmla="*/ 107728 w 4208525"/>
              <a:gd name="connsiteY3" fmla="*/ 0 h 2423159"/>
              <a:gd name="connsiteX4" fmla="*/ 106585 w 4208525"/>
              <a:gd name="connsiteY4" fmla="*/ 3620 h 2423159"/>
              <a:gd name="connsiteX5" fmla="*/ 2155508 w 4208525"/>
              <a:gd name="connsiteY5" fmla="*/ 673418 h 2423159"/>
              <a:gd name="connsiteX6" fmla="*/ 106490 w 4208525"/>
              <a:gd name="connsiteY6" fmla="*/ 3620 h 2423159"/>
              <a:gd name="connsiteX7" fmla="*/ 0 w 4208525"/>
              <a:gd name="connsiteY7" fmla="*/ 674465 h 2423159"/>
              <a:gd name="connsiteX8" fmla="*/ 892112 w 4208525"/>
              <a:gd name="connsiteY8" fmla="*/ 2421541 h 2423159"/>
              <a:gd name="connsiteX9" fmla="*/ 2153698 w 4208525"/>
              <a:gd name="connsiteY9" fmla="*/ 674370 h 2423159"/>
              <a:gd name="connsiteX10" fmla="*/ 892112 w 4208525"/>
              <a:gd name="connsiteY10" fmla="*/ 2421541 h 2423159"/>
              <a:gd name="connsiteX11" fmla="*/ 894398 w 4208525"/>
              <a:gd name="connsiteY11" fmla="*/ 2423160 h 2423159"/>
              <a:gd name="connsiteX12" fmla="*/ 2158651 w 4208525"/>
              <a:gd name="connsiteY12" fmla="*/ 674275 h 2423159"/>
              <a:gd name="connsiteX13" fmla="*/ 4208526 w 4208525"/>
              <a:gd name="connsiteY13" fmla="*/ 8668 h 2423159"/>
              <a:gd name="connsiteX14" fmla="*/ 4207574 w 4208525"/>
              <a:gd name="connsiteY14" fmla="*/ 5810 h 2423159"/>
              <a:gd name="connsiteX15" fmla="*/ 2160270 w 4208525"/>
              <a:gd name="connsiteY15" fmla="*/ 669893 h 2423159"/>
              <a:gd name="connsiteX16" fmla="*/ 2156651 w 4208525"/>
              <a:gd name="connsiteY16" fmla="*/ 668750 h 242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08525" h="2423159">
                <a:moveTo>
                  <a:pt x="2156746" y="668750"/>
                </a:moveTo>
                <a:lnTo>
                  <a:pt x="2156746" y="674465"/>
                </a:lnTo>
                <a:lnTo>
                  <a:pt x="2156746" y="668750"/>
                </a:lnTo>
                <a:lnTo>
                  <a:pt x="107728" y="0"/>
                </a:lnTo>
                <a:cubicBezTo>
                  <a:pt x="107347" y="1238"/>
                  <a:pt x="106966" y="2381"/>
                  <a:pt x="106585" y="3620"/>
                </a:cubicBezTo>
                <a:lnTo>
                  <a:pt x="2155508" y="673418"/>
                </a:lnTo>
                <a:lnTo>
                  <a:pt x="106490" y="3620"/>
                </a:lnTo>
                <a:cubicBezTo>
                  <a:pt x="37529" y="214789"/>
                  <a:pt x="0" y="440246"/>
                  <a:pt x="0" y="674465"/>
                </a:cubicBezTo>
                <a:cubicBezTo>
                  <a:pt x="0" y="1393127"/>
                  <a:pt x="351568" y="2029587"/>
                  <a:pt x="892112" y="2421541"/>
                </a:cubicBezTo>
                <a:lnTo>
                  <a:pt x="2153698" y="674370"/>
                </a:lnTo>
                <a:lnTo>
                  <a:pt x="892112" y="2421541"/>
                </a:lnTo>
                <a:cubicBezTo>
                  <a:pt x="892874" y="2422112"/>
                  <a:pt x="893636" y="2422684"/>
                  <a:pt x="894398" y="2423160"/>
                </a:cubicBezTo>
                <a:lnTo>
                  <a:pt x="2158651" y="674275"/>
                </a:lnTo>
                <a:lnTo>
                  <a:pt x="4208526" y="8668"/>
                </a:lnTo>
                <a:cubicBezTo>
                  <a:pt x="4208240" y="7715"/>
                  <a:pt x="4207955" y="6763"/>
                  <a:pt x="4207574" y="5810"/>
                </a:cubicBezTo>
                <a:lnTo>
                  <a:pt x="2160270" y="669893"/>
                </a:lnTo>
                <a:lnTo>
                  <a:pt x="2156651" y="668750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2" name="3">
            <a:extLst>
              <a:ext uri="{FF2B5EF4-FFF2-40B4-BE49-F238E27FC236}">
                <a16:creationId xmlns:a16="http://schemas.microsoft.com/office/drawing/2014/main" id="{5638E910-135B-D037-99D2-20B55A88B28A}"/>
              </a:ext>
            </a:extLst>
          </p:cNvPr>
          <p:cNvSpPr/>
          <p:nvPr/>
        </p:nvSpPr>
        <p:spPr>
          <a:xfrm>
            <a:off x="5078062" y="3246769"/>
            <a:ext cx="2037307" cy="1738182"/>
          </a:xfrm>
          <a:custGeom>
            <a:avLst/>
            <a:gdLst>
              <a:gd name="connsiteX0" fmla="*/ 0 w 2528125"/>
              <a:gd name="connsiteY0" fmla="*/ 1748885 h 2156936"/>
              <a:gd name="connsiteX1" fmla="*/ 1262348 w 2528125"/>
              <a:gd name="connsiteY1" fmla="*/ 2156936 h 2156936"/>
              <a:gd name="connsiteX2" fmla="*/ 2528126 w 2528125"/>
              <a:gd name="connsiteY2" fmla="*/ 1746409 h 2156936"/>
              <a:gd name="connsiteX3" fmla="*/ 1264253 w 2528125"/>
              <a:gd name="connsiteY3" fmla="*/ 0 h 2156936"/>
              <a:gd name="connsiteX4" fmla="*/ 0 w 2528125"/>
              <a:gd name="connsiteY4" fmla="*/ 1748885 h 215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125" h="2156936">
                <a:moveTo>
                  <a:pt x="0" y="1748885"/>
                </a:moveTo>
                <a:cubicBezTo>
                  <a:pt x="354902" y="2005489"/>
                  <a:pt x="790956" y="2156936"/>
                  <a:pt x="1262348" y="2156936"/>
                </a:cubicBezTo>
                <a:cubicBezTo>
                  <a:pt x="1733741" y="2156936"/>
                  <a:pt x="2172653" y="2004536"/>
                  <a:pt x="2528126" y="1746409"/>
                </a:cubicBezTo>
                <a:lnTo>
                  <a:pt x="1264253" y="0"/>
                </a:lnTo>
                <a:lnTo>
                  <a:pt x="0" y="1748885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3" name="2">
            <a:extLst>
              <a:ext uri="{FF2B5EF4-FFF2-40B4-BE49-F238E27FC236}">
                <a16:creationId xmlns:a16="http://schemas.microsoft.com/office/drawing/2014/main" id="{9C762C69-137D-6F63-9D4B-22EDE41E36BA}"/>
              </a:ext>
            </a:extLst>
          </p:cNvPr>
          <p:cNvSpPr/>
          <p:nvPr/>
        </p:nvSpPr>
        <p:spPr>
          <a:xfrm>
            <a:off x="6096945" y="2710386"/>
            <a:ext cx="1736416" cy="1942281"/>
          </a:xfrm>
          <a:custGeom>
            <a:avLst/>
            <a:gdLst>
              <a:gd name="connsiteX0" fmla="*/ 1266253 w 2154745"/>
              <a:gd name="connsiteY0" fmla="*/ 2410206 h 2410206"/>
              <a:gd name="connsiteX1" fmla="*/ 2154745 w 2154745"/>
              <a:gd name="connsiteY1" fmla="*/ 665797 h 2410206"/>
              <a:gd name="connsiteX2" fmla="*/ 2049875 w 2154745"/>
              <a:gd name="connsiteY2" fmla="*/ 0 h 2410206"/>
              <a:gd name="connsiteX3" fmla="*/ 0 w 2154745"/>
              <a:gd name="connsiteY3" fmla="*/ 665607 h 2410206"/>
              <a:gd name="connsiteX4" fmla="*/ 1266349 w 2154745"/>
              <a:gd name="connsiteY4" fmla="*/ 2410206 h 241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4745" h="2410206">
                <a:moveTo>
                  <a:pt x="1266253" y="2410206"/>
                </a:moveTo>
                <a:cubicBezTo>
                  <a:pt x="1804702" y="2018062"/>
                  <a:pt x="2154745" y="1382839"/>
                  <a:pt x="2154745" y="665797"/>
                </a:cubicBezTo>
                <a:cubicBezTo>
                  <a:pt x="2154745" y="433388"/>
                  <a:pt x="2117884" y="209645"/>
                  <a:pt x="2049875" y="0"/>
                </a:cubicBezTo>
                <a:lnTo>
                  <a:pt x="0" y="665607"/>
                </a:lnTo>
                <a:lnTo>
                  <a:pt x="1266349" y="2410206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98B1BC35-2132-5E21-E4D4-77DF12FA0C44}"/>
              </a:ext>
            </a:extLst>
          </p:cNvPr>
          <p:cNvSpPr/>
          <p:nvPr/>
        </p:nvSpPr>
        <p:spPr>
          <a:xfrm>
            <a:off x="6095333" y="1508895"/>
            <a:ext cx="1652673" cy="1734343"/>
          </a:xfrm>
          <a:custGeom>
            <a:avLst/>
            <a:gdLst>
              <a:gd name="connsiteX0" fmla="*/ 3524 w 2050827"/>
              <a:gd name="connsiteY0" fmla="*/ 2152174 h 2152173"/>
              <a:gd name="connsiteX1" fmla="*/ 2050828 w 2050827"/>
              <a:gd name="connsiteY1" fmla="*/ 1488091 h 2152173"/>
              <a:gd name="connsiteX2" fmla="*/ 0 w 2050827"/>
              <a:gd name="connsiteY2" fmla="*/ 0 h 2152173"/>
              <a:gd name="connsiteX3" fmla="*/ 0 w 2050827"/>
              <a:gd name="connsiteY3" fmla="*/ 2151031 h 2152173"/>
              <a:gd name="connsiteX4" fmla="*/ 3620 w 2050827"/>
              <a:gd name="connsiteY4" fmla="*/ 2152174 h 215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0827" h="2152173">
                <a:moveTo>
                  <a:pt x="3524" y="2152174"/>
                </a:moveTo>
                <a:lnTo>
                  <a:pt x="2050828" y="1488091"/>
                </a:lnTo>
                <a:cubicBezTo>
                  <a:pt x="1769459" y="624269"/>
                  <a:pt x="957644" y="0"/>
                  <a:pt x="0" y="0"/>
                </a:cubicBezTo>
                <a:lnTo>
                  <a:pt x="0" y="2151031"/>
                </a:lnTo>
                <a:lnTo>
                  <a:pt x="3620" y="2152174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63" name="Divides">
            <a:extLst>
              <a:ext uri="{FF2B5EF4-FFF2-40B4-BE49-F238E27FC236}">
                <a16:creationId xmlns:a16="http://schemas.microsoft.com/office/drawing/2014/main" id="{33E98A06-4FA4-990B-079E-1EF7F471BAA0}"/>
              </a:ext>
            </a:extLst>
          </p:cNvPr>
          <p:cNvGrpSpPr/>
          <p:nvPr/>
        </p:nvGrpSpPr>
        <p:grpSpPr>
          <a:xfrm>
            <a:off x="0" y="-174535"/>
            <a:ext cx="12192000" cy="6348205"/>
            <a:chOff x="0" y="-174535"/>
            <a:chExt cx="12192000" cy="634820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BA2116D-16D6-0A7B-5EC3-965FA9ECE49F}"/>
                </a:ext>
              </a:extLst>
            </p:cNvPr>
            <p:cNvCxnSpPr>
              <a:stCxn id="41" idx="0"/>
            </p:cNvCxnSpPr>
            <p:nvPr/>
          </p:nvCxnSpPr>
          <p:spPr>
            <a:xfrm flipH="1" flipV="1">
              <a:off x="0" y="1225750"/>
              <a:ext cx="6095333" cy="2016567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5D8751-471D-FAF0-26CE-17DFC425E44B}"/>
                </a:ext>
              </a:extLst>
            </p:cNvPr>
            <p:cNvCxnSpPr>
              <a:stCxn id="43" idx="3"/>
            </p:cNvCxnSpPr>
            <p:nvPr/>
          </p:nvCxnSpPr>
          <p:spPr>
            <a:xfrm flipV="1">
              <a:off x="6096945" y="1261310"/>
              <a:ext cx="6095055" cy="198546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6D6AF1A-448C-55AA-D5F9-9207876FCB92}"/>
                </a:ext>
              </a:extLst>
            </p:cNvPr>
            <p:cNvCxnSpPr>
              <a:stCxn id="43" idx="3"/>
            </p:cNvCxnSpPr>
            <p:nvPr/>
          </p:nvCxnSpPr>
          <p:spPr>
            <a:xfrm flipH="1" flipV="1">
              <a:off x="6094381" y="-174535"/>
              <a:ext cx="2564" cy="3421305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06AB9B-B1BF-FF65-ED8E-E28F9875338A}"/>
                </a:ext>
              </a:extLst>
            </p:cNvPr>
            <p:cNvCxnSpPr>
              <a:stCxn id="42" idx="3"/>
            </p:cNvCxnSpPr>
            <p:nvPr/>
          </p:nvCxnSpPr>
          <p:spPr>
            <a:xfrm flipH="1">
              <a:off x="3960057" y="3246769"/>
              <a:ext cx="2136812" cy="2886261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F5FA2EE-6896-1E63-3B10-CBAD764E6197}"/>
                </a:ext>
              </a:extLst>
            </p:cNvPr>
            <p:cNvCxnSpPr>
              <a:stCxn id="43" idx="3"/>
            </p:cNvCxnSpPr>
            <p:nvPr/>
          </p:nvCxnSpPr>
          <p:spPr>
            <a:xfrm>
              <a:off x="6096945" y="3246770"/>
              <a:ext cx="2118366" cy="29269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Logo e">
            <a:extLst>
              <a:ext uri="{FF2B5EF4-FFF2-40B4-BE49-F238E27FC236}">
                <a16:creationId xmlns:a16="http://schemas.microsoft.com/office/drawing/2014/main" id="{A55E6539-5E4B-256A-3C02-68B08364BDD8}"/>
              </a:ext>
            </a:extLst>
          </p:cNvPr>
          <p:cNvGrpSpPr/>
          <p:nvPr/>
        </p:nvGrpSpPr>
        <p:grpSpPr>
          <a:xfrm>
            <a:off x="3568306" y="842167"/>
            <a:ext cx="4813694" cy="4686458"/>
            <a:chOff x="3590906" y="974624"/>
            <a:chExt cx="4813694" cy="468645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F317D73-289F-6E39-6172-F7FA222E3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09" t="23597" r="9439" b="19742"/>
            <a:stretch/>
          </p:blipFill>
          <p:spPr>
            <a:xfrm>
              <a:off x="3590906" y="974624"/>
              <a:ext cx="4813694" cy="4686458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D633189-79CD-459A-BE4E-D88F2B622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15883" y="2728881"/>
              <a:ext cx="1490196" cy="131724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BDA14A-2885-6850-14BF-77B7800A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Vision and Commitment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BCACA-6710-A26A-4098-EEDFFF4E86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A3A59C-E36D-D95C-2793-1D485DDF6719}"/>
              </a:ext>
            </a:extLst>
          </p:cNvPr>
          <p:cNvSpPr txBox="1"/>
          <p:nvPr/>
        </p:nvSpPr>
        <p:spPr>
          <a:xfrm>
            <a:off x="8215311" y="3443725"/>
            <a:ext cx="31461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2. Enable channel with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innovative solutions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simplify supply chain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EF7AC20-F917-7F20-F625-174689732459}"/>
              </a:ext>
            </a:extLst>
          </p:cNvPr>
          <p:cNvSpPr txBox="1"/>
          <p:nvPr/>
        </p:nvSpPr>
        <p:spPr>
          <a:xfrm>
            <a:off x="4585679" y="5479762"/>
            <a:ext cx="31890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3. Combine collective capability to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maximise revenue and margin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D8B63-45EC-A745-B9D4-5536449112C7}"/>
              </a:ext>
            </a:extLst>
          </p:cNvPr>
          <p:cNvSpPr txBox="1"/>
          <p:nvPr/>
        </p:nvSpPr>
        <p:spPr>
          <a:xfrm>
            <a:off x="382886" y="3328309"/>
            <a:ext cx="3586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4. Resource-rich approach 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become your trusted advisor delivering Peace of Mind as a Service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842B1B-A638-EC63-8FCE-F15A9F32F1B5}"/>
              </a:ext>
            </a:extLst>
          </p:cNvPr>
          <p:cNvSpPr txBox="1"/>
          <p:nvPr/>
        </p:nvSpPr>
        <p:spPr>
          <a:xfrm>
            <a:off x="1814076" y="962617"/>
            <a:ext cx="35351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5. World-class Platinum Service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all partners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453D125-04E0-6243-1179-2AB63A7F791D}"/>
              </a:ext>
            </a:extLst>
          </p:cNvPr>
          <p:cNvSpPr txBox="1"/>
          <p:nvPr/>
        </p:nvSpPr>
        <p:spPr>
          <a:xfrm>
            <a:off x="6976141" y="879673"/>
            <a:ext cx="32905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1. Strategic collaboration 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achieve collective objectives</a:t>
            </a:r>
          </a:p>
        </p:txBody>
      </p:sp>
    </p:spTree>
    <p:extLst>
      <p:ext uri="{BB962C8B-B14F-4D97-AF65-F5344CB8AC3E}">
        <p14:creationId xmlns:p14="http://schemas.microsoft.com/office/powerpoint/2010/main" val="539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  <p:bldP spid="43" grpId="0" animBg="1"/>
      <p:bldP spid="40" grpId="0" animBg="1"/>
      <p:bldP spid="65" grpId="0"/>
      <p:bldP spid="66" grpId="0"/>
      <p:bldP spid="67" grpId="0"/>
      <p:bldP spid="68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31838470-515C-D8F6-F6DE-DD329A7F8793}"/>
              </a:ext>
            </a:extLst>
          </p:cNvPr>
          <p:cNvSpPr txBox="1">
            <a:spLocks/>
          </p:cNvSpPr>
          <p:nvPr/>
        </p:nvSpPr>
        <p:spPr>
          <a:xfrm>
            <a:off x="0" y="3352801"/>
            <a:ext cx="8128000" cy="914400"/>
          </a:xfrm>
          <a:prstGeom prst="rect">
            <a:avLst/>
          </a:prstGeom>
          <a:solidFill>
            <a:srgbClr val="00FF2D"/>
          </a:solidFill>
        </p:spPr>
        <p:txBody>
          <a:bodyPr lIns="36000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HelveticaNowText Medium" panose="020B0604030202020204" pitchFamily="34" charset="0"/>
                <a:ea typeface="+mj-ea"/>
                <a:cs typeface="HelveticaNowText Medium" panose="020B060403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</a:rPr>
              <a:t>[Partner Name]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E6CE552C-7DF1-9F91-CEE5-0F39D4BC3F1C}"/>
              </a:ext>
            </a:extLst>
          </p:cNvPr>
          <p:cNvSpPr txBox="1">
            <a:spLocks/>
          </p:cNvSpPr>
          <p:nvPr/>
        </p:nvSpPr>
        <p:spPr>
          <a:xfrm>
            <a:off x="0" y="4267201"/>
            <a:ext cx="6096000" cy="584200"/>
          </a:xfrm>
          <a:prstGeom prst="rect">
            <a:avLst/>
          </a:prstGeom>
          <a:solidFill>
            <a:srgbClr val="DCDEEB"/>
          </a:solidFill>
        </p:spPr>
        <p:txBody>
          <a:bodyPr lIns="36000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NowText Regular" panose="020B0504030202020204" pitchFamily="34" charset="0"/>
                <a:ea typeface="+mn-ea"/>
                <a:cs typeface="HelveticaNowText Regular" panose="020B050403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Helvetica" pitchFamily="2" charset="0"/>
              </a:rPr>
              <a:t>Be Unstoppable </a:t>
            </a:r>
            <a:r>
              <a:rPr lang="en-GB" dirty="0">
                <a:latin typeface="Helvetica" pitchFamily="2" charset="0"/>
              </a:rPr>
              <a:t>with EXPO.e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E51BCA-8F61-C97D-AFEF-B3A9B00FEE12}"/>
              </a:ext>
            </a:extLst>
          </p:cNvPr>
          <p:cNvSpPr txBox="1"/>
          <p:nvPr/>
        </p:nvSpPr>
        <p:spPr>
          <a:xfrm>
            <a:off x="4162839" y="1242391"/>
            <a:ext cx="386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Main title slide – Option 2 Background can be Partner branded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105185-4728-51D3-3894-5D5F89A9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9CA43-6A99-26ED-03D2-9AEDE29FCD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18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B22A-BBA5-E218-7539-8340C3E6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Strategy and Go to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C9644-8CC5-A9FC-796B-F169BC00F7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060343A-2FBD-AF16-94A4-5A25B398334F}"/>
              </a:ext>
            </a:extLst>
          </p:cNvPr>
          <p:cNvGrpSpPr/>
          <p:nvPr/>
        </p:nvGrpSpPr>
        <p:grpSpPr>
          <a:xfrm>
            <a:off x="6512364" y="851685"/>
            <a:ext cx="1814689" cy="1783561"/>
            <a:chOff x="6512364" y="851685"/>
            <a:chExt cx="1814689" cy="1783561"/>
          </a:xfrm>
        </p:grpSpPr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E1D1565B-E194-C7AA-A070-65C0F544BEB7}"/>
                </a:ext>
              </a:extLst>
            </p:cNvPr>
            <p:cNvSpPr/>
            <p:nvPr/>
          </p:nvSpPr>
          <p:spPr>
            <a:xfrm>
              <a:off x="6512364" y="861216"/>
              <a:ext cx="1766196" cy="1774030"/>
            </a:xfrm>
            <a:custGeom>
              <a:avLst/>
              <a:gdLst>
                <a:gd name="connsiteX0" fmla="*/ 1766197 w 1766196"/>
                <a:gd name="connsiteY0" fmla="*/ 980926 h 1774030"/>
                <a:gd name="connsiteX1" fmla="*/ 442909 w 1766196"/>
                <a:gd name="connsiteY1" fmla="*/ 8481 h 1774030"/>
                <a:gd name="connsiteX2" fmla="*/ 417076 w 1766196"/>
                <a:gd name="connsiteY2" fmla="*/ 0 h 1774030"/>
                <a:gd name="connsiteX3" fmla="*/ 0 w 1766196"/>
                <a:gd name="connsiteY3" fmla="*/ 1283600 h 1774030"/>
                <a:gd name="connsiteX4" fmla="*/ 294452 w 1766196"/>
                <a:gd name="connsiteY4" fmla="*/ 1420338 h 1774030"/>
                <a:gd name="connsiteX5" fmla="*/ 674560 w 1766196"/>
                <a:gd name="connsiteY5" fmla="*/ 1774031 h 1774030"/>
                <a:gd name="connsiteX6" fmla="*/ 1766197 w 1766196"/>
                <a:gd name="connsiteY6" fmla="*/ 980861 h 177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96" h="1774030">
                  <a:moveTo>
                    <a:pt x="1766197" y="980926"/>
                  </a:moveTo>
                  <a:cubicBezTo>
                    <a:pt x="1442351" y="535362"/>
                    <a:pt x="983839" y="189633"/>
                    <a:pt x="442909" y="8481"/>
                  </a:cubicBezTo>
                  <a:lnTo>
                    <a:pt x="417076" y="0"/>
                  </a:lnTo>
                  <a:lnTo>
                    <a:pt x="0" y="1283600"/>
                  </a:lnTo>
                  <a:cubicBezTo>
                    <a:pt x="104690" y="1317526"/>
                    <a:pt x="203423" y="1363623"/>
                    <a:pt x="294452" y="1420338"/>
                  </a:cubicBezTo>
                  <a:cubicBezTo>
                    <a:pt x="443556" y="1513051"/>
                    <a:pt x="572525" y="1633538"/>
                    <a:pt x="674560" y="1774031"/>
                  </a:cubicBezTo>
                  <a:lnTo>
                    <a:pt x="1766197" y="980861"/>
                  </a:ln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03" name="platinum partner icon">
              <a:extLst>
                <a:ext uri="{FF2B5EF4-FFF2-40B4-BE49-F238E27FC236}">
                  <a16:creationId xmlns:a16="http://schemas.microsoft.com/office/drawing/2014/main" id="{4C03BD65-3F68-2F2D-1928-CA0AF61C068C}"/>
                </a:ext>
              </a:extLst>
            </p:cNvPr>
            <p:cNvGrpSpPr/>
            <p:nvPr/>
          </p:nvGrpSpPr>
          <p:grpSpPr>
            <a:xfrm>
              <a:off x="7150048" y="851685"/>
              <a:ext cx="1177005" cy="1199394"/>
              <a:chOff x="7150048" y="861150"/>
              <a:chExt cx="1177005" cy="1199394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08BB2EE5-2C6C-1A97-F545-BF25BA407A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61150"/>
                <a:ext cx="1177005" cy="1199394"/>
              </a:xfrm>
              <a:prstGeom prst="rect">
                <a:avLst/>
              </a:prstGeom>
            </p:spPr>
          </p:pic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BBBCD20E-53ED-CDAF-757C-026058677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451854" y="1131231"/>
                <a:ext cx="411447" cy="391761"/>
              </a:xfrm>
              <a:prstGeom prst="rect">
                <a:avLst/>
              </a:prstGeom>
            </p:spPr>
          </p:pic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41E7DA35-8A51-87F1-9AF7-3B5FD365EA8B}"/>
              </a:ext>
            </a:extLst>
          </p:cNvPr>
          <p:cNvGrpSpPr/>
          <p:nvPr/>
        </p:nvGrpSpPr>
        <p:grpSpPr>
          <a:xfrm>
            <a:off x="7180631" y="1853573"/>
            <a:ext cx="2125622" cy="1586598"/>
            <a:chOff x="7180631" y="1853573"/>
            <a:chExt cx="2125622" cy="1586598"/>
          </a:xfrm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882974DA-00BC-F2E5-6B79-0DB2E64AE2B1}"/>
                </a:ext>
              </a:extLst>
            </p:cNvPr>
            <p:cNvSpPr/>
            <p:nvPr/>
          </p:nvSpPr>
          <p:spPr>
            <a:xfrm>
              <a:off x="7180631" y="1853573"/>
              <a:ext cx="1606798" cy="1586598"/>
            </a:xfrm>
            <a:custGeom>
              <a:avLst/>
              <a:gdLst>
                <a:gd name="connsiteX0" fmla="*/ 1606799 w 1606798"/>
                <a:gd name="connsiteY0" fmla="*/ 1586534 h 1586598"/>
                <a:gd name="connsiteX1" fmla="*/ 1107823 w 1606798"/>
                <a:gd name="connsiteY1" fmla="*/ 22013 h 1586598"/>
                <a:gd name="connsiteX2" fmla="*/ 1091896 w 1606798"/>
                <a:gd name="connsiteY2" fmla="*/ 0 h 1586598"/>
                <a:gd name="connsiteX3" fmla="*/ 0 w 1606798"/>
                <a:gd name="connsiteY3" fmla="*/ 793299 h 1586598"/>
                <a:gd name="connsiteX4" fmla="*/ 157844 w 1606798"/>
                <a:gd name="connsiteY4" fmla="*/ 1077005 h 1586598"/>
                <a:gd name="connsiteX5" fmla="*/ 257419 w 1606798"/>
                <a:gd name="connsiteY5" fmla="*/ 1586599 h 1586598"/>
                <a:gd name="connsiteX6" fmla="*/ 1606799 w 1606798"/>
                <a:gd name="connsiteY6" fmla="*/ 1586599 h 15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6798" h="1586598">
                  <a:moveTo>
                    <a:pt x="1606799" y="1586534"/>
                  </a:moveTo>
                  <a:cubicBezTo>
                    <a:pt x="1606734" y="1035698"/>
                    <a:pt x="1438984" y="486546"/>
                    <a:pt x="1107823" y="22013"/>
                  </a:cubicBezTo>
                  <a:lnTo>
                    <a:pt x="1091896" y="0"/>
                  </a:lnTo>
                  <a:lnTo>
                    <a:pt x="0" y="793299"/>
                  </a:lnTo>
                  <a:cubicBezTo>
                    <a:pt x="64743" y="882257"/>
                    <a:pt x="117509" y="977624"/>
                    <a:pt x="157844" y="1077005"/>
                  </a:cubicBezTo>
                  <a:cubicBezTo>
                    <a:pt x="224012" y="1239640"/>
                    <a:pt x="257484" y="1412957"/>
                    <a:pt x="257419" y="1586599"/>
                  </a:cubicBezTo>
                  <a:lnTo>
                    <a:pt x="1606799" y="1586599"/>
                  </a:ln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ECE1A2F-3B05-E286-552C-9F22A6930FF9}"/>
                </a:ext>
              </a:extLst>
            </p:cNvPr>
            <p:cNvGrpSpPr/>
            <p:nvPr/>
          </p:nvGrpSpPr>
          <p:grpSpPr>
            <a:xfrm>
              <a:off x="8129248" y="2110350"/>
              <a:ext cx="1177005" cy="1199394"/>
              <a:chOff x="8129248" y="2110350"/>
              <a:chExt cx="1177005" cy="1199394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5B74356C-5DA4-D4F2-1C42-18122107A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8129248" y="2110350"/>
                <a:ext cx="1177005" cy="1199394"/>
              </a:xfrm>
              <a:prstGeom prst="rect">
                <a:avLst/>
              </a:prstGeom>
            </p:spPr>
          </p:pic>
          <p:pic>
            <p:nvPicPr>
              <p:cNvPr id="116" name="Graphic 115">
                <a:extLst>
                  <a:ext uri="{FF2B5EF4-FFF2-40B4-BE49-F238E27FC236}">
                    <a16:creationId xmlns:a16="http://schemas.microsoft.com/office/drawing/2014/main" id="{D5A941C2-2895-AFD4-F969-A2B90A501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99033" y="2334081"/>
                <a:ext cx="464167" cy="464167"/>
              </a:xfrm>
              <a:prstGeom prst="rect">
                <a:avLst/>
              </a:prstGeom>
            </p:spPr>
          </p:pic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F30625F-B40F-A667-F3E8-236DFF91D5E8}"/>
              </a:ext>
            </a:extLst>
          </p:cNvPr>
          <p:cNvGrpSpPr/>
          <p:nvPr/>
        </p:nvGrpSpPr>
        <p:grpSpPr>
          <a:xfrm>
            <a:off x="7186924" y="3428287"/>
            <a:ext cx="2133729" cy="1586210"/>
            <a:chOff x="7186924" y="3428287"/>
            <a:chExt cx="2133729" cy="1586210"/>
          </a:xfrm>
        </p:grpSpPr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4F35A157-E6F8-4654-B095-660A6C94CACC}"/>
                </a:ext>
              </a:extLst>
            </p:cNvPr>
            <p:cNvSpPr/>
            <p:nvPr/>
          </p:nvSpPr>
          <p:spPr>
            <a:xfrm>
              <a:off x="7186924" y="3428287"/>
              <a:ext cx="1607640" cy="1586210"/>
            </a:xfrm>
            <a:custGeom>
              <a:avLst/>
              <a:gdLst>
                <a:gd name="connsiteX0" fmla="*/ 1091701 w 1607640"/>
                <a:gd name="connsiteY0" fmla="*/ 1586211 h 1586210"/>
                <a:gd name="connsiteX1" fmla="*/ 1607641 w 1607640"/>
                <a:gd name="connsiteY1" fmla="*/ 27192 h 1586210"/>
                <a:gd name="connsiteX2" fmla="*/ 1607641 w 1607640"/>
                <a:gd name="connsiteY2" fmla="*/ 0 h 1586210"/>
                <a:gd name="connsiteX3" fmla="*/ 258002 w 1607640"/>
                <a:gd name="connsiteY3" fmla="*/ 0 h 1586210"/>
                <a:gd name="connsiteX4" fmla="*/ 218962 w 1607640"/>
                <a:gd name="connsiteY4" fmla="*/ 322292 h 1586210"/>
                <a:gd name="connsiteX5" fmla="*/ 0 w 1607640"/>
                <a:gd name="connsiteY5" fmla="*/ 793105 h 1586210"/>
                <a:gd name="connsiteX6" fmla="*/ 1091701 w 1607640"/>
                <a:gd name="connsiteY6" fmla="*/ 1586211 h 158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40" h="1586210">
                  <a:moveTo>
                    <a:pt x="1091701" y="1586211"/>
                  </a:moveTo>
                  <a:cubicBezTo>
                    <a:pt x="1415418" y="1140518"/>
                    <a:pt x="1602461" y="597645"/>
                    <a:pt x="1607641" y="27192"/>
                  </a:cubicBezTo>
                  <a:lnTo>
                    <a:pt x="1607641" y="0"/>
                  </a:lnTo>
                  <a:cubicBezTo>
                    <a:pt x="1607641" y="0"/>
                    <a:pt x="258002" y="0"/>
                    <a:pt x="258002" y="0"/>
                  </a:cubicBezTo>
                  <a:cubicBezTo>
                    <a:pt x="258067" y="109999"/>
                    <a:pt x="244730" y="218185"/>
                    <a:pt x="218962" y="322292"/>
                  </a:cubicBezTo>
                  <a:cubicBezTo>
                    <a:pt x="176879" y="492761"/>
                    <a:pt x="102100" y="652612"/>
                    <a:pt x="0" y="793105"/>
                  </a:cubicBezTo>
                  <a:lnTo>
                    <a:pt x="1091701" y="1586211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F7E8639-52B0-1909-B8D8-B44E3BE33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8143648" y="3784350"/>
              <a:ext cx="1177005" cy="1199394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4E5BC62E-25F2-2C60-65DB-AB63B2B4D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08102" y="4008297"/>
              <a:ext cx="496603" cy="426189"/>
            </a:xfrm>
            <a:prstGeom prst="rect">
              <a:avLst/>
            </a:prstGeom>
          </p:spPr>
        </p:pic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819E06C-488B-0A06-3C09-671D56457E71}"/>
              </a:ext>
            </a:extLst>
          </p:cNvPr>
          <p:cNvGrpSpPr/>
          <p:nvPr/>
        </p:nvGrpSpPr>
        <p:grpSpPr>
          <a:xfrm>
            <a:off x="6512299" y="4221587"/>
            <a:ext cx="1854354" cy="2065357"/>
            <a:chOff x="6512299" y="4221587"/>
            <a:chExt cx="1854354" cy="2065357"/>
          </a:xfrm>
        </p:grpSpPr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1B94142D-86EB-886E-8563-C8CC2868F067}"/>
                </a:ext>
              </a:extLst>
            </p:cNvPr>
            <p:cNvSpPr/>
            <p:nvPr/>
          </p:nvSpPr>
          <p:spPr>
            <a:xfrm>
              <a:off x="6512299" y="4221587"/>
              <a:ext cx="1766779" cy="1773253"/>
            </a:xfrm>
            <a:custGeom>
              <a:avLst/>
              <a:gdLst>
                <a:gd name="connsiteX0" fmla="*/ 417076 w 1766779"/>
                <a:gd name="connsiteY0" fmla="*/ 1773254 h 1773253"/>
                <a:gd name="connsiteX1" fmla="*/ 1750788 w 1766779"/>
                <a:gd name="connsiteY1" fmla="*/ 815248 h 1773253"/>
                <a:gd name="connsiteX2" fmla="*/ 1766780 w 1766779"/>
                <a:gd name="connsiteY2" fmla="*/ 793300 h 1773253"/>
                <a:gd name="connsiteX3" fmla="*/ 674884 w 1766779"/>
                <a:gd name="connsiteY3" fmla="*/ 0 h 1773253"/>
                <a:gd name="connsiteX4" fmla="*/ 453851 w 1766779"/>
                <a:gd name="connsiteY4" fmla="*/ 237802 h 1773253"/>
                <a:gd name="connsiteX5" fmla="*/ 0 w 1766779"/>
                <a:gd name="connsiteY5" fmla="*/ 489977 h 1773253"/>
                <a:gd name="connsiteX6" fmla="*/ 417012 w 1766779"/>
                <a:gd name="connsiteY6" fmla="*/ 1773254 h 17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779" h="1773253">
                  <a:moveTo>
                    <a:pt x="417076" y="1773254"/>
                  </a:moveTo>
                  <a:cubicBezTo>
                    <a:pt x="940914" y="1602979"/>
                    <a:pt x="1411404" y="1273695"/>
                    <a:pt x="1750788" y="815248"/>
                  </a:cubicBezTo>
                  <a:lnTo>
                    <a:pt x="1766780" y="793300"/>
                  </a:lnTo>
                  <a:lnTo>
                    <a:pt x="674884" y="0"/>
                  </a:lnTo>
                  <a:cubicBezTo>
                    <a:pt x="610270" y="89087"/>
                    <a:pt x="535945" y="168721"/>
                    <a:pt x="453851" y="237802"/>
                  </a:cubicBezTo>
                  <a:cubicBezTo>
                    <a:pt x="319573" y="350974"/>
                    <a:pt x="165160" y="436370"/>
                    <a:pt x="0" y="489977"/>
                  </a:cubicBezTo>
                  <a:lnTo>
                    <a:pt x="417012" y="177325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298A98C-3CDF-8E4D-A3DF-D399AF6ED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7189648" y="5087550"/>
              <a:ext cx="1177005" cy="1199394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8F4C2A43-22B7-8F31-4DA4-56042B76E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42043" y="5294864"/>
              <a:ext cx="480559" cy="480559"/>
            </a:xfrm>
            <a:prstGeom prst="rect">
              <a:avLst/>
            </a:prstGeom>
          </p:spPr>
        </p:pic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50BD1B29-20D3-F5FA-D0A9-9181256DD2AF}"/>
              </a:ext>
            </a:extLst>
          </p:cNvPr>
          <p:cNvGrpSpPr/>
          <p:nvPr/>
        </p:nvGrpSpPr>
        <p:grpSpPr>
          <a:xfrm>
            <a:off x="5261459" y="4711629"/>
            <a:ext cx="1668045" cy="2111715"/>
            <a:chOff x="5261459" y="4711629"/>
            <a:chExt cx="1668045" cy="2111715"/>
          </a:xfrm>
        </p:grpSpPr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3DB6A3A-C433-103A-A095-0B11A4BE3FD7}"/>
                </a:ext>
              </a:extLst>
            </p:cNvPr>
            <p:cNvSpPr/>
            <p:nvPr/>
          </p:nvSpPr>
          <p:spPr>
            <a:xfrm>
              <a:off x="5261459" y="4711629"/>
              <a:ext cx="1668045" cy="1415914"/>
            </a:xfrm>
            <a:custGeom>
              <a:avLst/>
              <a:gdLst>
                <a:gd name="connsiteX0" fmla="*/ 65 w 1668045"/>
                <a:gd name="connsiteY0" fmla="*/ 1283277 h 1415914"/>
                <a:gd name="connsiteX1" fmla="*/ 1642149 w 1668045"/>
                <a:gd name="connsiteY1" fmla="*/ 1292211 h 1415914"/>
                <a:gd name="connsiteX2" fmla="*/ 1668046 w 1668045"/>
                <a:gd name="connsiteY2" fmla="*/ 1283859 h 1415914"/>
                <a:gd name="connsiteX3" fmla="*/ 1250970 w 1668045"/>
                <a:gd name="connsiteY3" fmla="*/ 259 h 1415914"/>
                <a:gd name="connsiteX4" fmla="*/ 932368 w 1668045"/>
                <a:gd name="connsiteY4" fmla="*/ 62736 h 1415914"/>
                <a:gd name="connsiteX5" fmla="*/ 416947 w 1668045"/>
                <a:gd name="connsiteY5" fmla="*/ 0 h 1415914"/>
                <a:gd name="connsiteX6" fmla="*/ 0 w 1668045"/>
                <a:gd name="connsiteY6" fmla="*/ 1283342 h 141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8045" h="1415914">
                  <a:moveTo>
                    <a:pt x="65" y="1283277"/>
                  </a:moveTo>
                  <a:cubicBezTo>
                    <a:pt x="523967" y="1453422"/>
                    <a:pt x="1098111" y="1463587"/>
                    <a:pt x="1642149" y="1292211"/>
                  </a:cubicBezTo>
                  <a:lnTo>
                    <a:pt x="1668046" y="1283859"/>
                  </a:lnTo>
                  <a:lnTo>
                    <a:pt x="1250970" y="259"/>
                  </a:lnTo>
                  <a:cubicBezTo>
                    <a:pt x="1146345" y="34314"/>
                    <a:pt x="1039389" y="55097"/>
                    <a:pt x="932368" y="62736"/>
                  </a:cubicBezTo>
                  <a:cubicBezTo>
                    <a:pt x="757237" y="75426"/>
                    <a:pt x="582042" y="53672"/>
                    <a:pt x="416947" y="0"/>
                  </a:cubicBezTo>
                  <a:lnTo>
                    <a:pt x="0" y="1283342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B4E3428-4067-B963-7892-9CE6946A2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5612848" y="5623950"/>
              <a:ext cx="1177005" cy="1199394"/>
            </a:xfrm>
            <a:prstGeom prst="rect">
              <a:avLst/>
            </a:prstGeom>
          </p:spPr>
        </p:pic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246F12D7-F55B-B3F0-79DD-E580EF1E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26398" y="5896343"/>
              <a:ext cx="372211" cy="362906"/>
            </a:xfrm>
            <a:prstGeom prst="rect">
              <a:avLst/>
            </a:prstGeom>
          </p:spPr>
        </p:pic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6C3DFBE3-8505-0E48-258E-67FD218B0F7E}"/>
              </a:ext>
            </a:extLst>
          </p:cNvPr>
          <p:cNvGrpSpPr/>
          <p:nvPr/>
        </p:nvGrpSpPr>
        <p:grpSpPr>
          <a:xfrm>
            <a:off x="3912208" y="4221522"/>
            <a:ext cx="1766196" cy="2108622"/>
            <a:chOff x="3912208" y="4221522"/>
            <a:chExt cx="1766196" cy="2108622"/>
          </a:xfrm>
        </p:grpSpPr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9F10442D-258D-2A20-FCAA-A26EFAFBD8CB}"/>
                </a:ext>
              </a:extLst>
            </p:cNvPr>
            <p:cNvSpPr/>
            <p:nvPr/>
          </p:nvSpPr>
          <p:spPr>
            <a:xfrm>
              <a:off x="3912208" y="4221522"/>
              <a:ext cx="1766196" cy="1774030"/>
            </a:xfrm>
            <a:custGeom>
              <a:avLst/>
              <a:gdLst>
                <a:gd name="connsiteX0" fmla="*/ 0 w 1766196"/>
                <a:gd name="connsiteY0" fmla="*/ 793105 h 1774030"/>
                <a:gd name="connsiteX1" fmla="*/ 1323288 w 1766196"/>
                <a:gd name="connsiteY1" fmla="*/ 1765550 h 1774030"/>
                <a:gd name="connsiteX2" fmla="*/ 1349121 w 1766196"/>
                <a:gd name="connsiteY2" fmla="*/ 1774031 h 1774030"/>
                <a:gd name="connsiteX3" fmla="*/ 1766197 w 1766196"/>
                <a:gd name="connsiteY3" fmla="*/ 490430 h 1774030"/>
                <a:gd name="connsiteX4" fmla="*/ 1471744 w 1766196"/>
                <a:gd name="connsiteY4" fmla="*/ 353693 h 1774030"/>
                <a:gd name="connsiteX5" fmla="*/ 1091637 w 1766196"/>
                <a:gd name="connsiteY5" fmla="*/ 0 h 1774030"/>
                <a:gd name="connsiteX6" fmla="*/ 0 w 1766196"/>
                <a:gd name="connsiteY6" fmla="*/ 793170 h 177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96" h="1774030">
                  <a:moveTo>
                    <a:pt x="0" y="793105"/>
                  </a:moveTo>
                  <a:cubicBezTo>
                    <a:pt x="323846" y="1238669"/>
                    <a:pt x="782358" y="1584398"/>
                    <a:pt x="1323288" y="1765550"/>
                  </a:cubicBezTo>
                  <a:lnTo>
                    <a:pt x="1349121" y="1774031"/>
                  </a:lnTo>
                  <a:lnTo>
                    <a:pt x="1766197" y="490430"/>
                  </a:lnTo>
                  <a:cubicBezTo>
                    <a:pt x="1661507" y="456505"/>
                    <a:pt x="1562773" y="410408"/>
                    <a:pt x="1471744" y="353693"/>
                  </a:cubicBezTo>
                  <a:cubicBezTo>
                    <a:pt x="1322641" y="260980"/>
                    <a:pt x="1193672" y="140493"/>
                    <a:pt x="1091637" y="0"/>
                  </a:cubicBezTo>
                  <a:lnTo>
                    <a:pt x="0" y="793170"/>
                  </a:ln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2762B13-2EFA-F173-B9D8-46FC34D40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3931648" y="5130750"/>
              <a:ext cx="1177005" cy="1199394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AD442EF1-46DA-4E53-026C-63119C27D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251504" y="5357374"/>
              <a:ext cx="388356" cy="411791"/>
            </a:xfrm>
            <a:prstGeom prst="rect">
              <a:avLst/>
            </a:prstGeom>
          </p:spPr>
        </p:pic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9762D6F-A510-00D7-6A47-F20587E68275}"/>
              </a:ext>
            </a:extLst>
          </p:cNvPr>
          <p:cNvGrpSpPr/>
          <p:nvPr/>
        </p:nvGrpSpPr>
        <p:grpSpPr>
          <a:xfrm>
            <a:off x="2988448" y="3428352"/>
            <a:ext cx="2015137" cy="1634592"/>
            <a:chOff x="2988448" y="3428352"/>
            <a:chExt cx="2015137" cy="1634592"/>
          </a:xfrm>
        </p:grpSpPr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E485871B-ECFF-CCD6-25F1-1BF694F83758}"/>
                </a:ext>
              </a:extLst>
            </p:cNvPr>
            <p:cNvSpPr/>
            <p:nvPr/>
          </p:nvSpPr>
          <p:spPr>
            <a:xfrm>
              <a:off x="3396787" y="3428352"/>
              <a:ext cx="1606798" cy="1586599"/>
            </a:xfrm>
            <a:custGeom>
              <a:avLst/>
              <a:gdLst>
                <a:gd name="connsiteX0" fmla="*/ 0 w 1606798"/>
                <a:gd name="connsiteY0" fmla="*/ 65 h 1586599"/>
                <a:gd name="connsiteX1" fmla="*/ 498977 w 1606798"/>
                <a:gd name="connsiteY1" fmla="*/ 1564586 h 1586599"/>
                <a:gd name="connsiteX2" fmla="*/ 514903 w 1606798"/>
                <a:gd name="connsiteY2" fmla="*/ 1586599 h 1586599"/>
                <a:gd name="connsiteX3" fmla="*/ 1606799 w 1606798"/>
                <a:gd name="connsiteY3" fmla="*/ 793299 h 1586599"/>
                <a:gd name="connsiteX4" fmla="*/ 1448955 w 1606798"/>
                <a:gd name="connsiteY4" fmla="*/ 509594 h 1586599"/>
                <a:gd name="connsiteX5" fmla="*/ 1349380 w 1606798"/>
                <a:gd name="connsiteY5" fmla="*/ 0 h 1586599"/>
                <a:gd name="connsiteX6" fmla="*/ 0 w 1606798"/>
                <a:gd name="connsiteY6" fmla="*/ 0 h 1586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6798" h="1586599">
                  <a:moveTo>
                    <a:pt x="0" y="65"/>
                  </a:moveTo>
                  <a:cubicBezTo>
                    <a:pt x="65" y="550901"/>
                    <a:pt x="167815" y="1100053"/>
                    <a:pt x="498977" y="1564586"/>
                  </a:cubicBezTo>
                  <a:lnTo>
                    <a:pt x="514903" y="1586599"/>
                  </a:lnTo>
                  <a:lnTo>
                    <a:pt x="1606799" y="793299"/>
                  </a:lnTo>
                  <a:cubicBezTo>
                    <a:pt x="1542056" y="704342"/>
                    <a:pt x="1489290" y="608975"/>
                    <a:pt x="1448955" y="509594"/>
                  </a:cubicBezTo>
                  <a:cubicBezTo>
                    <a:pt x="1382787" y="346959"/>
                    <a:pt x="1349315" y="173642"/>
                    <a:pt x="1349380" y="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84EA9FD-3BE9-24DA-BD2E-A8AD1C0FF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2988448" y="3863550"/>
              <a:ext cx="1177005" cy="1199394"/>
            </a:xfrm>
            <a:prstGeom prst="rect">
              <a:avLst/>
            </a:prstGeom>
          </p:spPr>
        </p:pic>
        <p:pic>
          <p:nvPicPr>
            <p:cNvPr id="162" name="Graphic 161">
              <a:extLst>
                <a:ext uri="{FF2B5EF4-FFF2-40B4-BE49-F238E27FC236}">
                  <a16:creationId xmlns:a16="http://schemas.microsoft.com/office/drawing/2014/main" id="{255F0FF4-0252-4DD2-C49A-0614A19F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251518" y="4102906"/>
              <a:ext cx="507560" cy="262412"/>
            </a:xfrm>
            <a:prstGeom prst="rect">
              <a:avLst/>
            </a:prstGeom>
          </p:spPr>
        </p:pic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5686B34-171C-9706-C5CE-72C2504DBEAB}"/>
              </a:ext>
            </a:extLst>
          </p:cNvPr>
          <p:cNvGrpSpPr/>
          <p:nvPr/>
        </p:nvGrpSpPr>
        <p:grpSpPr>
          <a:xfrm>
            <a:off x="2981248" y="1842206"/>
            <a:ext cx="2022597" cy="1586210"/>
            <a:chOff x="2981248" y="1842206"/>
            <a:chExt cx="2022597" cy="1586210"/>
          </a:xfrm>
        </p:grpSpPr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BFCFE369-154F-DEBE-7CB2-C2094724B6D9}"/>
                </a:ext>
              </a:extLst>
            </p:cNvPr>
            <p:cNvSpPr/>
            <p:nvPr/>
          </p:nvSpPr>
          <p:spPr>
            <a:xfrm>
              <a:off x="3396205" y="1842206"/>
              <a:ext cx="1607640" cy="1586210"/>
            </a:xfrm>
            <a:custGeom>
              <a:avLst/>
              <a:gdLst>
                <a:gd name="connsiteX0" fmla="*/ 515939 w 1607640"/>
                <a:gd name="connsiteY0" fmla="*/ 0 h 1586210"/>
                <a:gd name="connsiteX1" fmla="*/ 0 w 1607640"/>
                <a:gd name="connsiteY1" fmla="*/ 1559018 h 1586210"/>
                <a:gd name="connsiteX2" fmla="*/ 0 w 1607640"/>
                <a:gd name="connsiteY2" fmla="*/ 1586211 h 1586210"/>
                <a:gd name="connsiteX3" fmla="*/ 1349639 w 1607640"/>
                <a:gd name="connsiteY3" fmla="*/ 1586211 h 1586210"/>
                <a:gd name="connsiteX4" fmla="*/ 1388679 w 1607640"/>
                <a:gd name="connsiteY4" fmla="*/ 1263918 h 1586210"/>
                <a:gd name="connsiteX5" fmla="*/ 1607641 w 1607640"/>
                <a:gd name="connsiteY5" fmla="*/ 793105 h 1586210"/>
                <a:gd name="connsiteX6" fmla="*/ 515939 w 1607640"/>
                <a:gd name="connsiteY6" fmla="*/ 0 h 158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40" h="1586210">
                  <a:moveTo>
                    <a:pt x="515939" y="0"/>
                  </a:moveTo>
                  <a:cubicBezTo>
                    <a:pt x="192288" y="445693"/>
                    <a:pt x="5179" y="988565"/>
                    <a:pt x="0" y="1559018"/>
                  </a:cubicBezTo>
                  <a:lnTo>
                    <a:pt x="0" y="1586211"/>
                  </a:lnTo>
                  <a:cubicBezTo>
                    <a:pt x="0" y="1586211"/>
                    <a:pt x="1349639" y="1586211"/>
                    <a:pt x="1349639" y="1586211"/>
                  </a:cubicBezTo>
                  <a:cubicBezTo>
                    <a:pt x="1349574" y="1476212"/>
                    <a:pt x="1362911" y="1368026"/>
                    <a:pt x="1388679" y="1263918"/>
                  </a:cubicBezTo>
                  <a:cubicBezTo>
                    <a:pt x="1430762" y="1093449"/>
                    <a:pt x="1505540" y="933533"/>
                    <a:pt x="1607641" y="793105"/>
                  </a:cubicBezTo>
                  <a:lnTo>
                    <a:pt x="515939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46034158-A642-11FB-1A40-28B480F05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2981248" y="2070750"/>
              <a:ext cx="1177005" cy="1199394"/>
            </a:xfrm>
            <a:prstGeom prst="rect">
              <a:avLst/>
            </a:prstGeom>
          </p:spPr>
        </p:pic>
        <p:pic>
          <p:nvPicPr>
            <p:cNvPr id="170" name="Graphic 169">
              <a:extLst>
                <a:ext uri="{FF2B5EF4-FFF2-40B4-BE49-F238E27FC236}">
                  <a16:creationId xmlns:a16="http://schemas.microsoft.com/office/drawing/2014/main" id="{7D170B4A-384B-0DE2-F209-D05F5A9A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250622" y="2277732"/>
              <a:ext cx="431727" cy="442172"/>
            </a:xfrm>
            <a:prstGeom prst="rect">
              <a:avLst/>
            </a:prstGeom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CB88227-B72F-2E78-4FEA-7D7D036A6BAD}"/>
              </a:ext>
            </a:extLst>
          </p:cNvPr>
          <p:cNvGrpSpPr/>
          <p:nvPr/>
        </p:nvGrpSpPr>
        <p:grpSpPr>
          <a:xfrm>
            <a:off x="3911755" y="861863"/>
            <a:ext cx="1766779" cy="1773253"/>
            <a:chOff x="3911755" y="861863"/>
            <a:chExt cx="1766779" cy="1773253"/>
          </a:xfrm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6D73B2E-E36B-87B2-708B-89D06F31C982}"/>
                </a:ext>
              </a:extLst>
            </p:cNvPr>
            <p:cNvSpPr/>
            <p:nvPr/>
          </p:nvSpPr>
          <p:spPr>
            <a:xfrm>
              <a:off x="3911755" y="861863"/>
              <a:ext cx="1766779" cy="1773253"/>
            </a:xfrm>
            <a:custGeom>
              <a:avLst/>
              <a:gdLst>
                <a:gd name="connsiteX0" fmla="*/ 1349703 w 1766779"/>
                <a:gd name="connsiteY0" fmla="*/ 0 h 1773253"/>
                <a:gd name="connsiteX1" fmla="*/ 15992 w 1766779"/>
                <a:gd name="connsiteY1" fmla="*/ 958006 h 1773253"/>
                <a:gd name="connsiteX2" fmla="*/ 0 w 1766779"/>
                <a:gd name="connsiteY2" fmla="*/ 979954 h 1773253"/>
                <a:gd name="connsiteX3" fmla="*/ 1091896 w 1766779"/>
                <a:gd name="connsiteY3" fmla="*/ 1773254 h 1773253"/>
                <a:gd name="connsiteX4" fmla="*/ 1312929 w 1766779"/>
                <a:gd name="connsiteY4" fmla="*/ 1535452 h 1773253"/>
                <a:gd name="connsiteX5" fmla="*/ 1766780 w 1766779"/>
                <a:gd name="connsiteY5" fmla="*/ 1283277 h 1773253"/>
                <a:gd name="connsiteX6" fmla="*/ 1349703 w 1766779"/>
                <a:gd name="connsiteY6" fmla="*/ 0 h 17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779" h="1773253">
                  <a:moveTo>
                    <a:pt x="1349703" y="0"/>
                  </a:moveTo>
                  <a:cubicBezTo>
                    <a:pt x="825865" y="170275"/>
                    <a:pt x="355376" y="499559"/>
                    <a:pt x="15992" y="958006"/>
                  </a:cubicBezTo>
                  <a:lnTo>
                    <a:pt x="0" y="979954"/>
                  </a:lnTo>
                  <a:lnTo>
                    <a:pt x="1091896" y="1773254"/>
                  </a:lnTo>
                  <a:cubicBezTo>
                    <a:pt x="1156509" y="1684167"/>
                    <a:pt x="1230835" y="1604533"/>
                    <a:pt x="1312929" y="1535452"/>
                  </a:cubicBezTo>
                  <a:cubicBezTo>
                    <a:pt x="1447207" y="1422281"/>
                    <a:pt x="1601620" y="1336884"/>
                    <a:pt x="1766780" y="1283277"/>
                  </a:cubicBezTo>
                  <a:lnTo>
                    <a:pt x="1349703" y="0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17165FA-537B-27F3-8BB6-DFD09025E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4036048" y="897798"/>
              <a:ext cx="1177005" cy="1199394"/>
            </a:xfrm>
            <a:prstGeom prst="rect">
              <a:avLst/>
            </a:prstGeom>
          </p:spPr>
        </p:pic>
        <p:pic>
          <p:nvPicPr>
            <p:cNvPr id="179" name="Graphic 178">
              <a:extLst>
                <a:ext uri="{FF2B5EF4-FFF2-40B4-BE49-F238E27FC236}">
                  <a16:creationId xmlns:a16="http://schemas.microsoft.com/office/drawing/2014/main" id="{0E2CE266-75AF-F91E-FF74-6EFD6943A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296024" y="1054673"/>
              <a:ext cx="446158" cy="500238"/>
            </a:xfrm>
            <a:prstGeom prst="rect">
              <a:avLst/>
            </a:prstGeom>
          </p:spPr>
        </p:pic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0513E66-B7CE-A1CD-FB0B-59CB786B5DE4}"/>
              </a:ext>
            </a:extLst>
          </p:cNvPr>
          <p:cNvGrpSpPr/>
          <p:nvPr/>
        </p:nvGrpSpPr>
        <p:grpSpPr>
          <a:xfrm>
            <a:off x="5261264" y="339150"/>
            <a:ext cx="1668046" cy="1805925"/>
            <a:chOff x="5261264" y="339150"/>
            <a:chExt cx="1668046" cy="1805925"/>
          </a:xfrm>
        </p:grpSpPr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ECF53DA6-4439-40FD-3841-FA97F195B615}"/>
                </a:ext>
              </a:extLst>
            </p:cNvPr>
            <p:cNvSpPr/>
            <p:nvPr/>
          </p:nvSpPr>
          <p:spPr>
            <a:xfrm>
              <a:off x="5261264" y="729161"/>
              <a:ext cx="1668046" cy="1415914"/>
            </a:xfrm>
            <a:custGeom>
              <a:avLst/>
              <a:gdLst>
                <a:gd name="connsiteX0" fmla="*/ 1667981 w 1668046"/>
                <a:gd name="connsiteY0" fmla="*/ 132638 h 1415914"/>
                <a:gd name="connsiteX1" fmla="*/ 25897 w 1668046"/>
                <a:gd name="connsiteY1" fmla="*/ 123703 h 1415914"/>
                <a:gd name="connsiteX2" fmla="*/ 0 w 1668046"/>
                <a:gd name="connsiteY2" fmla="*/ 132055 h 1415914"/>
                <a:gd name="connsiteX3" fmla="*/ 417076 w 1668046"/>
                <a:gd name="connsiteY3" fmla="*/ 1415655 h 1415914"/>
                <a:gd name="connsiteX4" fmla="*/ 735678 w 1668046"/>
                <a:gd name="connsiteY4" fmla="*/ 1353178 h 1415914"/>
                <a:gd name="connsiteX5" fmla="*/ 1251099 w 1668046"/>
                <a:gd name="connsiteY5" fmla="*/ 1415914 h 1415914"/>
                <a:gd name="connsiteX6" fmla="*/ 1668046 w 1668046"/>
                <a:gd name="connsiteY6" fmla="*/ 132573 h 141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8046" h="1415914">
                  <a:moveTo>
                    <a:pt x="1667981" y="132638"/>
                  </a:moveTo>
                  <a:cubicBezTo>
                    <a:pt x="1144079" y="-37508"/>
                    <a:pt x="569935" y="-47672"/>
                    <a:pt x="25897" y="123703"/>
                  </a:cubicBezTo>
                  <a:lnTo>
                    <a:pt x="0" y="132055"/>
                  </a:lnTo>
                  <a:lnTo>
                    <a:pt x="417076" y="1415655"/>
                  </a:lnTo>
                  <a:cubicBezTo>
                    <a:pt x="521701" y="1381600"/>
                    <a:pt x="628657" y="1360818"/>
                    <a:pt x="735678" y="1353178"/>
                  </a:cubicBezTo>
                  <a:cubicBezTo>
                    <a:pt x="910809" y="1340488"/>
                    <a:pt x="1086004" y="1362242"/>
                    <a:pt x="1251099" y="1415914"/>
                  </a:cubicBezTo>
                  <a:lnTo>
                    <a:pt x="1668046" y="132573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00EF064-240C-B128-6C8C-BD3EBA826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5569648" y="339150"/>
              <a:ext cx="1177005" cy="1199394"/>
            </a:xfrm>
            <a:prstGeom prst="rect">
              <a:avLst/>
            </a:prstGeom>
          </p:spPr>
        </p:pic>
        <p:pic>
          <p:nvPicPr>
            <p:cNvPr id="187" name="Graphic 186">
              <a:extLst>
                <a:ext uri="{FF2B5EF4-FFF2-40B4-BE49-F238E27FC236}">
                  <a16:creationId xmlns:a16="http://schemas.microsoft.com/office/drawing/2014/main" id="{148C8F4C-EA0D-62D6-2E43-6BD0FE8BF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850000" y="544064"/>
              <a:ext cx="452241" cy="452241"/>
            </a:xfrm>
            <a:prstGeom prst="rect">
              <a:avLst/>
            </a:prstGeom>
          </p:spPr>
        </p:pic>
      </p:grpSp>
      <p:grpSp>
        <p:nvGrpSpPr>
          <p:cNvPr id="106" name="1.  platinum aprtn...">
            <a:extLst>
              <a:ext uri="{FF2B5EF4-FFF2-40B4-BE49-F238E27FC236}">
                <a16:creationId xmlns:a16="http://schemas.microsoft.com/office/drawing/2014/main" id="{BB83459B-55CB-DDDB-8274-B357F0DF893F}"/>
              </a:ext>
            </a:extLst>
          </p:cNvPr>
          <p:cNvGrpSpPr/>
          <p:nvPr/>
        </p:nvGrpSpPr>
        <p:grpSpPr>
          <a:xfrm>
            <a:off x="6480501" y="861150"/>
            <a:ext cx="2368800" cy="3056866"/>
            <a:chOff x="6480501" y="861150"/>
            <a:chExt cx="2368800" cy="3056866"/>
          </a:xfrm>
        </p:grpSpPr>
        <p:sp>
          <p:nvSpPr>
            <p:cNvPr id="101" name="Every partner is Platinum - Worldclass customer service, from first contact, throughout the life of the contract and beyond">
              <a:extLst>
                <a:ext uri="{FF2B5EF4-FFF2-40B4-BE49-F238E27FC236}">
                  <a16:creationId xmlns:a16="http://schemas.microsoft.com/office/drawing/2014/main" id="{8C8F2DD4-F391-3747-DD09-10CCBBB48B47}"/>
                </a:ext>
              </a:extLst>
            </p:cNvPr>
            <p:cNvSpPr/>
            <p:nvPr/>
          </p:nvSpPr>
          <p:spPr>
            <a:xfrm>
              <a:off x="6480501" y="1549216"/>
              <a:ext cx="2368800" cy="2368800"/>
            </a:xfrm>
            <a:prstGeom prst="roundRect">
              <a:avLst>
                <a:gd name="adj" fmla="val 4813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Every partner is Platinum</a:t>
              </a:r>
              <a:br>
                <a:rPr kumimoji="0" lang="en-GB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br>
                <a:rPr kumimoji="0" lang="en-GB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World-class customer service, from first contact, throughout the life of the contract and beyond.</a:t>
              </a:r>
            </a:p>
          </p:txBody>
        </p:sp>
        <p:grpSp>
          <p:nvGrpSpPr>
            <p:cNvPr id="102" name="platinum partner icon">
              <a:extLst>
                <a:ext uri="{FF2B5EF4-FFF2-40B4-BE49-F238E27FC236}">
                  <a16:creationId xmlns:a16="http://schemas.microsoft.com/office/drawing/2014/main" id="{BBF454C6-DCAE-BC87-09C4-A6B598FD2D5A}"/>
                </a:ext>
              </a:extLst>
            </p:cNvPr>
            <p:cNvGrpSpPr/>
            <p:nvPr/>
          </p:nvGrpSpPr>
          <p:grpSpPr>
            <a:xfrm>
              <a:off x="7150048" y="861150"/>
              <a:ext cx="1177005" cy="1199394"/>
              <a:chOff x="7150048" y="861150"/>
              <a:chExt cx="1177005" cy="1199394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6DE35CA7-D5DB-7086-67D7-158721EAC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61150"/>
                <a:ext cx="1177005" cy="1199394"/>
              </a:xfrm>
              <a:prstGeom prst="rect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162535C5-F724-98D5-7E13-5F8909C01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450687" y="1117749"/>
                <a:ext cx="416424" cy="396500"/>
              </a:xfrm>
              <a:prstGeom prst="rect">
                <a:avLst/>
              </a:prstGeom>
            </p:spPr>
          </p:pic>
        </p:grpSp>
      </p:grpSp>
      <p:grpSp>
        <p:nvGrpSpPr>
          <p:cNvPr id="115" name="2. customer longevity">
            <a:extLst>
              <a:ext uri="{FF2B5EF4-FFF2-40B4-BE49-F238E27FC236}">
                <a16:creationId xmlns:a16="http://schemas.microsoft.com/office/drawing/2014/main" id="{1BB02940-BAD7-B074-D2EA-00FBE5B4A661}"/>
              </a:ext>
            </a:extLst>
          </p:cNvPr>
          <p:cNvGrpSpPr/>
          <p:nvPr/>
        </p:nvGrpSpPr>
        <p:grpSpPr>
          <a:xfrm>
            <a:off x="7309655" y="2100933"/>
            <a:ext cx="2676006" cy="3056866"/>
            <a:chOff x="7306794" y="2100933"/>
            <a:chExt cx="2676006" cy="3056866"/>
          </a:xfrm>
        </p:grpSpPr>
        <p:grpSp>
          <p:nvGrpSpPr>
            <p:cNvPr id="108" name="2. customer long...">
              <a:extLst>
                <a:ext uri="{FF2B5EF4-FFF2-40B4-BE49-F238E27FC236}">
                  <a16:creationId xmlns:a16="http://schemas.microsoft.com/office/drawing/2014/main" id="{EF14B346-A5EE-F51E-3FA0-D5B789CB760F}"/>
                </a:ext>
              </a:extLst>
            </p:cNvPr>
            <p:cNvGrpSpPr/>
            <p:nvPr/>
          </p:nvGrpSpPr>
          <p:grpSpPr>
            <a:xfrm>
              <a:off x="7306794" y="2100933"/>
              <a:ext cx="2676006" cy="3056866"/>
              <a:chOff x="6326898" y="861150"/>
              <a:chExt cx="2676006" cy="3056866"/>
            </a:xfrm>
          </p:grpSpPr>
          <p:sp>
            <p:nvSpPr>
              <p:cNvPr id="109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E01D8BDE-4A2E-A727-ED21-D3A5229449DB}"/>
                  </a:ext>
                </a:extLst>
              </p:cNvPr>
              <p:cNvSpPr/>
              <p:nvPr/>
            </p:nvSpPr>
            <p:spPr>
              <a:xfrm>
                <a:off x="6326898" y="1549216"/>
                <a:ext cx="2676006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Customer Longevity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Stickiness to support customer retention and displace competition with existing and new customers.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3600246B-1BBD-ECD4-3192-46A9E126D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61150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1F5E04B6-DB90-0E5B-87BC-362D4FE8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99033" y="2334081"/>
              <a:ext cx="464167" cy="464167"/>
            </a:xfrm>
            <a:prstGeom prst="rect">
              <a:avLst/>
            </a:prstGeom>
          </p:spPr>
        </p:pic>
      </p:grpSp>
      <p:grpSp>
        <p:nvGrpSpPr>
          <p:cNvPr id="125" name="3. building sustainable pipeline">
            <a:extLst>
              <a:ext uri="{FF2B5EF4-FFF2-40B4-BE49-F238E27FC236}">
                <a16:creationId xmlns:a16="http://schemas.microsoft.com/office/drawing/2014/main" id="{B0465E89-A830-E29B-D422-FF2CD17D5989}"/>
              </a:ext>
            </a:extLst>
          </p:cNvPr>
          <p:cNvGrpSpPr/>
          <p:nvPr/>
        </p:nvGrpSpPr>
        <p:grpSpPr>
          <a:xfrm>
            <a:off x="8144376" y="3130423"/>
            <a:ext cx="3332424" cy="2368800"/>
            <a:chOff x="8144376" y="3130423"/>
            <a:chExt cx="3332424" cy="2368800"/>
          </a:xfrm>
        </p:grpSpPr>
        <p:grpSp>
          <p:nvGrpSpPr>
            <p:cNvPr id="118" name="3. building sustainable pipeline">
              <a:extLst>
                <a:ext uri="{FF2B5EF4-FFF2-40B4-BE49-F238E27FC236}">
                  <a16:creationId xmlns:a16="http://schemas.microsoft.com/office/drawing/2014/main" id="{A266FE24-6D33-64FA-BFA6-53AEDA465A62}"/>
                </a:ext>
              </a:extLst>
            </p:cNvPr>
            <p:cNvGrpSpPr/>
            <p:nvPr/>
          </p:nvGrpSpPr>
          <p:grpSpPr>
            <a:xfrm>
              <a:off x="8144376" y="3130423"/>
              <a:ext cx="3332424" cy="2368800"/>
              <a:chOff x="7150048" y="211222"/>
              <a:chExt cx="3332424" cy="2368800"/>
            </a:xfrm>
          </p:grpSpPr>
          <p:sp>
            <p:nvSpPr>
              <p:cNvPr id="119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93025E32-A9E1-6829-3F5E-18BC3096553B}"/>
                  </a:ext>
                </a:extLst>
              </p:cNvPr>
              <p:cNvSpPr/>
              <p:nvPr/>
            </p:nvSpPr>
            <p:spPr>
              <a:xfrm>
                <a:off x="7752476" y="211222"/>
                <a:ext cx="2729996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Building sustainable Pipeline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to exceed targets and </a:t>
                </a:r>
                <a:b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build end to end solutions together.</a:t>
                </a:r>
              </a:p>
            </p:txBody>
          </p:sp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BA3F8090-886D-EDB9-A71D-8E4D611771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61150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1934D571-E23B-AAEB-B30F-B11CD0F4A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397302" y="4001410"/>
              <a:ext cx="496603" cy="426189"/>
            </a:xfrm>
            <a:prstGeom prst="rect">
              <a:avLst/>
            </a:prstGeom>
          </p:spPr>
        </p:pic>
      </p:grpSp>
      <p:grpSp>
        <p:nvGrpSpPr>
          <p:cNvPr id="134" name="4. Focused Approach">
            <a:extLst>
              <a:ext uri="{FF2B5EF4-FFF2-40B4-BE49-F238E27FC236}">
                <a16:creationId xmlns:a16="http://schemas.microsoft.com/office/drawing/2014/main" id="{DBA843B0-4C29-4AC1-A008-DB94828BBFB6}"/>
              </a:ext>
            </a:extLst>
          </p:cNvPr>
          <p:cNvGrpSpPr/>
          <p:nvPr/>
        </p:nvGrpSpPr>
        <p:grpSpPr>
          <a:xfrm>
            <a:off x="7180631" y="4420727"/>
            <a:ext cx="3684168" cy="2368800"/>
            <a:chOff x="7180631" y="4420727"/>
            <a:chExt cx="3684168" cy="2368800"/>
          </a:xfrm>
        </p:grpSpPr>
        <p:grpSp>
          <p:nvGrpSpPr>
            <p:cNvPr id="128" name="3. building sustainable pipeline">
              <a:extLst>
                <a:ext uri="{FF2B5EF4-FFF2-40B4-BE49-F238E27FC236}">
                  <a16:creationId xmlns:a16="http://schemas.microsoft.com/office/drawing/2014/main" id="{E2F72129-0472-FA5A-B038-B49810C6854D}"/>
                </a:ext>
              </a:extLst>
            </p:cNvPr>
            <p:cNvGrpSpPr/>
            <p:nvPr/>
          </p:nvGrpSpPr>
          <p:grpSpPr>
            <a:xfrm>
              <a:off x="7180631" y="4420727"/>
              <a:ext cx="3684168" cy="2368800"/>
              <a:chOff x="7150048" y="211222"/>
              <a:chExt cx="3684168" cy="2368800"/>
            </a:xfrm>
          </p:grpSpPr>
          <p:sp>
            <p:nvSpPr>
              <p:cNvPr id="130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9EDA20EB-169B-AA09-C323-A0A2F7F1CBE4}"/>
                  </a:ext>
                </a:extLst>
              </p:cNvPr>
              <p:cNvSpPr/>
              <p:nvPr/>
            </p:nvSpPr>
            <p:spPr>
              <a:xfrm>
                <a:off x="7752475" y="211222"/>
                <a:ext cx="3081741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Focused Approach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Public / private sector, Regional / National, </a:t>
                </a:r>
                <a:b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with dedicated support, marketing and enablement to work with you.</a:t>
                </a:r>
              </a:p>
            </p:txBody>
          </p:sp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CD074E83-3C61-97B0-E5F7-EC02832BB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61150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6DF75E0B-645B-89A1-997B-9CAACCAE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42150" y="5292959"/>
              <a:ext cx="480559" cy="480559"/>
            </a:xfrm>
            <a:prstGeom prst="rect">
              <a:avLst/>
            </a:prstGeom>
          </p:spPr>
        </p:pic>
      </p:grpSp>
      <p:grpSp>
        <p:nvGrpSpPr>
          <p:cNvPr id="143" name="5. Money-Makers">
            <a:extLst>
              <a:ext uri="{FF2B5EF4-FFF2-40B4-BE49-F238E27FC236}">
                <a16:creationId xmlns:a16="http://schemas.microsoft.com/office/drawing/2014/main" id="{5947E2DD-797D-DAB0-5E30-C1F69E9169FF}"/>
              </a:ext>
            </a:extLst>
          </p:cNvPr>
          <p:cNvGrpSpPr/>
          <p:nvPr/>
        </p:nvGrpSpPr>
        <p:grpSpPr>
          <a:xfrm>
            <a:off x="5611284" y="4423235"/>
            <a:ext cx="3715460" cy="2383201"/>
            <a:chOff x="5612848" y="4423235"/>
            <a:chExt cx="3715460" cy="2383201"/>
          </a:xfrm>
        </p:grpSpPr>
        <p:grpSp>
          <p:nvGrpSpPr>
            <p:cNvPr id="137" name="3. building sustainable pipeline">
              <a:extLst>
                <a:ext uri="{FF2B5EF4-FFF2-40B4-BE49-F238E27FC236}">
                  <a16:creationId xmlns:a16="http://schemas.microsoft.com/office/drawing/2014/main" id="{3F38C352-6962-CD8A-1560-8FA2988F1703}"/>
                </a:ext>
              </a:extLst>
            </p:cNvPr>
            <p:cNvGrpSpPr/>
            <p:nvPr/>
          </p:nvGrpSpPr>
          <p:grpSpPr>
            <a:xfrm>
              <a:off x="5612848" y="4423235"/>
              <a:ext cx="3715460" cy="2383201"/>
              <a:chOff x="6922658" y="213730"/>
              <a:chExt cx="3715460" cy="2383201"/>
            </a:xfrm>
          </p:grpSpPr>
          <p:sp>
            <p:nvSpPr>
              <p:cNvPr id="139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EC8E4E81-55F3-D933-9FC8-62BADC3AEB11}"/>
                  </a:ext>
                </a:extLst>
              </p:cNvPr>
              <p:cNvSpPr/>
              <p:nvPr/>
            </p:nvSpPr>
            <p:spPr>
              <a:xfrm>
                <a:off x="7556377" y="213730"/>
                <a:ext cx="3081741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Solutionize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 / Money-makers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Together grow and </a:t>
                </a:r>
                <a:b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maximise revenue </a:t>
                </a:r>
                <a:b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and margin - Identify £100k FYR opportunities.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F247A6F0-8E23-5109-A169-DD454128E4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6922658" y="1397537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AEE510CA-6869-D733-2783-85922ACE1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26398" y="5896343"/>
              <a:ext cx="372211" cy="362906"/>
            </a:xfrm>
            <a:prstGeom prst="rect">
              <a:avLst/>
            </a:prstGeom>
          </p:spPr>
        </p:pic>
      </p:grpSp>
      <p:grpSp>
        <p:nvGrpSpPr>
          <p:cNvPr id="152" name="6. highest conversion rates">
            <a:extLst>
              <a:ext uri="{FF2B5EF4-FFF2-40B4-BE49-F238E27FC236}">
                <a16:creationId xmlns:a16="http://schemas.microsoft.com/office/drawing/2014/main" id="{B89AB024-69AF-64EF-88E5-385E2B44022F}"/>
              </a:ext>
            </a:extLst>
          </p:cNvPr>
          <p:cNvGrpSpPr/>
          <p:nvPr/>
        </p:nvGrpSpPr>
        <p:grpSpPr>
          <a:xfrm>
            <a:off x="1353518" y="4434413"/>
            <a:ext cx="3764152" cy="2368800"/>
            <a:chOff x="1353518" y="4434413"/>
            <a:chExt cx="3764152" cy="2368800"/>
          </a:xfrm>
        </p:grpSpPr>
        <p:grpSp>
          <p:nvGrpSpPr>
            <p:cNvPr id="146" name="3. building sustainable pipeline">
              <a:extLst>
                <a:ext uri="{FF2B5EF4-FFF2-40B4-BE49-F238E27FC236}">
                  <a16:creationId xmlns:a16="http://schemas.microsoft.com/office/drawing/2014/main" id="{5E15A1F9-DE8C-6CE0-7819-D1B77B09F63A}"/>
                </a:ext>
              </a:extLst>
            </p:cNvPr>
            <p:cNvGrpSpPr/>
            <p:nvPr/>
          </p:nvGrpSpPr>
          <p:grpSpPr>
            <a:xfrm>
              <a:off x="1353518" y="4434413"/>
              <a:ext cx="3764152" cy="2368800"/>
              <a:chOff x="8225804" y="365085"/>
              <a:chExt cx="3764152" cy="2368800"/>
            </a:xfrm>
          </p:grpSpPr>
          <p:sp>
            <p:nvSpPr>
              <p:cNvPr id="148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E2B299B4-EC4A-5BB9-E62C-3140C3D9B4B0}"/>
                  </a:ext>
                </a:extLst>
              </p:cNvPr>
              <p:cNvSpPr/>
              <p:nvPr/>
            </p:nvSpPr>
            <p:spPr>
              <a:xfrm>
                <a:off x="8225804" y="365085"/>
                <a:ext cx="3081741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Deliver the highest conversion rates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Provide “dedicated win” </a:t>
                </a:r>
                <a:b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teams to support partners and win more business together.</a:t>
                </a:r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A8ECE426-96FE-CF16-9D58-4771D2488B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10812951" y="1061422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716512B2-5C6A-B564-A63B-2623E978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256921" y="5361727"/>
              <a:ext cx="388356" cy="411791"/>
            </a:xfrm>
            <a:prstGeom prst="rect">
              <a:avLst/>
            </a:prstGeom>
          </p:spPr>
        </p:pic>
      </p:grpSp>
      <p:grpSp>
        <p:nvGrpSpPr>
          <p:cNvPr id="161" name="7. Reseller, Referral, Carrier">
            <a:extLst>
              <a:ext uri="{FF2B5EF4-FFF2-40B4-BE49-F238E27FC236}">
                <a16:creationId xmlns:a16="http://schemas.microsoft.com/office/drawing/2014/main" id="{F5100532-6284-72E7-EDF4-5F77C79A9644}"/>
              </a:ext>
            </a:extLst>
          </p:cNvPr>
          <p:cNvGrpSpPr/>
          <p:nvPr/>
        </p:nvGrpSpPr>
        <p:grpSpPr>
          <a:xfrm>
            <a:off x="630193" y="3130423"/>
            <a:ext cx="3529739" cy="2368800"/>
            <a:chOff x="630193" y="3130423"/>
            <a:chExt cx="3529739" cy="2368800"/>
          </a:xfrm>
        </p:grpSpPr>
        <p:grpSp>
          <p:nvGrpSpPr>
            <p:cNvPr id="155" name="3. building sustainable pipeline">
              <a:extLst>
                <a:ext uri="{FF2B5EF4-FFF2-40B4-BE49-F238E27FC236}">
                  <a16:creationId xmlns:a16="http://schemas.microsoft.com/office/drawing/2014/main" id="{A763E25A-D162-D455-9614-2407FDA1B00C}"/>
                </a:ext>
              </a:extLst>
            </p:cNvPr>
            <p:cNvGrpSpPr/>
            <p:nvPr/>
          </p:nvGrpSpPr>
          <p:grpSpPr>
            <a:xfrm>
              <a:off x="630193" y="3130423"/>
              <a:ext cx="3529739" cy="2368800"/>
              <a:chOff x="7819616" y="211222"/>
              <a:chExt cx="3529739" cy="2368800"/>
            </a:xfrm>
          </p:grpSpPr>
          <p:sp>
            <p:nvSpPr>
              <p:cNvPr id="157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422B8D66-5493-0722-4345-B6A0A81BA8DF}"/>
                  </a:ext>
                </a:extLst>
              </p:cNvPr>
              <p:cNvSpPr/>
              <p:nvPr/>
            </p:nvSpPr>
            <p:spPr>
              <a:xfrm>
                <a:off x="7819616" y="211222"/>
                <a:ext cx="2729996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Reseller, Referral, Carrier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Flexible models available to all partners.</a:t>
                </a:r>
              </a:p>
            </p:txBody>
          </p:sp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9953B8FC-F147-6CC3-B81C-057385B8A9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10172350" y="937080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4AACA0A5-30B6-A406-3787-2A544CC8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210064" y="4069003"/>
              <a:ext cx="507560" cy="262412"/>
            </a:xfrm>
            <a:prstGeom prst="rect">
              <a:avLst/>
            </a:prstGeom>
          </p:spPr>
        </p:pic>
      </p:grpSp>
      <p:grpSp>
        <p:nvGrpSpPr>
          <p:cNvPr id="171" name="8. Easy to do business with">
            <a:extLst>
              <a:ext uri="{FF2B5EF4-FFF2-40B4-BE49-F238E27FC236}">
                <a16:creationId xmlns:a16="http://schemas.microsoft.com/office/drawing/2014/main" id="{16853059-F091-FCE6-ED0B-930380473675}"/>
              </a:ext>
            </a:extLst>
          </p:cNvPr>
          <p:cNvGrpSpPr/>
          <p:nvPr/>
        </p:nvGrpSpPr>
        <p:grpSpPr>
          <a:xfrm>
            <a:off x="2155651" y="2085693"/>
            <a:ext cx="2676006" cy="3072106"/>
            <a:chOff x="2155651" y="2085693"/>
            <a:chExt cx="2676006" cy="3072106"/>
          </a:xfrm>
        </p:grpSpPr>
        <p:grpSp>
          <p:nvGrpSpPr>
            <p:cNvPr id="164" name="2. customer long...">
              <a:extLst>
                <a:ext uri="{FF2B5EF4-FFF2-40B4-BE49-F238E27FC236}">
                  <a16:creationId xmlns:a16="http://schemas.microsoft.com/office/drawing/2014/main" id="{C4876276-E3E2-593A-386E-1217B905D737}"/>
                </a:ext>
              </a:extLst>
            </p:cNvPr>
            <p:cNvGrpSpPr/>
            <p:nvPr/>
          </p:nvGrpSpPr>
          <p:grpSpPr>
            <a:xfrm>
              <a:off x="2155651" y="2085693"/>
              <a:ext cx="2676006" cy="3072106"/>
              <a:chOff x="6326898" y="845910"/>
              <a:chExt cx="2676006" cy="3072106"/>
            </a:xfrm>
          </p:grpSpPr>
          <p:sp>
            <p:nvSpPr>
              <p:cNvPr id="166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7102A492-7BAC-31E0-D268-407365A291CC}"/>
                  </a:ext>
                </a:extLst>
              </p:cNvPr>
              <p:cNvSpPr/>
              <p:nvPr/>
            </p:nvSpPr>
            <p:spPr>
              <a:xfrm>
                <a:off x="6326898" y="1549216"/>
                <a:ext cx="2676006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Easy to do </a:t>
                </a:r>
                <a:b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Business with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Ensure we are approachable, adaptable and accountable.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DD720656-8CDF-AB80-CD60-EACF5843AC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45910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69" name="Graphic 168">
              <a:extLst>
                <a:ext uri="{FF2B5EF4-FFF2-40B4-BE49-F238E27FC236}">
                  <a16:creationId xmlns:a16="http://schemas.microsoft.com/office/drawing/2014/main" id="{981AB5E7-76C0-005F-C7C4-BEDC53BC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251518" y="2277732"/>
              <a:ext cx="431727" cy="442172"/>
            </a:xfrm>
            <a:prstGeom prst="rect">
              <a:avLst/>
            </a:prstGeom>
          </p:spPr>
        </p:pic>
      </p:grpSp>
      <p:grpSp>
        <p:nvGrpSpPr>
          <p:cNvPr id="180" name="9. Revitalised Partner Hub">
            <a:extLst>
              <a:ext uri="{FF2B5EF4-FFF2-40B4-BE49-F238E27FC236}">
                <a16:creationId xmlns:a16="http://schemas.microsoft.com/office/drawing/2014/main" id="{0C4F564A-1BB7-EEF8-8DB9-A0E4D9BB1ED6}"/>
              </a:ext>
            </a:extLst>
          </p:cNvPr>
          <p:cNvGrpSpPr/>
          <p:nvPr/>
        </p:nvGrpSpPr>
        <p:grpSpPr>
          <a:xfrm>
            <a:off x="3365910" y="878660"/>
            <a:ext cx="2368800" cy="3056866"/>
            <a:chOff x="3358290" y="863420"/>
            <a:chExt cx="2368800" cy="3056866"/>
          </a:xfrm>
        </p:grpSpPr>
        <p:grpSp>
          <p:nvGrpSpPr>
            <p:cNvPr id="172" name="1.  platinum aprtn...">
              <a:extLst>
                <a:ext uri="{FF2B5EF4-FFF2-40B4-BE49-F238E27FC236}">
                  <a16:creationId xmlns:a16="http://schemas.microsoft.com/office/drawing/2014/main" id="{33953578-13EF-670C-E45E-7090CC6B6F04}"/>
                </a:ext>
              </a:extLst>
            </p:cNvPr>
            <p:cNvGrpSpPr/>
            <p:nvPr/>
          </p:nvGrpSpPr>
          <p:grpSpPr>
            <a:xfrm>
              <a:off x="3358290" y="863420"/>
              <a:ext cx="2368800" cy="3056866"/>
              <a:chOff x="6480501" y="861150"/>
              <a:chExt cx="2368800" cy="3056866"/>
            </a:xfrm>
          </p:grpSpPr>
          <p:sp>
            <p:nvSpPr>
              <p:cNvPr id="173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F3B4221A-4389-D240-78CD-49DEA017D528}"/>
                  </a:ext>
                </a:extLst>
              </p:cNvPr>
              <p:cNvSpPr/>
              <p:nvPr/>
            </p:nvSpPr>
            <p:spPr>
              <a:xfrm>
                <a:off x="6480501" y="1549216"/>
                <a:ext cx="2368800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Revitalised </a:t>
                </a:r>
                <a:b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Partner Hub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Central place to find </a:t>
                </a:r>
                <a:b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our pricing tools, marketing and training.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5CB98431-E6CA-D537-50E3-F6E871CCF4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61150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78" name="Graphic 177">
              <a:extLst>
                <a:ext uri="{FF2B5EF4-FFF2-40B4-BE49-F238E27FC236}">
                  <a16:creationId xmlns:a16="http://schemas.microsoft.com/office/drawing/2014/main" id="{C256D7A7-90AD-2AA8-F398-78E789DD0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299092" y="1054312"/>
              <a:ext cx="446158" cy="500238"/>
            </a:xfrm>
            <a:prstGeom prst="rect">
              <a:avLst/>
            </a:prstGeom>
          </p:spPr>
        </p:pic>
      </p:grpSp>
      <p:grpSp>
        <p:nvGrpSpPr>
          <p:cNvPr id="189" name="10. Utilise our governance">
            <a:extLst>
              <a:ext uri="{FF2B5EF4-FFF2-40B4-BE49-F238E27FC236}">
                <a16:creationId xmlns:a16="http://schemas.microsoft.com/office/drawing/2014/main" id="{5DB73C81-45C9-2789-5281-447E98FA80D9}"/>
              </a:ext>
            </a:extLst>
          </p:cNvPr>
          <p:cNvGrpSpPr/>
          <p:nvPr/>
        </p:nvGrpSpPr>
        <p:grpSpPr>
          <a:xfrm>
            <a:off x="4678026" y="317520"/>
            <a:ext cx="2835948" cy="3056866"/>
            <a:chOff x="4678026" y="325140"/>
            <a:chExt cx="2835948" cy="3056866"/>
          </a:xfrm>
        </p:grpSpPr>
        <p:grpSp>
          <p:nvGrpSpPr>
            <p:cNvPr id="181" name="1.  platinum aprtn...">
              <a:extLst>
                <a:ext uri="{FF2B5EF4-FFF2-40B4-BE49-F238E27FC236}">
                  <a16:creationId xmlns:a16="http://schemas.microsoft.com/office/drawing/2014/main" id="{21DB54B1-2BB1-3F68-87ED-8BE4E208E319}"/>
                </a:ext>
              </a:extLst>
            </p:cNvPr>
            <p:cNvGrpSpPr/>
            <p:nvPr/>
          </p:nvGrpSpPr>
          <p:grpSpPr>
            <a:xfrm>
              <a:off x="4678026" y="325140"/>
              <a:ext cx="2835948" cy="3056866"/>
              <a:chOff x="6246927" y="861150"/>
              <a:chExt cx="2835948" cy="3056866"/>
            </a:xfrm>
          </p:grpSpPr>
          <p:sp>
            <p:nvSpPr>
              <p:cNvPr id="182" name="Every partner is Platinum - Worldclass customer service, from first contact, throughout the life of the contract and beyond">
                <a:extLst>
                  <a:ext uri="{FF2B5EF4-FFF2-40B4-BE49-F238E27FC236}">
                    <a16:creationId xmlns:a16="http://schemas.microsoft.com/office/drawing/2014/main" id="{A125922A-F6C2-31D7-F530-AEAF85950060}"/>
                  </a:ext>
                </a:extLst>
              </p:cNvPr>
              <p:cNvSpPr/>
              <p:nvPr/>
            </p:nvSpPr>
            <p:spPr>
              <a:xfrm>
                <a:off x="6246927" y="1549216"/>
                <a:ext cx="2835948" cy="2368800"/>
              </a:xfrm>
              <a:prstGeom prst="roundRect">
                <a:avLst>
                  <a:gd name="adj" fmla="val 481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Utilise our Governance</a:t>
                </a: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br>
                  <a:rPr kumimoji="0" lang="en-GB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Accreditations, Certifications &amp; Frameworks - Driving continuous improvement and open opportunity</a:t>
                </a:r>
                <a:r>
                  <a:rPr kumimoji="0" lang="en-GB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.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84" name="Picture 183">
                <a:extLst>
                  <a:ext uri="{FF2B5EF4-FFF2-40B4-BE49-F238E27FC236}">
                    <a16:creationId xmlns:a16="http://schemas.microsoft.com/office/drawing/2014/main" id="{1E70ABFB-8BEA-8943-4373-51B7CCFA6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7150048" y="861150"/>
                <a:ext cx="1177005" cy="1199394"/>
              </a:xfrm>
              <a:prstGeom prst="rect">
                <a:avLst/>
              </a:prstGeom>
            </p:spPr>
          </p:pic>
        </p:grpSp>
        <p:pic>
          <p:nvPicPr>
            <p:cNvPr id="188" name="Graphic 187">
              <a:extLst>
                <a:ext uri="{FF2B5EF4-FFF2-40B4-BE49-F238E27FC236}">
                  <a16:creationId xmlns:a16="http://schemas.microsoft.com/office/drawing/2014/main" id="{0E49D6D9-5D4E-A723-FAD3-C81F70330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851283" y="539105"/>
              <a:ext cx="452241" cy="452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3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22A777-B85C-A00F-B48A-72B8E809C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>
              <a:alpha val="10000"/>
            </a:schemeClr>
          </a:solidFill>
        </p:spPr>
        <p:txBody>
          <a:bodyPr/>
          <a:lstStyle/>
          <a:p>
            <a:r>
              <a:rPr lang="en-GB" dirty="0"/>
              <a:t>Be Unstoppable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770296-11C9-C9D4-ED1C-B28204B33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Let’s </a:t>
            </a:r>
            <a:r>
              <a:rPr lang="en-GB" b="1" dirty="0" err="1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Solutionize</a:t>
            </a:r>
            <a:r>
              <a:rPr lang="en-GB" sz="3500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™</a:t>
            </a:r>
            <a:r>
              <a:rPr lang="en-GB" b="1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 Together</a:t>
            </a:r>
          </a:p>
        </p:txBody>
      </p:sp>
    </p:spTree>
    <p:extLst>
      <p:ext uri="{BB962C8B-B14F-4D97-AF65-F5344CB8AC3E}">
        <p14:creationId xmlns:p14="http://schemas.microsoft.com/office/powerpoint/2010/main" val="182437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Footer">
            <a:extLst>
              <a:ext uri="{FF2B5EF4-FFF2-40B4-BE49-F238E27FC236}">
                <a16:creationId xmlns:a16="http://schemas.microsoft.com/office/drawing/2014/main" id="{90E10707-6C63-E810-0A11-02CDF464EC88}"/>
              </a:ext>
            </a:extLst>
          </p:cNvPr>
          <p:cNvGrpSpPr/>
          <p:nvPr/>
        </p:nvGrpSpPr>
        <p:grpSpPr>
          <a:xfrm>
            <a:off x="0" y="6334126"/>
            <a:ext cx="12249150" cy="549274"/>
            <a:chOff x="0" y="6334126"/>
            <a:chExt cx="12249150" cy="549274"/>
          </a:xfrm>
          <a:solidFill>
            <a:srgbClr val="1A1C2B"/>
          </a:solidFill>
        </p:grpSpPr>
        <p:sp>
          <p:nvSpPr>
            <p:cNvPr id="10" name="The Exponential-e Group Channel Partner Programme">
              <a:extLst>
                <a:ext uri="{FF2B5EF4-FFF2-40B4-BE49-F238E27FC236}">
                  <a16:creationId xmlns:a16="http://schemas.microsoft.com/office/drawing/2014/main" id="{10021846-ACAA-2E08-AC70-3843D2998102}"/>
                </a:ext>
              </a:extLst>
            </p:cNvPr>
            <p:cNvSpPr/>
            <p:nvPr userDrawn="1"/>
          </p:nvSpPr>
          <p:spPr>
            <a:xfrm>
              <a:off x="0" y="6334126"/>
              <a:ext cx="12249150" cy="546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Be unstoppable.</a:t>
              </a: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 The Exponential-e Group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NowText Regular" panose="020B0504030202020204" pitchFamily="34" charset="0"/>
                </a:rPr>
                <a:t>Channel Partner Programme</a:t>
              </a:r>
            </a:p>
          </p:txBody>
        </p:sp>
        <p:sp>
          <p:nvSpPr>
            <p:cNvPr id="11" name="Website | Contact Number">
              <a:extLst>
                <a:ext uri="{FF2B5EF4-FFF2-40B4-BE49-F238E27FC236}">
                  <a16:creationId xmlns:a16="http://schemas.microsoft.com/office/drawing/2014/main" id="{BDF02A5D-1278-9A78-8B48-9E5867D35440}"/>
                </a:ext>
              </a:extLst>
            </p:cNvPr>
            <p:cNvSpPr/>
            <p:nvPr userDrawn="1"/>
          </p:nvSpPr>
          <p:spPr>
            <a:xfrm>
              <a:off x="6096000" y="6337300"/>
              <a:ext cx="6096000" cy="546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NowText Regular" panose="020B0504030202020204" pitchFamily="34" charset="0"/>
                </a:rPr>
                <a:t>www.expo-e.uk   |   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NowDisplay Bold" panose="020B0804030202020204" pitchFamily="34" charset="0"/>
                </a:rPr>
                <a:t>0203 993 3374</a:t>
              </a:r>
            </a:p>
          </p:txBody>
        </p:sp>
      </p:grpSp>
      <p:grpSp>
        <p:nvGrpSpPr>
          <p:cNvPr id="12" name="Expo.e Logo">
            <a:extLst>
              <a:ext uri="{FF2B5EF4-FFF2-40B4-BE49-F238E27FC236}">
                <a16:creationId xmlns:a16="http://schemas.microsoft.com/office/drawing/2014/main" id="{AD9B198B-7F01-689B-A963-BEB6EA1BE4E1}"/>
              </a:ext>
            </a:extLst>
          </p:cNvPr>
          <p:cNvGrpSpPr/>
          <p:nvPr/>
        </p:nvGrpSpPr>
        <p:grpSpPr>
          <a:xfrm>
            <a:off x="368300" y="241303"/>
            <a:ext cx="2057353" cy="324928"/>
            <a:chOff x="368300" y="241303"/>
            <a:chExt cx="2057353" cy="324928"/>
          </a:xfrm>
          <a:solidFill>
            <a:schemeClr val="bg2"/>
          </a:solidFill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13979F3B-53A3-30C1-1F9F-54B709CF3295}"/>
                </a:ext>
              </a:extLst>
            </p:cNvPr>
            <p:cNvSpPr/>
            <p:nvPr/>
          </p:nvSpPr>
          <p:spPr>
            <a:xfrm>
              <a:off x="368300" y="248768"/>
              <a:ext cx="302184" cy="310036"/>
            </a:xfrm>
            <a:custGeom>
              <a:avLst/>
              <a:gdLst>
                <a:gd name="connsiteX0" fmla="*/ 0 w 302184"/>
                <a:gd name="connsiteY0" fmla="*/ 0 h 310036"/>
                <a:gd name="connsiteX1" fmla="*/ 0 w 302184"/>
                <a:gd name="connsiteY1" fmla="*/ 310036 h 310036"/>
                <a:gd name="connsiteX2" fmla="*/ 302166 w 302184"/>
                <a:gd name="connsiteY2" fmla="*/ 310036 h 310036"/>
                <a:gd name="connsiteX3" fmla="*/ 302166 w 302184"/>
                <a:gd name="connsiteY3" fmla="*/ 245508 h 310036"/>
                <a:gd name="connsiteX4" fmla="*/ 76282 w 302184"/>
                <a:gd name="connsiteY4" fmla="*/ 245508 h 310036"/>
                <a:gd name="connsiteX5" fmla="*/ 76282 w 302184"/>
                <a:gd name="connsiteY5" fmla="*/ 182927 h 310036"/>
                <a:gd name="connsiteX6" fmla="*/ 298163 w 302184"/>
                <a:gd name="connsiteY6" fmla="*/ 182927 h 310036"/>
                <a:gd name="connsiteX7" fmla="*/ 298163 w 302184"/>
                <a:gd name="connsiteY7" fmla="*/ 121927 h 310036"/>
                <a:gd name="connsiteX8" fmla="*/ 76163 w 302184"/>
                <a:gd name="connsiteY8" fmla="*/ 121927 h 310036"/>
                <a:gd name="connsiteX9" fmla="*/ 76163 w 302184"/>
                <a:gd name="connsiteY9" fmla="*/ 64373 h 310036"/>
                <a:gd name="connsiteX10" fmla="*/ 302185 w 302184"/>
                <a:gd name="connsiteY10" fmla="*/ 64373 h 310036"/>
                <a:gd name="connsiteX11" fmla="*/ 302185 w 302184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184" h="310036">
                  <a:moveTo>
                    <a:pt x="0" y="0"/>
                  </a:moveTo>
                  <a:lnTo>
                    <a:pt x="0" y="310036"/>
                  </a:lnTo>
                  <a:lnTo>
                    <a:pt x="302166" y="310036"/>
                  </a:lnTo>
                  <a:lnTo>
                    <a:pt x="302166" y="245508"/>
                  </a:lnTo>
                  <a:lnTo>
                    <a:pt x="76282" y="245508"/>
                  </a:lnTo>
                  <a:lnTo>
                    <a:pt x="76282" y="182927"/>
                  </a:lnTo>
                  <a:lnTo>
                    <a:pt x="298163" y="182927"/>
                  </a:lnTo>
                  <a:lnTo>
                    <a:pt x="298163" y="121927"/>
                  </a:lnTo>
                  <a:lnTo>
                    <a:pt x="76163" y="121927"/>
                  </a:lnTo>
                  <a:lnTo>
                    <a:pt x="76163" y="64373"/>
                  </a:lnTo>
                  <a:lnTo>
                    <a:pt x="302185" y="64373"/>
                  </a:lnTo>
                  <a:lnTo>
                    <a:pt x="302185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23C68C32-6F91-7858-257A-85BE7D104142}"/>
                </a:ext>
              </a:extLst>
            </p:cNvPr>
            <p:cNvSpPr/>
            <p:nvPr/>
          </p:nvSpPr>
          <p:spPr>
            <a:xfrm>
              <a:off x="1449582" y="241303"/>
              <a:ext cx="392962" cy="324928"/>
            </a:xfrm>
            <a:custGeom>
              <a:avLst/>
              <a:gdLst>
                <a:gd name="connsiteX0" fmla="*/ 389151 w 392962"/>
                <a:gd name="connsiteY0" fmla="*/ 126531 h 324928"/>
                <a:gd name="connsiteX1" fmla="*/ 354575 w 392962"/>
                <a:gd name="connsiteY1" fmla="*/ 58438 h 324928"/>
                <a:gd name="connsiteX2" fmla="*/ 274628 w 392962"/>
                <a:gd name="connsiteY2" fmla="*/ 10518 h 324928"/>
                <a:gd name="connsiteX3" fmla="*/ 177050 w 392962"/>
                <a:gd name="connsiteY3" fmla="*/ 628 h 324928"/>
                <a:gd name="connsiteX4" fmla="*/ 83493 w 392962"/>
                <a:gd name="connsiteY4" fmla="*/ 24438 h 324928"/>
                <a:gd name="connsiteX5" fmla="*/ 20245 w 392962"/>
                <a:gd name="connsiteY5" fmla="*/ 82888 h 324928"/>
                <a:gd name="connsiteX6" fmla="*/ 420 w 392962"/>
                <a:gd name="connsiteY6" fmla="*/ 150021 h 324928"/>
                <a:gd name="connsiteX7" fmla="*/ 0 w 392962"/>
                <a:gd name="connsiteY7" fmla="*/ 162460 h 324928"/>
                <a:gd name="connsiteX8" fmla="*/ 3811 w 392962"/>
                <a:gd name="connsiteY8" fmla="*/ 198398 h 324928"/>
                <a:gd name="connsiteX9" fmla="*/ 38388 w 392962"/>
                <a:gd name="connsiteY9" fmla="*/ 266482 h 324928"/>
                <a:gd name="connsiteX10" fmla="*/ 118335 w 392962"/>
                <a:gd name="connsiteY10" fmla="*/ 314403 h 324928"/>
                <a:gd name="connsiteX11" fmla="*/ 215913 w 392962"/>
                <a:gd name="connsiteY11" fmla="*/ 324301 h 324928"/>
                <a:gd name="connsiteX12" fmla="*/ 309469 w 392962"/>
                <a:gd name="connsiteY12" fmla="*/ 300482 h 324928"/>
                <a:gd name="connsiteX13" fmla="*/ 372717 w 392962"/>
                <a:gd name="connsiteY13" fmla="*/ 242032 h 324928"/>
                <a:gd name="connsiteX14" fmla="*/ 392542 w 392962"/>
                <a:gd name="connsiteY14" fmla="*/ 174900 h 324928"/>
                <a:gd name="connsiteX15" fmla="*/ 392962 w 392962"/>
                <a:gd name="connsiteY15" fmla="*/ 162460 h 324928"/>
                <a:gd name="connsiteX16" fmla="*/ 389151 w 392962"/>
                <a:gd name="connsiteY16" fmla="*/ 126531 h 324928"/>
                <a:gd name="connsiteX17" fmla="*/ 306645 w 392962"/>
                <a:gd name="connsiteY17" fmla="*/ 207529 h 324928"/>
                <a:gd name="connsiteX18" fmla="*/ 265771 w 392962"/>
                <a:gd name="connsiteY18" fmla="*/ 246273 h 324928"/>
                <a:gd name="connsiteX19" fmla="*/ 196289 w 392962"/>
                <a:gd name="connsiteY19" fmla="*/ 260184 h 324928"/>
                <a:gd name="connsiteX20" fmla="*/ 128005 w 392962"/>
                <a:gd name="connsiteY20" fmla="*/ 246584 h 324928"/>
                <a:gd name="connsiteX21" fmla="*/ 77543 w 392962"/>
                <a:gd name="connsiteY21" fmla="*/ 177377 h 324928"/>
                <a:gd name="connsiteX22" fmla="*/ 86107 w 392962"/>
                <a:gd name="connsiteY22" fmla="*/ 117775 h 324928"/>
                <a:gd name="connsiteX23" fmla="*/ 128178 w 392962"/>
                <a:gd name="connsiteY23" fmla="*/ 78025 h 324928"/>
                <a:gd name="connsiteX24" fmla="*/ 210657 w 392962"/>
                <a:gd name="connsiteY24" fmla="*/ 65312 h 324928"/>
                <a:gd name="connsiteX25" fmla="*/ 264510 w 392962"/>
                <a:gd name="connsiteY25" fmla="*/ 77952 h 324928"/>
                <a:gd name="connsiteX26" fmla="*/ 315593 w 392962"/>
                <a:gd name="connsiteY26" fmla="*/ 147626 h 324928"/>
                <a:gd name="connsiteX27" fmla="*/ 306645 w 392962"/>
                <a:gd name="connsiteY27" fmla="*/ 207529 h 32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962" h="324928">
                  <a:moveTo>
                    <a:pt x="389151" y="126531"/>
                  </a:moveTo>
                  <a:cubicBezTo>
                    <a:pt x="383850" y="100766"/>
                    <a:pt x="372343" y="77888"/>
                    <a:pt x="354575" y="58438"/>
                  </a:cubicBezTo>
                  <a:cubicBezTo>
                    <a:pt x="332730" y="34547"/>
                    <a:pt x="305329" y="19648"/>
                    <a:pt x="274628" y="10518"/>
                  </a:cubicBezTo>
                  <a:cubicBezTo>
                    <a:pt x="242757" y="1030"/>
                    <a:pt x="210054" y="-1309"/>
                    <a:pt x="177050" y="628"/>
                  </a:cubicBezTo>
                  <a:cubicBezTo>
                    <a:pt x="144393" y="2548"/>
                    <a:pt x="112851" y="9320"/>
                    <a:pt x="83493" y="24438"/>
                  </a:cubicBezTo>
                  <a:cubicBezTo>
                    <a:pt x="57006" y="38084"/>
                    <a:pt x="35326" y="56912"/>
                    <a:pt x="20245" y="82888"/>
                  </a:cubicBezTo>
                  <a:cubicBezTo>
                    <a:pt x="8171" y="103663"/>
                    <a:pt x="1983" y="126175"/>
                    <a:pt x="420" y="150021"/>
                  </a:cubicBezTo>
                  <a:cubicBezTo>
                    <a:pt x="146" y="154188"/>
                    <a:pt x="18" y="158329"/>
                    <a:pt x="0" y="162460"/>
                  </a:cubicBezTo>
                  <a:cubicBezTo>
                    <a:pt x="46" y="174406"/>
                    <a:pt x="1334" y="186388"/>
                    <a:pt x="3811" y="198398"/>
                  </a:cubicBezTo>
                  <a:cubicBezTo>
                    <a:pt x="9112" y="224155"/>
                    <a:pt x="20610" y="247032"/>
                    <a:pt x="38388" y="266482"/>
                  </a:cubicBezTo>
                  <a:cubicBezTo>
                    <a:pt x="60232" y="290374"/>
                    <a:pt x="87634" y="305272"/>
                    <a:pt x="118335" y="314403"/>
                  </a:cubicBezTo>
                  <a:cubicBezTo>
                    <a:pt x="150206" y="323890"/>
                    <a:pt x="182908" y="326239"/>
                    <a:pt x="215913" y="324301"/>
                  </a:cubicBezTo>
                  <a:cubicBezTo>
                    <a:pt x="248570" y="322382"/>
                    <a:pt x="280103" y="315600"/>
                    <a:pt x="309469" y="300482"/>
                  </a:cubicBezTo>
                  <a:cubicBezTo>
                    <a:pt x="335948" y="286836"/>
                    <a:pt x="357628" y="268008"/>
                    <a:pt x="372717" y="242032"/>
                  </a:cubicBezTo>
                  <a:cubicBezTo>
                    <a:pt x="384791" y="221257"/>
                    <a:pt x="390979" y="198746"/>
                    <a:pt x="392542" y="174900"/>
                  </a:cubicBezTo>
                  <a:cubicBezTo>
                    <a:pt x="392807" y="170732"/>
                    <a:pt x="392944" y="166591"/>
                    <a:pt x="392962" y="162460"/>
                  </a:cubicBezTo>
                  <a:cubicBezTo>
                    <a:pt x="392908" y="150523"/>
                    <a:pt x="391619" y="138532"/>
                    <a:pt x="389151" y="126531"/>
                  </a:cubicBezTo>
                  <a:moveTo>
                    <a:pt x="306645" y="207529"/>
                  </a:moveTo>
                  <a:cubicBezTo>
                    <a:pt x="297633" y="225306"/>
                    <a:pt x="283475" y="237636"/>
                    <a:pt x="265771" y="246273"/>
                  </a:cubicBezTo>
                  <a:cubicBezTo>
                    <a:pt x="243826" y="256958"/>
                    <a:pt x="220300" y="259764"/>
                    <a:pt x="196289" y="260184"/>
                  </a:cubicBezTo>
                  <a:cubicBezTo>
                    <a:pt x="172708" y="259755"/>
                    <a:pt x="149575" y="257031"/>
                    <a:pt x="128005" y="246584"/>
                  </a:cubicBezTo>
                  <a:cubicBezTo>
                    <a:pt x="98876" y="232481"/>
                    <a:pt x="81428" y="209796"/>
                    <a:pt x="77543" y="177377"/>
                  </a:cubicBezTo>
                  <a:cubicBezTo>
                    <a:pt x="75030" y="156766"/>
                    <a:pt x="76821" y="136695"/>
                    <a:pt x="86107" y="117775"/>
                  </a:cubicBezTo>
                  <a:cubicBezTo>
                    <a:pt x="95183" y="99312"/>
                    <a:pt x="109853" y="86608"/>
                    <a:pt x="128178" y="78025"/>
                  </a:cubicBezTo>
                  <a:cubicBezTo>
                    <a:pt x="154355" y="65732"/>
                    <a:pt x="182287" y="63621"/>
                    <a:pt x="210657" y="65312"/>
                  </a:cubicBezTo>
                  <a:cubicBezTo>
                    <a:pt x="229284" y="66445"/>
                    <a:pt x="247500" y="69745"/>
                    <a:pt x="264510" y="77952"/>
                  </a:cubicBezTo>
                  <a:cubicBezTo>
                    <a:pt x="293904" y="92101"/>
                    <a:pt x="311708" y="114804"/>
                    <a:pt x="315593" y="147626"/>
                  </a:cubicBezTo>
                  <a:cubicBezTo>
                    <a:pt x="318052" y="168374"/>
                    <a:pt x="316242" y="188555"/>
                    <a:pt x="306645" y="207529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BA231C99-30C4-7239-F41F-36196CA9954A}"/>
                </a:ext>
              </a:extLst>
            </p:cNvPr>
            <p:cNvSpPr/>
            <p:nvPr/>
          </p:nvSpPr>
          <p:spPr>
            <a:xfrm>
              <a:off x="1105755" y="248750"/>
              <a:ext cx="329042" cy="310100"/>
            </a:xfrm>
            <a:custGeom>
              <a:avLst/>
              <a:gdLst>
                <a:gd name="connsiteX0" fmla="*/ 75770 w 329042"/>
                <a:gd name="connsiteY0" fmla="*/ 127064 h 310100"/>
                <a:gd name="connsiteX1" fmla="*/ 80989 w 329042"/>
                <a:gd name="connsiteY1" fmla="*/ 127064 h 310100"/>
                <a:gd name="connsiteX2" fmla="*/ 213308 w 329042"/>
                <a:gd name="connsiteY2" fmla="*/ 127027 h 310100"/>
                <a:gd name="connsiteX3" fmla="*/ 225336 w 329042"/>
                <a:gd name="connsiteY3" fmla="*/ 126277 h 310100"/>
                <a:gd name="connsiteX4" fmla="*/ 251641 w 329042"/>
                <a:gd name="connsiteY4" fmla="*/ 104954 h 310100"/>
                <a:gd name="connsiteX5" fmla="*/ 252628 w 329042"/>
                <a:gd name="connsiteY5" fmla="*/ 90924 h 310100"/>
                <a:gd name="connsiteX6" fmla="*/ 234686 w 329042"/>
                <a:gd name="connsiteY6" fmla="*/ 64555 h 310100"/>
                <a:gd name="connsiteX7" fmla="*/ 219295 w 329042"/>
                <a:gd name="connsiteY7" fmla="*/ 61603 h 310100"/>
                <a:gd name="connsiteX8" fmla="*/ 78210 w 329042"/>
                <a:gd name="connsiteY8" fmla="*/ 61338 h 310100"/>
                <a:gd name="connsiteX9" fmla="*/ 75770 w 329042"/>
                <a:gd name="connsiteY9" fmla="*/ 61667 h 310100"/>
                <a:gd name="connsiteX10" fmla="*/ 75770 w 329042"/>
                <a:gd name="connsiteY10" fmla="*/ 127064 h 310100"/>
                <a:gd name="connsiteX11" fmla="*/ 76145 w 329042"/>
                <a:gd name="connsiteY11" fmla="*/ 189224 h 310100"/>
                <a:gd name="connsiteX12" fmla="*/ 76145 w 329042"/>
                <a:gd name="connsiteY12" fmla="*/ 310100 h 310100"/>
                <a:gd name="connsiteX13" fmla="*/ 0 w 329042"/>
                <a:gd name="connsiteY13" fmla="*/ 310100 h 310100"/>
                <a:gd name="connsiteX14" fmla="*/ 0 w 329042"/>
                <a:gd name="connsiteY14" fmla="*/ 0 h 310100"/>
                <a:gd name="connsiteX15" fmla="*/ 230500 w 329042"/>
                <a:gd name="connsiteY15" fmla="*/ 0 h 310100"/>
                <a:gd name="connsiteX16" fmla="*/ 308226 w 329042"/>
                <a:gd name="connsiteY16" fmla="*/ 35445 h 310100"/>
                <a:gd name="connsiteX17" fmla="*/ 328983 w 329042"/>
                <a:gd name="connsiteY17" fmla="*/ 98693 h 310100"/>
                <a:gd name="connsiteX18" fmla="*/ 320190 w 329042"/>
                <a:gd name="connsiteY18" fmla="*/ 138562 h 310100"/>
                <a:gd name="connsiteX19" fmla="*/ 273814 w 329042"/>
                <a:gd name="connsiteY19" fmla="*/ 180423 h 310100"/>
                <a:gd name="connsiteX20" fmla="*/ 221232 w 329042"/>
                <a:gd name="connsiteY20" fmla="*/ 189169 h 310100"/>
                <a:gd name="connsiteX21" fmla="*/ 82241 w 329042"/>
                <a:gd name="connsiteY21" fmla="*/ 189215 h 310100"/>
                <a:gd name="connsiteX22" fmla="*/ 76145 w 329042"/>
                <a:gd name="connsiteY22" fmla="*/ 189215 h 3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042" h="310100">
                  <a:moveTo>
                    <a:pt x="75770" y="127064"/>
                  </a:moveTo>
                  <a:lnTo>
                    <a:pt x="80989" y="127064"/>
                  </a:lnTo>
                  <a:cubicBezTo>
                    <a:pt x="125098" y="127064"/>
                    <a:pt x="169226" y="127082"/>
                    <a:pt x="213308" y="127027"/>
                  </a:cubicBezTo>
                  <a:cubicBezTo>
                    <a:pt x="217348" y="127027"/>
                    <a:pt x="221369" y="126762"/>
                    <a:pt x="225336" y="126277"/>
                  </a:cubicBezTo>
                  <a:cubicBezTo>
                    <a:pt x="240517" y="124404"/>
                    <a:pt x="249127" y="117558"/>
                    <a:pt x="251641" y="104954"/>
                  </a:cubicBezTo>
                  <a:cubicBezTo>
                    <a:pt x="252573" y="100393"/>
                    <a:pt x="252902" y="95576"/>
                    <a:pt x="252628" y="90924"/>
                  </a:cubicBezTo>
                  <a:cubicBezTo>
                    <a:pt x="251924" y="78677"/>
                    <a:pt x="247080" y="68769"/>
                    <a:pt x="234686" y="64555"/>
                  </a:cubicBezTo>
                  <a:cubicBezTo>
                    <a:pt x="229778" y="62883"/>
                    <a:pt x="224450" y="61640"/>
                    <a:pt x="219295" y="61603"/>
                  </a:cubicBezTo>
                  <a:cubicBezTo>
                    <a:pt x="172260" y="61320"/>
                    <a:pt x="125263" y="61356"/>
                    <a:pt x="78210" y="61338"/>
                  </a:cubicBezTo>
                  <a:cubicBezTo>
                    <a:pt x="77461" y="61338"/>
                    <a:pt x="76666" y="61539"/>
                    <a:pt x="75770" y="61667"/>
                  </a:cubicBezTo>
                  <a:lnTo>
                    <a:pt x="75770" y="127064"/>
                  </a:lnTo>
                  <a:close/>
                  <a:moveTo>
                    <a:pt x="76145" y="189224"/>
                  </a:moveTo>
                  <a:lnTo>
                    <a:pt x="76145" y="310100"/>
                  </a:lnTo>
                  <a:lnTo>
                    <a:pt x="0" y="310100"/>
                  </a:lnTo>
                  <a:lnTo>
                    <a:pt x="0" y="0"/>
                  </a:lnTo>
                  <a:lnTo>
                    <a:pt x="230500" y="0"/>
                  </a:lnTo>
                  <a:cubicBezTo>
                    <a:pt x="261256" y="0"/>
                    <a:pt x="287972" y="11452"/>
                    <a:pt x="308226" y="35445"/>
                  </a:cubicBezTo>
                  <a:cubicBezTo>
                    <a:pt x="323563" y="53642"/>
                    <a:pt x="329723" y="75076"/>
                    <a:pt x="328983" y="98693"/>
                  </a:cubicBezTo>
                  <a:cubicBezTo>
                    <a:pt x="328553" y="112558"/>
                    <a:pt x="326177" y="125967"/>
                    <a:pt x="320190" y="138562"/>
                  </a:cubicBezTo>
                  <a:cubicBezTo>
                    <a:pt x="310539" y="158962"/>
                    <a:pt x="294242" y="172023"/>
                    <a:pt x="273814" y="180423"/>
                  </a:cubicBezTo>
                  <a:cubicBezTo>
                    <a:pt x="256969" y="187351"/>
                    <a:pt x="239183" y="189124"/>
                    <a:pt x="221232" y="189169"/>
                  </a:cubicBezTo>
                  <a:cubicBezTo>
                    <a:pt x="174902" y="189316"/>
                    <a:pt x="128562" y="189215"/>
                    <a:pt x="82241" y="189215"/>
                  </a:cubicBezTo>
                  <a:lnTo>
                    <a:pt x="76145" y="189215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5DAAA27F-268A-091F-BCB7-F41332789F97}"/>
                </a:ext>
              </a:extLst>
            </p:cNvPr>
            <p:cNvSpPr/>
            <p:nvPr/>
          </p:nvSpPr>
          <p:spPr>
            <a:xfrm>
              <a:off x="695125" y="248750"/>
              <a:ext cx="383968" cy="310036"/>
            </a:xfrm>
            <a:custGeom>
              <a:avLst/>
              <a:gdLst>
                <a:gd name="connsiteX0" fmla="*/ 281245 w 383968"/>
                <a:gd name="connsiteY0" fmla="*/ 0 h 310036"/>
                <a:gd name="connsiteX1" fmla="*/ 192670 w 383968"/>
                <a:gd name="connsiteY1" fmla="*/ 98337 h 310036"/>
                <a:gd name="connsiteX2" fmla="*/ 104497 w 383968"/>
                <a:gd name="connsiteY2" fmla="*/ 0 h 310036"/>
                <a:gd name="connsiteX3" fmla="*/ 1325 w 383968"/>
                <a:gd name="connsiteY3" fmla="*/ 0 h 310036"/>
                <a:gd name="connsiteX4" fmla="*/ 139503 w 383968"/>
                <a:gd name="connsiteY4" fmla="*/ 153688 h 310036"/>
                <a:gd name="connsiteX5" fmla="*/ 0 w 383968"/>
                <a:gd name="connsiteY5" fmla="*/ 310036 h 310036"/>
                <a:gd name="connsiteX6" fmla="*/ 101426 w 383968"/>
                <a:gd name="connsiteY6" fmla="*/ 310036 h 310036"/>
                <a:gd name="connsiteX7" fmla="*/ 190449 w 383968"/>
                <a:gd name="connsiteY7" fmla="*/ 211261 h 310036"/>
                <a:gd name="connsiteX8" fmla="*/ 279454 w 383968"/>
                <a:gd name="connsiteY8" fmla="*/ 310036 h 310036"/>
                <a:gd name="connsiteX9" fmla="*/ 380880 w 383968"/>
                <a:gd name="connsiteY9" fmla="*/ 310036 h 310036"/>
                <a:gd name="connsiteX10" fmla="*/ 244055 w 383968"/>
                <a:gd name="connsiteY10" fmla="*/ 156348 h 310036"/>
                <a:gd name="connsiteX11" fmla="*/ 383969 w 383968"/>
                <a:gd name="connsiteY11" fmla="*/ 0 h 3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968" h="310036">
                  <a:moveTo>
                    <a:pt x="281245" y="0"/>
                  </a:moveTo>
                  <a:lnTo>
                    <a:pt x="192670" y="98337"/>
                  </a:lnTo>
                  <a:lnTo>
                    <a:pt x="104497" y="0"/>
                  </a:lnTo>
                  <a:lnTo>
                    <a:pt x="1325" y="0"/>
                  </a:lnTo>
                  <a:lnTo>
                    <a:pt x="139503" y="153688"/>
                  </a:lnTo>
                  <a:lnTo>
                    <a:pt x="0" y="310036"/>
                  </a:lnTo>
                  <a:lnTo>
                    <a:pt x="101426" y="310036"/>
                  </a:lnTo>
                  <a:lnTo>
                    <a:pt x="190449" y="211261"/>
                  </a:lnTo>
                  <a:lnTo>
                    <a:pt x="279454" y="310036"/>
                  </a:lnTo>
                  <a:lnTo>
                    <a:pt x="380880" y="310036"/>
                  </a:lnTo>
                  <a:lnTo>
                    <a:pt x="244055" y="156348"/>
                  </a:lnTo>
                  <a:lnTo>
                    <a:pt x="383969" y="0"/>
                  </a:lnTo>
                  <a:close/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C47B8A9F-01BE-34F1-FDEC-5C27AB6E280A}"/>
                </a:ext>
              </a:extLst>
            </p:cNvPr>
            <p:cNvSpPr/>
            <p:nvPr/>
          </p:nvSpPr>
          <p:spPr>
            <a:xfrm>
              <a:off x="1901378" y="352872"/>
              <a:ext cx="97066" cy="97066"/>
            </a:xfrm>
            <a:custGeom>
              <a:avLst/>
              <a:gdLst>
                <a:gd name="connsiteX0" fmla="*/ 97066 w 97066"/>
                <a:gd name="connsiteY0" fmla="*/ 48533 h 97066"/>
                <a:gd name="connsiteX1" fmla="*/ 48533 w 97066"/>
                <a:gd name="connsiteY1" fmla="*/ 97066 h 97066"/>
                <a:gd name="connsiteX2" fmla="*/ 0 w 97066"/>
                <a:gd name="connsiteY2" fmla="*/ 48533 h 97066"/>
                <a:gd name="connsiteX3" fmla="*/ 48533 w 97066"/>
                <a:gd name="connsiteY3" fmla="*/ 0 h 97066"/>
                <a:gd name="connsiteX4" fmla="*/ 97066 w 97066"/>
                <a:gd name="connsiteY4" fmla="*/ 48533 h 9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66" h="97066">
                  <a:moveTo>
                    <a:pt x="97066" y="48533"/>
                  </a:moveTo>
                  <a:cubicBezTo>
                    <a:pt x="97066" y="75341"/>
                    <a:pt x="75331" y="97066"/>
                    <a:pt x="48533" y="97066"/>
                  </a:cubicBezTo>
                  <a:cubicBezTo>
                    <a:pt x="21726" y="97066"/>
                    <a:pt x="0" y="75341"/>
                    <a:pt x="0" y="48533"/>
                  </a:cubicBezTo>
                  <a:cubicBezTo>
                    <a:pt x="0" y="21726"/>
                    <a:pt x="21726" y="0"/>
                    <a:pt x="48533" y="0"/>
                  </a:cubicBezTo>
                  <a:cubicBezTo>
                    <a:pt x="75341" y="0"/>
                    <a:pt x="97066" y="21726"/>
                    <a:pt x="97066" y="48533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0627603-0F6A-6AAE-601C-44419882D430}"/>
                </a:ext>
              </a:extLst>
            </p:cNvPr>
            <p:cNvSpPr/>
            <p:nvPr/>
          </p:nvSpPr>
          <p:spPr>
            <a:xfrm>
              <a:off x="2065514" y="241303"/>
              <a:ext cx="360139" cy="318515"/>
            </a:xfrm>
            <a:custGeom>
              <a:avLst/>
              <a:gdLst>
                <a:gd name="connsiteX0" fmla="*/ 184881 w 360139"/>
                <a:gd name="connsiteY0" fmla="*/ 256282 h 318515"/>
                <a:gd name="connsiteX1" fmla="*/ 126925 w 360139"/>
                <a:gd name="connsiteY1" fmla="*/ 242224 h 318515"/>
                <a:gd name="connsiteX2" fmla="*/ 73603 w 360139"/>
                <a:gd name="connsiteY2" fmla="*/ 184295 h 318515"/>
                <a:gd name="connsiteX3" fmla="*/ 71318 w 360139"/>
                <a:gd name="connsiteY3" fmla="*/ 136457 h 318515"/>
                <a:gd name="connsiteX4" fmla="*/ 142783 w 360139"/>
                <a:gd name="connsiteY4" fmla="*/ 68328 h 318515"/>
                <a:gd name="connsiteX5" fmla="*/ 247362 w 360139"/>
                <a:gd name="connsiteY5" fmla="*/ 76161 h 318515"/>
                <a:gd name="connsiteX6" fmla="*/ 290320 w 360139"/>
                <a:gd name="connsiteY6" fmla="*/ 132106 h 318515"/>
                <a:gd name="connsiteX7" fmla="*/ 290320 w 360139"/>
                <a:gd name="connsiteY7" fmla="*/ 136685 h 318515"/>
                <a:gd name="connsiteX8" fmla="*/ 162159 w 360139"/>
                <a:gd name="connsiteY8" fmla="*/ 136685 h 318515"/>
                <a:gd name="connsiteX9" fmla="*/ 138423 w 360139"/>
                <a:gd name="connsiteY9" fmla="*/ 150276 h 318515"/>
                <a:gd name="connsiteX10" fmla="*/ 118462 w 360139"/>
                <a:gd name="connsiteY10" fmla="*/ 184295 h 318515"/>
                <a:gd name="connsiteX11" fmla="*/ 359920 w 360139"/>
                <a:gd name="connsiteY11" fmla="*/ 184295 h 318515"/>
                <a:gd name="connsiteX12" fmla="*/ 360140 w 360139"/>
                <a:gd name="connsiteY12" fmla="*/ 184076 h 318515"/>
                <a:gd name="connsiteX13" fmla="*/ 359966 w 360139"/>
                <a:gd name="connsiteY13" fmla="*/ 136685 h 318515"/>
                <a:gd name="connsiteX14" fmla="*/ 344410 w 360139"/>
                <a:gd name="connsiteY14" fmla="*/ 76956 h 318515"/>
                <a:gd name="connsiteX15" fmla="*/ 267333 w 360139"/>
                <a:gd name="connsiteY15" fmla="*/ 14365 h 318515"/>
                <a:gd name="connsiteX16" fmla="*/ 194506 w 360139"/>
                <a:gd name="connsiteY16" fmla="*/ 455 h 318515"/>
                <a:gd name="connsiteX17" fmla="*/ 69608 w 360139"/>
                <a:gd name="connsiteY17" fmla="*/ 28112 h 318515"/>
                <a:gd name="connsiteX18" fmla="*/ 21011 w 360139"/>
                <a:gd name="connsiteY18" fmla="*/ 77550 h 318515"/>
                <a:gd name="connsiteX19" fmla="*/ 8 w 360139"/>
                <a:gd name="connsiteY19" fmla="*/ 156647 h 318515"/>
                <a:gd name="connsiteX20" fmla="*/ 17685 w 360139"/>
                <a:gd name="connsiteY20" fmla="*/ 233806 h 318515"/>
                <a:gd name="connsiteX21" fmla="*/ 68046 w 360139"/>
                <a:gd name="connsiteY21" fmla="*/ 288344 h 318515"/>
                <a:gd name="connsiteX22" fmla="*/ 192550 w 360139"/>
                <a:gd name="connsiteY22" fmla="*/ 318515 h 318515"/>
                <a:gd name="connsiteX23" fmla="*/ 346786 w 360139"/>
                <a:gd name="connsiteY23" fmla="*/ 258905 h 318515"/>
                <a:gd name="connsiteX24" fmla="*/ 346823 w 360139"/>
                <a:gd name="connsiteY24" fmla="*/ 258786 h 318515"/>
                <a:gd name="connsiteX25" fmla="*/ 346823 w 360139"/>
                <a:gd name="connsiteY25" fmla="*/ 214274 h 318515"/>
                <a:gd name="connsiteX26" fmla="*/ 346494 w 360139"/>
                <a:gd name="connsiteY26" fmla="*/ 214082 h 318515"/>
                <a:gd name="connsiteX27" fmla="*/ 279004 w 360139"/>
                <a:gd name="connsiteY27" fmla="*/ 245359 h 318515"/>
                <a:gd name="connsiteX28" fmla="*/ 184881 w 360139"/>
                <a:gd name="connsiteY28" fmla="*/ 256282 h 3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0139" h="318515">
                  <a:moveTo>
                    <a:pt x="184881" y="256282"/>
                  </a:moveTo>
                  <a:cubicBezTo>
                    <a:pt x="165295" y="255203"/>
                    <a:pt x="145324" y="249948"/>
                    <a:pt x="126925" y="242224"/>
                  </a:cubicBezTo>
                  <a:cubicBezTo>
                    <a:pt x="102896" y="232116"/>
                    <a:pt x="82569" y="211276"/>
                    <a:pt x="73603" y="184295"/>
                  </a:cubicBezTo>
                  <a:cubicBezTo>
                    <a:pt x="70431" y="174753"/>
                    <a:pt x="67031" y="156336"/>
                    <a:pt x="71318" y="136457"/>
                  </a:cubicBezTo>
                  <a:cubicBezTo>
                    <a:pt x="76829" y="110902"/>
                    <a:pt x="95054" y="82942"/>
                    <a:pt x="142783" y="68328"/>
                  </a:cubicBezTo>
                  <a:cubicBezTo>
                    <a:pt x="171016" y="59690"/>
                    <a:pt x="220418" y="63739"/>
                    <a:pt x="247362" y="76161"/>
                  </a:cubicBezTo>
                  <a:cubicBezTo>
                    <a:pt x="271062" y="87110"/>
                    <a:pt x="290329" y="104632"/>
                    <a:pt x="290320" y="132106"/>
                  </a:cubicBezTo>
                  <a:lnTo>
                    <a:pt x="290320" y="136685"/>
                  </a:lnTo>
                  <a:lnTo>
                    <a:pt x="162159" y="136685"/>
                  </a:lnTo>
                  <a:cubicBezTo>
                    <a:pt x="152398" y="136685"/>
                    <a:pt x="143368" y="141859"/>
                    <a:pt x="138423" y="150276"/>
                  </a:cubicBezTo>
                  <a:lnTo>
                    <a:pt x="118462" y="184295"/>
                  </a:lnTo>
                  <a:lnTo>
                    <a:pt x="359920" y="184295"/>
                  </a:lnTo>
                  <a:cubicBezTo>
                    <a:pt x="360039" y="184295"/>
                    <a:pt x="360140" y="184195"/>
                    <a:pt x="360140" y="184076"/>
                  </a:cubicBezTo>
                  <a:lnTo>
                    <a:pt x="359966" y="136685"/>
                  </a:lnTo>
                  <a:cubicBezTo>
                    <a:pt x="359966" y="115161"/>
                    <a:pt x="355360" y="96067"/>
                    <a:pt x="344410" y="76956"/>
                  </a:cubicBezTo>
                  <a:cubicBezTo>
                    <a:pt x="326779" y="46200"/>
                    <a:pt x="299898" y="26668"/>
                    <a:pt x="267333" y="14365"/>
                  </a:cubicBezTo>
                  <a:cubicBezTo>
                    <a:pt x="243898" y="5527"/>
                    <a:pt x="219412" y="1825"/>
                    <a:pt x="194506" y="455"/>
                  </a:cubicBezTo>
                  <a:cubicBezTo>
                    <a:pt x="150259" y="-1986"/>
                    <a:pt x="108161" y="5143"/>
                    <a:pt x="69608" y="28112"/>
                  </a:cubicBezTo>
                  <a:cubicBezTo>
                    <a:pt x="49135" y="40296"/>
                    <a:pt x="33213" y="57214"/>
                    <a:pt x="21011" y="77550"/>
                  </a:cubicBezTo>
                  <a:cubicBezTo>
                    <a:pt x="6461" y="101835"/>
                    <a:pt x="264" y="128450"/>
                    <a:pt x="8" y="156647"/>
                  </a:cubicBezTo>
                  <a:cubicBezTo>
                    <a:pt x="-230" y="183802"/>
                    <a:pt x="4852" y="209613"/>
                    <a:pt x="17685" y="233806"/>
                  </a:cubicBezTo>
                  <a:cubicBezTo>
                    <a:pt x="29740" y="256464"/>
                    <a:pt x="46786" y="274351"/>
                    <a:pt x="68046" y="288344"/>
                  </a:cubicBezTo>
                  <a:cubicBezTo>
                    <a:pt x="86499" y="300510"/>
                    <a:pt x="124850" y="318515"/>
                    <a:pt x="192550" y="318515"/>
                  </a:cubicBezTo>
                  <a:cubicBezTo>
                    <a:pt x="302302" y="318515"/>
                    <a:pt x="345452" y="260724"/>
                    <a:pt x="346786" y="258905"/>
                  </a:cubicBezTo>
                  <a:cubicBezTo>
                    <a:pt x="346814" y="258868"/>
                    <a:pt x="346823" y="258832"/>
                    <a:pt x="346823" y="258786"/>
                  </a:cubicBezTo>
                  <a:lnTo>
                    <a:pt x="346823" y="214274"/>
                  </a:lnTo>
                  <a:cubicBezTo>
                    <a:pt x="346823" y="214101"/>
                    <a:pt x="346640" y="213991"/>
                    <a:pt x="346494" y="214082"/>
                  </a:cubicBezTo>
                  <a:cubicBezTo>
                    <a:pt x="342737" y="216276"/>
                    <a:pt x="307521" y="236667"/>
                    <a:pt x="279004" y="245359"/>
                  </a:cubicBezTo>
                  <a:cubicBezTo>
                    <a:pt x="241220" y="256867"/>
                    <a:pt x="204724" y="257415"/>
                    <a:pt x="184881" y="256282"/>
                  </a:cubicBezTo>
                </a:path>
              </a:pathLst>
            </a:custGeom>
            <a:grpFill/>
            <a:ln w="9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3" name="toaster3">
            <a:extLst>
              <a:ext uri="{FF2B5EF4-FFF2-40B4-BE49-F238E27FC236}">
                <a16:creationId xmlns:a16="http://schemas.microsoft.com/office/drawing/2014/main" id="{679ABCE9-5814-4138-FE47-9946DF33431A}"/>
              </a:ext>
            </a:extLst>
          </p:cNvPr>
          <p:cNvGrpSpPr/>
          <p:nvPr/>
        </p:nvGrpSpPr>
        <p:grpSpPr>
          <a:xfrm>
            <a:off x="6329680" y="2727960"/>
            <a:ext cx="4693874" cy="3530601"/>
            <a:chOff x="6329680" y="2727960"/>
            <a:chExt cx="4693874" cy="3530601"/>
          </a:xfrm>
        </p:grpSpPr>
        <p:pic>
          <p:nvPicPr>
            <p:cNvPr id="28" name="background">
              <a:extLst>
                <a:ext uri="{FF2B5EF4-FFF2-40B4-BE49-F238E27FC236}">
                  <a16:creationId xmlns:a16="http://schemas.microsoft.com/office/drawing/2014/main" id="{32C5836D-823B-F89E-7D7A-DDA2F63C5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17" t="56088" b="9064"/>
            <a:stretch/>
          </p:blipFill>
          <p:spPr>
            <a:xfrm>
              <a:off x="6329680" y="3868687"/>
              <a:ext cx="4693874" cy="2389874"/>
            </a:xfrm>
            <a:prstGeom prst="rect">
              <a:avLst/>
            </a:prstGeom>
          </p:spPr>
        </p:pic>
        <p:pic>
          <p:nvPicPr>
            <p:cNvPr id="33" name="toaster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FA001BB-A230-A5FA-3E3D-B9C4F850D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7" t="39452" r="6669" b="15584"/>
            <a:stretch/>
          </p:blipFill>
          <p:spPr>
            <a:xfrm>
              <a:off x="6812280" y="2727960"/>
              <a:ext cx="3540760" cy="3083560"/>
            </a:xfrm>
            <a:prstGeom prst="rect">
              <a:avLst/>
            </a:prstGeom>
          </p:spPr>
        </p:pic>
      </p:grpSp>
      <p:pic>
        <p:nvPicPr>
          <p:cNvPr id="46" name="toast blur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57A73DE-CFA4-13E8-0395-60D2EBBC5D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0" t="3303" r="8922" b="50324"/>
          <a:stretch/>
        </p:blipFill>
        <p:spPr>
          <a:xfrm>
            <a:off x="7335520" y="241215"/>
            <a:ext cx="2790966" cy="3180250"/>
          </a:xfrm>
          <a:prstGeom prst="rect">
            <a:avLst/>
          </a:prstGeom>
        </p:spPr>
      </p:pic>
      <p:pic>
        <p:nvPicPr>
          <p:cNvPr id="60" name="toast2">
            <a:extLst>
              <a:ext uri="{FF2B5EF4-FFF2-40B4-BE49-F238E27FC236}">
                <a16:creationId xmlns:a16="http://schemas.microsoft.com/office/drawing/2014/main" id="{BD22A165-C4B9-03E5-2902-9737D32BA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7" t="3302" r="11064" b="72399"/>
          <a:stretch/>
        </p:blipFill>
        <p:spPr>
          <a:xfrm>
            <a:off x="7778503" y="3116716"/>
            <a:ext cx="1640840" cy="1666410"/>
          </a:xfrm>
          <a:prstGeom prst="rect">
            <a:avLst/>
          </a:prstGeom>
        </p:spPr>
      </p:pic>
      <p:pic>
        <p:nvPicPr>
          <p:cNvPr id="37" name="toaster2">
            <a:extLst>
              <a:ext uri="{FF2B5EF4-FFF2-40B4-BE49-F238E27FC236}">
                <a16:creationId xmlns:a16="http://schemas.microsoft.com/office/drawing/2014/main" id="{BC5794EA-82D9-5E12-6B5D-5E055924F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8" t="41009" r="6668" b="14842"/>
          <a:stretch/>
        </p:blipFill>
        <p:spPr>
          <a:xfrm>
            <a:off x="6741160" y="2834640"/>
            <a:ext cx="3611880" cy="3027680"/>
          </a:xfrm>
          <a:prstGeom prst="rect">
            <a:avLst/>
          </a:prstGeom>
        </p:spPr>
      </p:pic>
      <p:pic>
        <p:nvPicPr>
          <p:cNvPr id="58" name="toast1">
            <a:extLst>
              <a:ext uri="{FF2B5EF4-FFF2-40B4-BE49-F238E27FC236}">
                <a16:creationId xmlns:a16="http://schemas.microsoft.com/office/drawing/2014/main" id="{64A26CD3-8724-AE76-30A7-85E5AE02C3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13305" r="18390" b="58176"/>
          <a:stretch/>
        </p:blipFill>
        <p:spPr>
          <a:xfrm>
            <a:off x="7373620" y="3119890"/>
            <a:ext cx="1793240" cy="1955800"/>
          </a:xfrm>
          <a:prstGeom prst="rect">
            <a:avLst/>
          </a:prstGeom>
        </p:spPr>
      </p:pic>
      <p:pic>
        <p:nvPicPr>
          <p:cNvPr id="40" name="toaster1">
            <a:extLst>
              <a:ext uri="{FF2B5EF4-FFF2-40B4-BE49-F238E27FC236}">
                <a16:creationId xmlns:a16="http://schemas.microsoft.com/office/drawing/2014/main" id="{F5E659E3-327B-57FE-D01E-4A67A75C54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9" t="41823" r="7931" b="14843"/>
          <a:stretch/>
        </p:blipFill>
        <p:spPr>
          <a:xfrm>
            <a:off x="6741160" y="2890520"/>
            <a:ext cx="3484880" cy="2971800"/>
          </a:xfrm>
          <a:prstGeom prst="rect">
            <a:avLst/>
          </a:prstGeom>
        </p:spPr>
      </p:pic>
      <p:sp>
        <p:nvSpPr>
          <p:cNvPr id="64" name="Tech is being commoditised...">
            <a:extLst>
              <a:ext uri="{FF2B5EF4-FFF2-40B4-BE49-F238E27FC236}">
                <a16:creationId xmlns:a16="http://schemas.microsoft.com/office/drawing/2014/main" id="{56F06B21-1026-7715-33A5-A879DEBCED31}"/>
              </a:ext>
            </a:extLst>
          </p:cNvPr>
          <p:cNvSpPr txBox="1"/>
          <p:nvPr/>
        </p:nvSpPr>
        <p:spPr>
          <a:xfrm>
            <a:off x="380248" y="1728568"/>
            <a:ext cx="511887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NowDisplay Black" panose="020B0A04030202020204" pitchFamily="34" charset="0"/>
              </a:rPr>
              <a:t>Tech is being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NowDisplay Black" panose="020B0A04030202020204" pitchFamily="34" charset="0"/>
              </a:rPr>
              <a:t>Commoditised…</a:t>
            </a:r>
          </a:p>
        </p:txBody>
      </p:sp>
      <p:sp>
        <p:nvSpPr>
          <p:cNvPr id="65" name="if your don't solutionise">
            <a:extLst>
              <a:ext uri="{FF2B5EF4-FFF2-40B4-BE49-F238E27FC236}">
                <a16:creationId xmlns:a16="http://schemas.microsoft.com/office/drawing/2014/main" id="{D9F85FAE-BA86-9DB1-9FD3-16E70EA488B5}"/>
              </a:ext>
            </a:extLst>
          </p:cNvPr>
          <p:cNvSpPr txBox="1"/>
          <p:nvPr/>
        </p:nvSpPr>
        <p:spPr>
          <a:xfrm>
            <a:off x="380247" y="3600568"/>
            <a:ext cx="7191469" cy="61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NowDisplay Black" panose="020B0A04030202020204" pitchFamily="34" charset="0"/>
              </a:rPr>
              <a:t>If we don’t </a:t>
            </a:r>
            <a:r>
              <a:rPr kumimoji="0" lang="en-GB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NowDisplay Black" panose="020B0A04030202020204" pitchFamily="34" charset="0"/>
              </a:rPr>
              <a:t>solutionize</a:t>
            </a: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NowDisplay Black" panose="020B0A04030202020204" pitchFamily="34" charset="0"/>
              </a:rPr>
              <a:t>™</a:t>
            </a:r>
          </a:p>
        </p:txBody>
      </p:sp>
      <p:sp>
        <p:nvSpPr>
          <p:cNvPr id="66" name="You're toast">
            <a:extLst>
              <a:ext uri="{FF2B5EF4-FFF2-40B4-BE49-F238E27FC236}">
                <a16:creationId xmlns:a16="http://schemas.microsoft.com/office/drawing/2014/main" id="{70E9D185-1FB9-902A-593B-C2DDCB99272D}"/>
              </a:ext>
            </a:extLst>
          </p:cNvPr>
          <p:cNvSpPr txBox="1"/>
          <p:nvPr/>
        </p:nvSpPr>
        <p:spPr>
          <a:xfrm>
            <a:off x="380248" y="4126150"/>
            <a:ext cx="5118875" cy="61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NowDisplay Black" panose="020B0A04030202020204" pitchFamily="34" charset="0"/>
              </a:rPr>
              <a:t>we’re toast.</a:t>
            </a:r>
            <a:endParaRPr kumimoji="0" lang="en-GB" sz="4500" b="1" i="0" u="none" strike="noStrike" kern="1200" cap="none" spc="0" normalizeH="0" baseline="0" noProof="0" dirty="0">
              <a:ln>
                <a:noFill/>
              </a:ln>
              <a:solidFill>
                <a:srgbClr val="00FF2D"/>
              </a:solidFill>
              <a:effectLst/>
              <a:uLnTx/>
              <a:uFillTx/>
              <a:latin typeface="Helvetica" pitchFamily="2" charset="0"/>
              <a:ea typeface="+mn-ea"/>
              <a:cs typeface="HelveticaNowDisplay Black" panose="020B0A0403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F5A2C-0C21-3847-D72F-06332991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5851F-A84E-0A8F-1F6E-BDED5DF6B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9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44 -0.3125 L -0.00652 0.03565 " pathEditMode="relative" rAng="0" ptsTypes="AA">
                                      <p:cBhvr>
                                        <p:cTn id="40" dur="7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740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3802 -0.38426 L -0.02695 0.02152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2027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4B2A-07FC-D8B2-3B80-043E40C5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Inherently Secure - Full Stack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3D58CDB-C135-3A9E-96CD-2302503BF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CA169D5D-C3E7-A187-2A6D-097E596F1A6F}"/>
              </a:ext>
            </a:extLst>
          </p:cNvPr>
          <p:cNvSpPr txBox="1"/>
          <p:nvPr/>
        </p:nvSpPr>
        <p:spPr>
          <a:xfrm>
            <a:off x="1960029" y="1320056"/>
            <a:ext cx="2316480" cy="659028"/>
          </a:xfrm>
          <a:prstGeom prst="rect">
            <a:avLst/>
          </a:prstGeom>
          <a:noFill/>
        </p:spPr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Our Technology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6D7824-7AB4-6592-75DC-3BD9A75A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3427" y="-3696475"/>
            <a:ext cx="3953427" cy="2781688"/>
          </a:xfrm>
          <a:prstGeom prst="rect">
            <a:avLst/>
          </a:prstGeom>
        </p:spPr>
      </p:pic>
      <p:sp>
        <p:nvSpPr>
          <p:cNvPr id="28" name="text">
            <a:extLst>
              <a:ext uri="{FF2B5EF4-FFF2-40B4-BE49-F238E27FC236}">
                <a16:creationId xmlns:a16="http://schemas.microsoft.com/office/drawing/2014/main" id="{4992DB25-B066-64CC-5BBF-2CAF859DD8F8}"/>
              </a:ext>
            </a:extLst>
          </p:cNvPr>
          <p:cNvSpPr txBox="1"/>
          <p:nvPr/>
        </p:nvSpPr>
        <p:spPr>
          <a:xfrm>
            <a:off x="8222982" y="1320056"/>
            <a:ext cx="2316480" cy="659028"/>
          </a:xfrm>
          <a:prstGeom prst="rect">
            <a:avLst/>
          </a:prstGeom>
          <a:noFill/>
        </p:spPr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Your Technology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3" name="expoe">
            <a:extLst>
              <a:ext uri="{FF2B5EF4-FFF2-40B4-BE49-F238E27FC236}">
                <a16:creationId xmlns:a16="http://schemas.microsoft.com/office/drawing/2014/main" id="{BC344936-A5C9-5CB9-30B2-8EB7F38C5251}"/>
              </a:ext>
            </a:extLst>
          </p:cNvPr>
          <p:cNvGrpSpPr/>
          <p:nvPr/>
        </p:nvGrpSpPr>
        <p:grpSpPr>
          <a:xfrm>
            <a:off x="1520609" y="2024987"/>
            <a:ext cx="3195320" cy="4023840"/>
            <a:chOff x="596900" y="376023"/>
            <a:chExt cx="5262880" cy="6627502"/>
          </a:xfrm>
        </p:grpSpPr>
        <p:pic>
          <p:nvPicPr>
            <p:cNvPr id="4" name="7" descr="A black box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51D3C088-6EA0-22AA-9651-989F91792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2" t="47578" r="34181"/>
            <a:stretch/>
          </p:blipFill>
          <p:spPr>
            <a:xfrm>
              <a:off x="596900" y="3409215"/>
              <a:ext cx="5262880" cy="3594310"/>
            </a:xfrm>
            <a:prstGeom prst="rect">
              <a:avLst/>
            </a:prstGeom>
          </p:spPr>
        </p:pic>
        <p:pic>
          <p:nvPicPr>
            <p:cNvPr id="5" name="6" descr="A picture containing screenshot, turquoise, design&#10;&#10;Description automatically generated">
              <a:extLst>
                <a:ext uri="{FF2B5EF4-FFF2-40B4-BE49-F238E27FC236}">
                  <a16:creationId xmlns:a16="http://schemas.microsoft.com/office/drawing/2014/main" id="{85965992-592B-12E9-FE37-D16DF999C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02" t="39171" r="35431" b="12374"/>
            <a:stretch/>
          </p:blipFill>
          <p:spPr>
            <a:xfrm>
              <a:off x="810260" y="2835175"/>
              <a:ext cx="4897120" cy="3322320"/>
            </a:xfrm>
            <a:prstGeom prst="rect">
              <a:avLst/>
            </a:prstGeom>
          </p:spPr>
        </p:pic>
        <p:pic>
          <p:nvPicPr>
            <p:cNvPr id="6" name="5" descr="A picture containing turquoise, colorfulness&#10;&#10;Description automatically generated">
              <a:extLst>
                <a:ext uri="{FF2B5EF4-FFF2-40B4-BE49-F238E27FC236}">
                  <a16:creationId xmlns:a16="http://schemas.microsoft.com/office/drawing/2014/main" id="{54E66983-E09A-DD3C-E2CE-4DF621EFF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9" t="31854" r="34639" b="19690"/>
            <a:stretch/>
          </p:blipFill>
          <p:spPr>
            <a:xfrm>
              <a:off x="861060" y="2331078"/>
              <a:ext cx="4942840" cy="3322320"/>
            </a:xfrm>
            <a:prstGeom prst="rect">
              <a:avLst/>
            </a:prstGeom>
          </p:spPr>
        </p:pic>
        <p:pic>
          <p:nvPicPr>
            <p:cNvPr id="7" name="4" descr="A picture containing turquoise&#10;&#10;Description automatically generated">
              <a:extLst>
                <a:ext uri="{FF2B5EF4-FFF2-40B4-BE49-F238E27FC236}">
                  <a16:creationId xmlns:a16="http://schemas.microsoft.com/office/drawing/2014/main" id="{5209351F-A42C-3709-A141-710267C32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9" t="25320" r="34639" b="24670"/>
            <a:stretch/>
          </p:blipFill>
          <p:spPr>
            <a:xfrm>
              <a:off x="861060" y="1870128"/>
              <a:ext cx="4942840" cy="3429000"/>
            </a:xfrm>
            <a:prstGeom prst="rect">
              <a:avLst/>
            </a:prstGeom>
          </p:spPr>
        </p:pic>
        <p:pic>
          <p:nvPicPr>
            <p:cNvPr id="8" name="3" descr="A green square object with black text&#10;&#10;Description automatically generated with low confidence">
              <a:extLst>
                <a:ext uri="{FF2B5EF4-FFF2-40B4-BE49-F238E27FC236}">
                  <a16:creationId xmlns:a16="http://schemas.microsoft.com/office/drawing/2014/main" id="{8720E6F4-EEF9-8A6E-B796-F3911C876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02" t="18172" r="34640" b="32706"/>
            <a:stretch/>
          </p:blipFill>
          <p:spPr>
            <a:xfrm>
              <a:off x="810260" y="1367673"/>
              <a:ext cx="4993640" cy="3368040"/>
            </a:xfrm>
            <a:prstGeom prst="rect">
              <a:avLst/>
            </a:prstGeom>
          </p:spPr>
        </p:pic>
        <p:pic>
          <p:nvPicPr>
            <p:cNvPr id="9" name="2" descr="A green square box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2DB748DD-711A-699D-639D-F5BF993B4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9" t="11543" r="35431" b="40965"/>
            <a:stretch/>
          </p:blipFill>
          <p:spPr>
            <a:xfrm>
              <a:off x="861060" y="902453"/>
              <a:ext cx="4846320" cy="3256280"/>
            </a:xfrm>
            <a:prstGeom prst="rect">
              <a:avLst/>
            </a:prstGeom>
          </p:spPr>
        </p:pic>
        <p:pic>
          <p:nvPicPr>
            <p:cNvPr id="10" name="1" descr="A green square box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ECCAB-EE2A-A44E-FF42-D3A8B9D96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9" t="3876" r="34181" b="48047"/>
            <a:stretch/>
          </p:blipFill>
          <p:spPr>
            <a:xfrm>
              <a:off x="861060" y="376023"/>
              <a:ext cx="4998720" cy="3296360"/>
            </a:xfrm>
            <a:prstGeom prst="rect">
              <a:avLst/>
            </a:prstGeom>
          </p:spPr>
        </p:pic>
        <p:pic>
          <p:nvPicPr>
            <p:cNvPr id="11" name="logo" descr="A picture containing screenshot, darkness, black, graphics&#10;&#10;Description automatically generated">
              <a:extLst>
                <a:ext uri="{FF2B5EF4-FFF2-40B4-BE49-F238E27FC236}">
                  <a16:creationId xmlns:a16="http://schemas.microsoft.com/office/drawing/2014/main" id="{E346D7D1-CE33-0076-20FC-212A5C538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7" t="9620" r="44848"/>
            <a:stretch/>
          </p:blipFill>
          <p:spPr>
            <a:xfrm>
              <a:off x="916940" y="801903"/>
              <a:ext cx="3703320" cy="6196830"/>
            </a:xfrm>
            <a:prstGeom prst="rect">
              <a:avLst/>
            </a:prstGeom>
          </p:spPr>
        </p:pic>
        <p:pic>
          <p:nvPicPr>
            <p:cNvPr id="12" name="cyber" descr="A picture containing screenshot, darkness, black, graphics&#10;&#10;Description automatically generated">
              <a:extLst>
                <a:ext uri="{FF2B5EF4-FFF2-40B4-BE49-F238E27FC236}">
                  <a16:creationId xmlns:a16="http://schemas.microsoft.com/office/drawing/2014/main" id="{2BCA4435-4B7A-CE5A-3F66-9B4227E0B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8" t="22675" r="35432" b="19460"/>
            <a:stretch/>
          </p:blipFill>
          <p:spPr>
            <a:xfrm>
              <a:off x="5158740" y="1688643"/>
              <a:ext cx="548640" cy="3967480"/>
            </a:xfrm>
            <a:prstGeom prst="rect">
              <a:avLst/>
            </a:prstGeom>
          </p:spPr>
        </p:pic>
      </p:grpSp>
      <p:sp>
        <p:nvSpPr>
          <p:cNvPr id="62" name="text">
            <a:extLst>
              <a:ext uri="{FF2B5EF4-FFF2-40B4-BE49-F238E27FC236}">
                <a16:creationId xmlns:a16="http://schemas.microsoft.com/office/drawing/2014/main" id="{9BE7672A-1710-32F8-2089-5E48E4A6A6C6}"/>
              </a:ext>
            </a:extLst>
          </p:cNvPr>
          <p:cNvSpPr txBox="1"/>
          <p:nvPr/>
        </p:nvSpPr>
        <p:spPr>
          <a:xfrm>
            <a:off x="4706571" y="1320056"/>
            <a:ext cx="3094816" cy="659028"/>
          </a:xfrm>
          <a:prstGeom prst="rect">
            <a:avLst/>
          </a:prstGeom>
          <a:noFill/>
        </p:spPr>
        <p:txBody>
          <a:bodyPr wrap="square" lIns="180000" tIns="180000" rIns="180000" bIns="180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Customer’s Delight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7754722-2550-5C60-A3F2-75D1A599AAD1}"/>
              </a:ext>
            </a:extLst>
          </p:cNvPr>
          <p:cNvGrpSpPr/>
          <p:nvPr/>
        </p:nvGrpSpPr>
        <p:grpSpPr>
          <a:xfrm>
            <a:off x="7903156" y="2077724"/>
            <a:ext cx="3635701" cy="3730542"/>
            <a:chOff x="7903156" y="2077724"/>
            <a:chExt cx="3635701" cy="3730542"/>
          </a:xfrm>
        </p:grpSpPr>
        <p:grpSp>
          <p:nvGrpSpPr>
            <p:cNvPr id="45" name="partner">
              <a:extLst>
                <a:ext uri="{FF2B5EF4-FFF2-40B4-BE49-F238E27FC236}">
                  <a16:creationId xmlns:a16="http://schemas.microsoft.com/office/drawing/2014/main" id="{8FEEE2CC-6FB5-BA49-5BC4-3F375B83F08E}"/>
                </a:ext>
              </a:extLst>
            </p:cNvPr>
            <p:cNvGrpSpPr/>
            <p:nvPr/>
          </p:nvGrpSpPr>
          <p:grpSpPr>
            <a:xfrm>
              <a:off x="7903156" y="2077724"/>
              <a:ext cx="2759768" cy="3730542"/>
              <a:chOff x="9121503" y="1730591"/>
              <a:chExt cx="2759768" cy="3730542"/>
            </a:xfrm>
          </p:grpSpPr>
          <p:pic>
            <p:nvPicPr>
              <p:cNvPr id="44" name="7" descr="A picture containing screenshot, design&#10;&#10;Description automatically generated">
                <a:extLst>
                  <a:ext uri="{FF2B5EF4-FFF2-40B4-BE49-F238E27FC236}">
                    <a16:creationId xmlns:a16="http://schemas.microsoft.com/office/drawing/2014/main" id="{4B35DC36-61ED-8D05-3BD1-F3CD653EF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488" y="3571868"/>
                <a:ext cx="2757783" cy="1889265"/>
              </a:xfrm>
              <a:prstGeom prst="rect">
                <a:avLst/>
              </a:prstGeom>
            </p:spPr>
          </p:pic>
          <p:pic>
            <p:nvPicPr>
              <p:cNvPr id="42" name="6" descr="A picture containing paper product, turquoise, rectangle, design&#10;&#10;Description automatically generated">
                <a:extLst>
                  <a:ext uri="{FF2B5EF4-FFF2-40B4-BE49-F238E27FC236}">
                    <a16:creationId xmlns:a16="http://schemas.microsoft.com/office/drawing/2014/main" id="{6AE2CBBB-F4C5-0155-F2CB-D5BB981EF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488" y="3264990"/>
                <a:ext cx="2757783" cy="1889265"/>
              </a:xfrm>
              <a:prstGeom prst="rect">
                <a:avLst/>
              </a:prstGeom>
            </p:spPr>
          </p:pic>
          <p:pic>
            <p:nvPicPr>
              <p:cNvPr id="40" name="5" descr="A picture containing rectangle, design&#10;&#10;Description automatically generated">
                <a:extLst>
                  <a:ext uri="{FF2B5EF4-FFF2-40B4-BE49-F238E27FC236}">
                    <a16:creationId xmlns:a16="http://schemas.microsoft.com/office/drawing/2014/main" id="{BDAED9F1-8156-A66B-A6ED-E08F7B169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488" y="2958110"/>
                <a:ext cx="2757783" cy="1889265"/>
              </a:xfrm>
              <a:prstGeom prst="rect">
                <a:avLst/>
              </a:prstGeom>
            </p:spPr>
          </p:pic>
          <p:pic>
            <p:nvPicPr>
              <p:cNvPr id="38" name="4" descr="A picture containing design&#10;&#10;Description automatically generated">
                <a:extLst>
                  <a:ext uri="{FF2B5EF4-FFF2-40B4-BE49-F238E27FC236}">
                    <a16:creationId xmlns:a16="http://schemas.microsoft.com/office/drawing/2014/main" id="{882B7894-C5A2-C984-D024-A5EF1A1D9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488" y="2651230"/>
                <a:ext cx="2757783" cy="1889265"/>
              </a:xfrm>
              <a:prstGeom prst="rect">
                <a:avLst/>
              </a:prstGeom>
            </p:spPr>
          </p:pic>
          <p:pic>
            <p:nvPicPr>
              <p:cNvPr id="34" name="3" descr="A green square object with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827300B1-D713-0837-BE29-A982BAE79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488" y="2344350"/>
                <a:ext cx="2757783" cy="1889265"/>
              </a:xfrm>
              <a:prstGeom prst="rect">
                <a:avLst/>
              </a:prstGeom>
            </p:spPr>
          </p:pic>
          <p:pic>
            <p:nvPicPr>
              <p:cNvPr id="36" name="2" descr="A green square object with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EC929101-9F0F-A640-7160-315B2719D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488" y="2037470"/>
                <a:ext cx="2757783" cy="1889265"/>
              </a:xfrm>
              <a:prstGeom prst="rect">
                <a:avLst/>
              </a:prstGeom>
            </p:spPr>
          </p:pic>
          <p:pic>
            <p:nvPicPr>
              <p:cNvPr id="32" name="1" descr="A green square box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36F711BC-AA5B-9F17-4F1F-330229205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1503" y="1730591"/>
                <a:ext cx="2759768" cy="1889264"/>
              </a:xfrm>
              <a:prstGeom prst="rect">
                <a:avLst/>
              </a:prstGeom>
            </p:spPr>
          </p:pic>
          <p:pic>
            <p:nvPicPr>
              <p:cNvPr id="30" name="partner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5B98CA04-12C5-E0A1-A3BD-4DD2BA7DE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4076" y="2054078"/>
                <a:ext cx="1755408" cy="1015236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08AFE6-812B-2E0D-CA21-9A74C2C0A924}"/>
                </a:ext>
              </a:extLst>
            </p:cNvPr>
            <p:cNvSpPr/>
            <p:nvPr/>
          </p:nvSpPr>
          <p:spPr>
            <a:xfrm>
              <a:off x="8403771" y="3253924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Professional Services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FC2AE8-BA64-DDFD-7E49-67ECFD67669A}"/>
                </a:ext>
              </a:extLst>
            </p:cNvPr>
            <p:cNvSpPr/>
            <p:nvPr/>
          </p:nvSpPr>
          <p:spPr>
            <a:xfrm>
              <a:off x="8403771" y="3560222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Support Services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82DEF1-820A-66B5-BFAB-65E97D65652F}"/>
                </a:ext>
              </a:extLst>
            </p:cNvPr>
            <p:cNvSpPr/>
            <p:nvPr/>
          </p:nvSpPr>
          <p:spPr>
            <a:xfrm>
              <a:off x="8403771" y="3866520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Secure Telephone Systems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04D5C7-6936-3F86-B765-ED53B5FDC651}"/>
                </a:ext>
              </a:extLst>
            </p:cNvPr>
            <p:cNvSpPr/>
            <p:nvPr/>
          </p:nvSpPr>
          <p:spPr>
            <a:xfrm>
              <a:off x="8403771" y="4172818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AI/Automation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B24D004-0046-4758-5C42-4E5162671502}"/>
                </a:ext>
              </a:extLst>
            </p:cNvPr>
            <p:cNvSpPr/>
            <p:nvPr/>
          </p:nvSpPr>
          <p:spPr>
            <a:xfrm>
              <a:off x="8403771" y="4479116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Data Analytics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4F50041-2DC6-F186-1822-243D6B9466F2}"/>
                </a:ext>
              </a:extLst>
            </p:cNvPr>
            <p:cNvSpPr/>
            <p:nvPr/>
          </p:nvSpPr>
          <p:spPr>
            <a:xfrm>
              <a:off x="8403771" y="4785414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Desktop Agents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6D4827-615D-2CEC-9EB1-F3ED4AD46B7E}"/>
                </a:ext>
              </a:extLst>
            </p:cNvPr>
            <p:cNvSpPr/>
            <p:nvPr/>
          </p:nvSpPr>
          <p:spPr>
            <a:xfrm>
              <a:off x="8403771" y="5091715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CX Experience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90ED8B0-A44E-BBE3-95D0-2FD0DD060BAF}"/>
              </a:ext>
            </a:extLst>
          </p:cNvPr>
          <p:cNvGrpSpPr/>
          <p:nvPr/>
        </p:nvGrpSpPr>
        <p:grpSpPr>
          <a:xfrm>
            <a:off x="4843424" y="2077724"/>
            <a:ext cx="3689086" cy="3730542"/>
            <a:chOff x="4843424" y="2077724"/>
            <a:chExt cx="3689086" cy="3730542"/>
          </a:xfrm>
        </p:grpSpPr>
        <p:grpSp>
          <p:nvGrpSpPr>
            <p:cNvPr id="59" name="customer">
              <a:extLst>
                <a:ext uri="{FF2B5EF4-FFF2-40B4-BE49-F238E27FC236}">
                  <a16:creationId xmlns:a16="http://schemas.microsoft.com/office/drawing/2014/main" id="{D000FC0A-90C1-98F1-DFF6-5985622FF57B}"/>
                </a:ext>
              </a:extLst>
            </p:cNvPr>
            <p:cNvGrpSpPr/>
            <p:nvPr/>
          </p:nvGrpSpPr>
          <p:grpSpPr>
            <a:xfrm>
              <a:off x="4843424" y="2077724"/>
              <a:ext cx="2759768" cy="3730542"/>
              <a:chOff x="4929006" y="3275308"/>
              <a:chExt cx="2759768" cy="373054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7AB5D3E-0ACB-4D12-27BE-9D96B52D69B4}"/>
                  </a:ext>
                </a:extLst>
              </p:cNvPr>
              <p:cNvGrpSpPr/>
              <p:nvPr/>
            </p:nvGrpSpPr>
            <p:grpSpPr>
              <a:xfrm>
                <a:off x="4929006" y="3275308"/>
                <a:ext cx="2759768" cy="3730542"/>
                <a:chOff x="9121503" y="1730591"/>
                <a:chExt cx="2759768" cy="3730542"/>
              </a:xfrm>
            </p:grpSpPr>
            <p:pic>
              <p:nvPicPr>
                <p:cNvPr id="47" name="7" descr="A picture containing screenshot, design&#10;&#10;Description automatically generated">
                  <a:extLst>
                    <a:ext uri="{FF2B5EF4-FFF2-40B4-BE49-F238E27FC236}">
                      <a16:creationId xmlns:a16="http://schemas.microsoft.com/office/drawing/2014/main" id="{AA4CF2F3-887A-1BE4-2611-6C0BC87BEA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3488" y="3571868"/>
                  <a:ext cx="2757783" cy="1889265"/>
                </a:xfrm>
                <a:prstGeom prst="rect">
                  <a:avLst/>
                </a:prstGeom>
              </p:spPr>
            </p:pic>
            <p:pic>
              <p:nvPicPr>
                <p:cNvPr id="48" name="6" descr="A picture containing paper product, turquoise, rectangle, design&#10;&#10;Description automatically generated">
                  <a:extLst>
                    <a:ext uri="{FF2B5EF4-FFF2-40B4-BE49-F238E27FC236}">
                      <a16:creationId xmlns:a16="http://schemas.microsoft.com/office/drawing/2014/main" id="{927A8847-E3FD-78AE-E8BF-8D2E9EDAB5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3488" y="3264990"/>
                  <a:ext cx="2757783" cy="1889265"/>
                </a:xfrm>
                <a:prstGeom prst="rect">
                  <a:avLst/>
                </a:prstGeom>
              </p:spPr>
            </p:pic>
            <p:pic>
              <p:nvPicPr>
                <p:cNvPr id="49" name="5" descr="A picture containing rectangle, design&#10;&#10;Description automatically generated">
                  <a:extLst>
                    <a:ext uri="{FF2B5EF4-FFF2-40B4-BE49-F238E27FC236}">
                      <a16:creationId xmlns:a16="http://schemas.microsoft.com/office/drawing/2014/main" id="{614A8B8F-E386-1453-5433-ABE1010F4D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3488" y="2958110"/>
                  <a:ext cx="2757783" cy="1889265"/>
                </a:xfrm>
                <a:prstGeom prst="rect">
                  <a:avLst/>
                </a:prstGeom>
              </p:spPr>
            </p:pic>
            <p:pic>
              <p:nvPicPr>
                <p:cNvPr id="50" name="4" descr="A picture containing design&#10;&#10;Description automatically generated">
                  <a:extLst>
                    <a:ext uri="{FF2B5EF4-FFF2-40B4-BE49-F238E27FC236}">
                      <a16:creationId xmlns:a16="http://schemas.microsoft.com/office/drawing/2014/main" id="{181A38A7-099E-EA54-CD30-90C632BA84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3488" y="2651230"/>
                  <a:ext cx="2757783" cy="1889265"/>
                </a:xfrm>
                <a:prstGeom prst="rect">
                  <a:avLst/>
                </a:prstGeom>
              </p:spPr>
            </p:pic>
            <p:pic>
              <p:nvPicPr>
                <p:cNvPr id="51" name="3" descr="A green square object with black background&#10;&#10;Description automatically generated with low confidence">
                  <a:extLst>
                    <a:ext uri="{FF2B5EF4-FFF2-40B4-BE49-F238E27FC236}">
                      <a16:creationId xmlns:a16="http://schemas.microsoft.com/office/drawing/2014/main" id="{8F8E9188-4303-6A13-E42F-0C5195E714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3488" y="2344350"/>
                  <a:ext cx="2757783" cy="1889265"/>
                </a:xfrm>
                <a:prstGeom prst="rect">
                  <a:avLst/>
                </a:prstGeom>
              </p:spPr>
            </p:pic>
            <p:pic>
              <p:nvPicPr>
                <p:cNvPr id="52" name="2" descr="A green square object with black background&#10;&#10;Description automatically generated with low confidence">
                  <a:extLst>
                    <a:ext uri="{FF2B5EF4-FFF2-40B4-BE49-F238E27FC236}">
                      <a16:creationId xmlns:a16="http://schemas.microsoft.com/office/drawing/2014/main" id="{C389431E-B272-BFD4-89BD-9175A7748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3488" y="2037470"/>
                  <a:ext cx="2757783" cy="1889265"/>
                </a:xfrm>
                <a:prstGeom prst="rect">
                  <a:avLst/>
                </a:prstGeom>
              </p:spPr>
            </p:pic>
            <p:pic>
              <p:nvPicPr>
                <p:cNvPr id="53" name="1" descr="A green square box on a black backgroun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EE258DD-9E9A-05A1-D176-D0D04EF21D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1503" y="1730591"/>
                  <a:ext cx="2759768" cy="1889264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57" descr="A picture containing black, darkness&#10;&#10;Description automatically generated">
                <a:extLst>
                  <a:ext uri="{FF2B5EF4-FFF2-40B4-BE49-F238E27FC236}">
                    <a16:creationId xmlns:a16="http://schemas.microsoft.com/office/drawing/2014/main" id="{3CA669FF-8FE5-02AF-84C6-2A3BD6D98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9757" y="3652339"/>
                <a:ext cx="1521458" cy="878884"/>
              </a:xfrm>
              <a:prstGeom prst="rect">
                <a:avLst/>
              </a:prstGeom>
            </p:spPr>
          </p:pic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8AD2FD7-4F6E-4E9D-CCC4-6C83623C1915}"/>
                </a:ext>
              </a:extLst>
            </p:cNvPr>
            <p:cNvSpPr/>
            <p:nvPr/>
          </p:nvSpPr>
          <p:spPr>
            <a:xfrm>
              <a:off x="5397424" y="3245216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Professional Services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B59B756-DB61-E36F-4679-4E41C011FFA9}"/>
                </a:ext>
              </a:extLst>
            </p:cNvPr>
            <p:cNvSpPr/>
            <p:nvPr/>
          </p:nvSpPr>
          <p:spPr>
            <a:xfrm>
              <a:off x="5397424" y="3551514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Secure Telephone Systems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6FA5FCC-AA72-FE28-58FC-D1F1F05AB951}"/>
                </a:ext>
              </a:extLst>
            </p:cNvPr>
            <p:cNvSpPr/>
            <p:nvPr/>
          </p:nvSpPr>
          <p:spPr>
            <a:xfrm>
              <a:off x="5397424" y="3857812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S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upport Services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6E48E5B-0CB1-A603-E5B3-FAA41718DAE3}"/>
                </a:ext>
              </a:extLst>
            </p:cNvPr>
            <p:cNvSpPr/>
            <p:nvPr/>
          </p:nvSpPr>
          <p:spPr>
            <a:xfrm>
              <a:off x="5397424" y="4164110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CX Experience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E08C614-7482-425D-DA17-698D5DDC4634}"/>
                </a:ext>
              </a:extLst>
            </p:cNvPr>
            <p:cNvSpPr/>
            <p:nvPr/>
          </p:nvSpPr>
          <p:spPr>
            <a:xfrm>
              <a:off x="5397424" y="4470408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Multi-Cloud Platforms</a:t>
              </a:r>
              <a:endPara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46BD23-94D8-EB79-5FD3-5C4F46109E4B}"/>
                </a:ext>
              </a:extLst>
            </p:cNvPr>
            <p:cNvSpPr/>
            <p:nvPr/>
          </p:nvSpPr>
          <p:spPr>
            <a:xfrm>
              <a:off x="5397424" y="4776706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Network Platform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F71318F-878D-F554-B313-7CFD0E426EBA}"/>
                </a:ext>
              </a:extLst>
            </p:cNvPr>
            <p:cNvSpPr/>
            <p:nvPr/>
          </p:nvSpPr>
          <p:spPr>
            <a:xfrm>
              <a:off x="5397424" y="5083007"/>
              <a:ext cx="3135086" cy="27699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itchFamily="2" charset="0"/>
                </a:rPr>
                <a:t>Fibre Infrastructure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7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25 2.59259E-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25 0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8" grpId="0"/>
      <p:bldP spid="28" grpId="1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749E61-0267-C2DD-B9BB-562705EF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Solutionizing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22D96-BC99-F444-15D6-0DB31A0D2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7B8DAE5-E3CE-7E8D-C9DF-1C09B82607D9}"/>
              </a:ext>
            </a:extLst>
          </p:cNvPr>
          <p:cNvCxnSpPr>
            <a:stCxn id="12" idx="6"/>
            <a:endCxn id="50" idx="2"/>
          </p:cNvCxnSpPr>
          <p:nvPr/>
        </p:nvCxnSpPr>
        <p:spPr>
          <a:xfrm>
            <a:off x="1299420" y="4320086"/>
            <a:ext cx="9633073" cy="0"/>
          </a:xfrm>
          <a:prstGeom prst="line">
            <a:avLst/>
          </a:prstGeom>
          <a:ln w="2540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ABA6A36-404D-D759-3C07-CA027DD39A67}"/>
              </a:ext>
            </a:extLst>
          </p:cNvPr>
          <p:cNvGrpSpPr/>
          <p:nvPr/>
        </p:nvGrpSpPr>
        <p:grpSpPr>
          <a:xfrm>
            <a:off x="322459" y="1863226"/>
            <a:ext cx="1929559" cy="3357789"/>
            <a:chOff x="322459" y="1863226"/>
            <a:chExt cx="1929559" cy="335778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FA2341-86AF-D7A1-BE86-73B8315F67AF}"/>
                </a:ext>
              </a:extLst>
            </p:cNvPr>
            <p:cNvSpPr txBox="1"/>
            <p:nvPr/>
          </p:nvSpPr>
          <p:spPr>
            <a:xfrm>
              <a:off x="386115" y="4728572"/>
              <a:ext cx="158277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300" b="1" dirty="0">
                  <a:solidFill>
                    <a:schemeClr val="bg1"/>
                  </a:solidFill>
                  <a:latin typeface="Helvetica" pitchFamily="2" charset="0"/>
                </a:rPr>
                <a:t>Expand Market Reach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9867469-405F-D66F-1900-86A8024B4A4B}"/>
                </a:ext>
              </a:extLst>
            </p:cNvPr>
            <p:cNvGrpSpPr/>
            <p:nvPr/>
          </p:nvGrpSpPr>
          <p:grpSpPr>
            <a:xfrm>
              <a:off x="322459" y="1863226"/>
              <a:ext cx="1929559" cy="2568620"/>
              <a:chOff x="322459" y="1863226"/>
              <a:chExt cx="1929559" cy="2568620"/>
            </a:xfrm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516C02BE-6448-9406-2CF3-D63FF510D019}"/>
                  </a:ext>
                </a:extLst>
              </p:cNvPr>
              <p:cNvSpPr/>
              <p:nvPr/>
            </p:nvSpPr>
            <p:spPr>
              <a:xfrm>
                <a:off x="322459" y="1863226"/>
                <a:ext cx="1718362" cy="1945938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23584F6-9333-D0CB-18B4-E8237DD00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367201" y="1990929"/>
                <a:ext cx="1884817" cy="19206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B05C2CC-EEE8-4D39-520D-93C84E0DF55D}"/>
                  </a:ext>
                </a:extLst>
              </p:cNvPr>
              <p:cNvSpPr/>
              <p:nvPr/>
            </p:nvSpPr>
            <p:spPr>
              <a:xfrm>
                <a:off x="1075900" y="4208326"/>
                <a:ext cx="223520" cy="2235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D454CE05-256D-3330-2724-42C584BC1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3758" y="2509116"/>
                <a:ext cx="507486" cy="465196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6F574E7-9AED-B0F1-E790-11FFCCF9982B}"/>
              </a:ext>
            </a:extLst>
          </p:cNvPr>
          <p:cNvGrpSpPr/>
          <p:nvPr/>
        </p:nvGrpSpPr>
        <p:grpSpPr>
          <a:xfrm>
            <a:off x="2340437" y="1863226"/>
            <a:ext cx="1929559" cy="3357789"/>
            <a:chOff x="2340437" y="1863226"/>
            <a:chExt cx="1929559" cy="335778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0BAC96-5331-8BAC-2FA1-4A23FB95D935}"/>
                </a:ext>
              </a:extLst>
            </p:cNvPr>
            <p:cNvSpPr txBox="1"/>
            <p:nvPr/>
          </p:nvSpPr>
          <p:spPr>
            <a:xfrm>
              <a:off x="2408230" y="4728572"/>
              <a:ext cx="158277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300" b="1" dirty="0">
                  <a:solidFill>
                    <a:schemeClr val="bg1"/>
                  </a:solidFill>
                  <a:latin typeface="Helvetica" pitchFamily="2" charset="0"/>
                </a:rPr>
                <a:t>Competitive Differentiation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2FFCDBF-8019-C23F-82DC-36A4D03851A3}"/>
                </a:ext>
              </a:extLst>
            </p:cNvPr>
            <p:cNvGrpSpPr/>
            <p:nvPr/>
          </p:nvGrpSpPr>
          <p:grpSpPr>
            <a:xfrm>
              <a:off x="2340437" y="1863226"/>
              <a:ext cx="1929559" cy="2568620"/>
              <a:chOff x="2340437" y="1863226"/>
              <a:chExt cx="1929559" cy="2568620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B316318-49D6-DA3A-396A-0C419B4344B0}"/>
                  </a:ext>
                </a:extLst>
              </p:cNvPr>
              <p:cNvSpPr/>
              <p:nvPr/>
            </p:nvSpPr>
            <p:spPr>
              <a:xfrm>
                <a:off x="2340437" y="1863226"/>
                <a:ext cx="1718362" cy="1945938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DAA1EC8-8519-5395-0F24-DB9B8F163E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2385179" y="1990929"/>
                <a:ext cx="1884817" cy="19206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3854461-752D-04DF-AA3A-E72371F0B3D4}"/>
                  </a:ext>
                </a:extLst>
              </p:cNvPr>
              <p:cNvSpPr/>
              <p:nvPr/>
            </p:nvSpPr>
            <p:spPr>
              <a:xfrm>
                <a:off x="3087856" y="4208326"/>
                <a:ext cx="223520" cy="2235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A3E3BA0D-5E1C-6BBE-7979-9CA1CA5A4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57641" y="2480733"/>
                <a:ext cx="683950" cy="521962"/>
              </a:xfrm>
              <a:prstGeom prst="rect">
                <a:avLst/>
              </a:prstGeom>
            </p:spPr>
          </p:pic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82F9ABC-FCFA-7D65-7A94-57ECCFADD7B9}"/>
              </a:ext>
            </a:extLst>
          </p:cNvPr>
          <p:cNvGrpSpPr/>
          <p:nvPr/>
        </p:nvGrpSpPr>
        <p:grpSpPr>
          <a:xfrm>
            <a:off x="4094042" y="1863226"/>
            <a:ext cx="2147855" cy="3357789"/>
            <a:chOff x="4094042" y="1863226"/>
            <a:chExt cx="2147855" cy="33577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4AF73F-5B1A-185D-28DD-0A36B11CE8BC}"/>
                </a:ext>
              </a:extLst>
            </p:cNvPr>
            <p:cNvSpPr txBox="1"/>
            <p:nvPr/>
          </p:nvSpPr>
          <p:spPr>
            <a:xfrm>
              <a:off x="4094042" y="4728572"/>
              <a:ext cx="2147855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300" b="1" dirty="0">
                  <a:solidFill>
                    <a:schemeClr val="bg1"/>
                  </a:solidFill>
                  <a:latin typeface="Helvetica" pitchFamily="2" charset="0"/>
                </a:rPr>
                <a:t>Customer Retention and Loyalty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2B2C6D1-7658-E5D4-96FC-FD2E174BB256}"/>
                </a:ext>
              </a:extLst>
            </p:cNvPr>
            <p:cNvGrpSpPr/>
            <p:nvPr/>
          </p:nvGrpSpPr>
          <p:grpSpPr>
            <a:xfrm>
              <a:off x="4302435" y="1863226"/>
              <a:ext cx="1929559" cy="2568620"/>
              <a:chOff x="4302435" y="1863226"/>
              <a:chExt cx="1929559" cy="2568620"/>
            </a:xfrm>
          </p:grpSpPr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27C186AC-9512-EA7B-70B3-0B09443F540B}"/>
                  </a:ext>
                </a:extLst>
              </p:cNvPr>
              <p:cNvSpPr/>
              <p:nvPr/>
            </p:nvSpPr>
            <p:spPr>
              <a:xfrm>
                <a:off x="4302435" y="1863226"/>
                <a:ext cx="1718362" cy="1945938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0E01EE2-A50D-F2BB-AC25-6E6BAEAE1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4347177" y="1990929"/>
                <a:ext cx="1884817" cy="19206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D615FF2-1309-670F-9603-4FECB5C67B59}"/>
                  </a:ext>
                </a:extLst>
              </p:cNvPr>
              <p:cNvSpPr/>
              <p:nvPr/>
            </p:nvSpPr>
            <p:spPr>
              <a:xfrm>
                <a:off x="5049856" y="4208326"/>
                <a:ext cx="223520" cy="2235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4473B690-36AE-0D35-F52E-04943D8BE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899711" y="2480733"/>
                <a:ext cx="536516" cy="500750"/>
              </a:xfrm>
              <a:prstGeom prst="rect">
                <a:avLst/>
              </a:prstGeom>
            </p:spPr>
          </p:pic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22D891-61A1-89E4-76D6-0F51B43ACB33}"/>
              </a:ext>
            </a:extLst>
          </p:cNvPr>
          <p:cNvGrpSpPr/>
          <p:nvPr/>
        </p:nvGrpSpPr>
        <p:grpSpPr>
          <a:xfrm>
            <a:off x="6257137" y="1863226"/>
            <a:ext cx="1929559" cy="3557843"/>
            <a:chOff x="6257137" y="1863226"/>
            <a:chExt cx="1929559" cy="355784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4B522A-F81A-1E64-9CA7-EC34E7FC2810}"/>
                </a:ext>
              </a:extLst>
            </p:cNvPr>
            <p:cNvSpPr txBox="1"/>
            <p:nvPr/>
          </p:nvSpPr>
          <p:spPr>
            <a:xfrm>
              <a:off x="6324930" y="4728572"/>
              <a:ext cx="1582773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300" b="1" dirty="0">
                  <a:solidFill>
                    <a:schemeClr val="bg1"/>
                  </a:solidFill>
                  <a:latin typeface="Helvetica" pitchFamily="2" charset="0"/>
                </a:rPr>
                <a:t>Upselling and Cross-Selling Opportunities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300D226-A0C1-F23C-CB57-60EEF16DEAD8}"/>
                </a:ext>
              </a:extLst>
            </p:cNvPr>
            <p:cNvGrpSpPr/>
            <p:nvPr/>
          </p:nvGrpSpPr>
          <p:grpSpPr>
            <a:xfrm>
              <a:off x="6257137" y="1863226"/>
              <a:ext cx="1929559" cy="2568620"/>
              <a:chOff x="6257137" y="1863226"/>
              <a:chExt cx="1929559" cy="2568620"/>
            </a:xfrm>
          </p:grpSpPr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40F0A360-1456-9A20-75A3-3C2BF40CD2A9}"/>
                  </a:ext>
                </a:extLst>
              </p:cNvPr>
              <p:cNvSpPr/>
              <p:nvPr/>
            </p:nvSpPr>
            <p:spPr>
              <a:xfrm>
                <a:off x="6257137" y="1863226"/>
                <a:ext cx="1718362" cy="1945938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00A19C9-9332-EF02-6522-E73627515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6301879" y="1990929"/>
                <a:ext cx="1884817" cy="19206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8DB1E33-6076-5091-C439-417DC78E6D31}"/>
                  </a:ext>
                </a:extLst>
              </p:cNvPr>
              <p:cNvSpPr/>
              <p:nvPr/>
            </p:nvSpPr>
            <p:spPr>
              <a:xfrm>
                <a:off x="6987159" y="4208326"/>
                <a:ext cx="223520" cy="2235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480BB590-7A87-F490-5A1A-5780BFF49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818883" y="2366962"/>
                <a:ext cx="638175" cy="638175"/>
              </a:xfrm>
              <a:prstGeom prst="rect">
                <a:avLst/>
              </a:prstGeom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29C17F9-2F5B-7466-A6B0-4703936F698C}"/>
              </a:ext>
            </a:extLst>
          </p:cNvPr>
          <p:cNvGrpSpPr/>
          <p:nvPr/>
        </p:nvGrpSpPr>
        <p:grpSpPr>
          <a:xfrm>
            <a:off x="8211839" y="1863226"/>
            <a:ext cx="1929559" cy="3357789"/>
            <a:chOff x="8211839" y="1863226"/>
            <a:chExt cx="1929559" cy="335778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374A57-1DF6-8BF6-CD93-9981B263915C}"/>
                </a:ext>
              </a:extLst>
            </p:cNvPr>
            <p:cNvSpPr txBox="1"/>
            <p:nvPr/>
          </p:nvSpPr>
          <p:spPr>
            <a:xfrm>
              <a:off x="8256581" y="4728572"/>
              <a:ext cx="158277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</a:rPr>
                <a:t>Increased Value Proposition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282286B-F5FE-385F-A33A-E4F8CC7AD340}"/>
                </a:ext>
              </a:extLst>
            </p:cNvPr>
            <p:cNvGrpSpPr/>
            <p:nvPr/>
          </p:nvGrpSpPr>
          <p:grpSpPr>
            <a:xfrm>
              <a:off x="8211839" y="1863226"/>
              <a:ext cx="1929559" cy="2568620"/>
              <a:chOff x="8211839" y="1863226"/>
              <a:chExt cx="1929559" cy="2568620"/>
            </a:xfrm>
          </p:grpSpPr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ED8972F1-7AC5-0CF7-DFD5-F87A2E0C4C9A}"/>
                  </a:ext>
                </a:extLst>
              </p:cNvPr>
              <p:cNvSpPr/>
              <p:nvPr/>
            </p:nvSpPr>
            <p:spPr>
              <a:xfrm>
                <a:off x="8211839" y="1863226"/>
                <a:ext cx="1718362" cy="1945938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237DB7F-7F1F-3C2E-14E6-49A6751B0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8256581" y="1990929"/>
                <a:ext cx="1884817" cy="19206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25E4EBB-CDCA-75C2-822D-30E07E5EB11E}"/>
                  </a:ext>
                </a:extLst>
              </p:cNvPr>
              <p:cNvSpPr/>
              <p:nvPr/>
            </p:nvSpPr>
            <p:spPr>
              <a:xfrm>
                <a:off x="8959260" y="4208326"/>
                <a:ext cx="223520" cy="2235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B193C65-43F7-9A94-0D3B-DCFE61F61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794795" y="2407258"/>
                <a:ext cx="552450" cy="647700"/>
              </a:xfrm>
              <a:prstGeom prst="rect">
                <a:avLst/>
              </a:prstGeom>
            </p:spPr>
          </p:pic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4994377-12A7-7816-9FCF-BB39F066C783}"/>
              </a:ext>
            </a:extLst>
          </p:cNvPr>
          <p:cNvGrpSpPr/>
          <p:nvPr/>
        </p:nvGrpSpPr>
        <p:grpSpPr>
          <a:xfrm>
            <a:off x="10185075" y="1863226"/>
            <a:ext cx="1929559" cy="3357789"/>
            <a:chOff x="10185075" y="1863226"/>
            <a:chExt cx="1929559" cy="3357789"/>
          </a:xfrm>
        </p:grpSpPr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DFC84EF5-0EC0-1658-95BF-96AED1F8D8CC}"/>
                </a:ext>
              </a:extLst>
            </p:cNvPr>
            <p:cNvSpPr/>
            <p:nvPr/>
          </p:nvSpPr>
          <p:spPr>
            <a:xfrm>
              <a:off x="10185075" y="1863226"/>
              <a:ext cx="1718362" cy="1945938"/>
            </a:xfrm>
            <a:custGeom>
              <a:avLst/>
              <a:gdLst>
                <a:gd name="connsiteX0" fmla="*/ 1775460 w 3550920"/>
                <a:gd name="connsiteY0" fmla="*/ 0 h 4021194"/>
                <a:gd name="connsiteX1" fmla="*/ 3550920 w 3550920"/>
                <a:gd name="connsiteY1" fmla="*/ 1775460 h 4021194"/>
                <a:gd name="connsiteX2" fmla="*/ 2303428 w 3550920"/>
                <a:gd name="connsiteY2" fmla="*/ 3471099 h 4021194"/>
                <a:gd name="connsiteX3" fmla="*/ 2242123 w 3550920"/>
                <a:gd name="connsiteY3" fmla="*/ 3486862 h 4021194"/>
                <a:gd name="connsiteX4" fmla="*/ 2226626 w 3550920"/>
                <a:gd name="connsiteY4" fmla="*/ 3494251 h 4021194"/>
                <a:gd name="connsiteX5" fmla="*/ 2065018 w 3550920"/>
                <a:gd name="connsiteY5" fmla="*/ 3627121 h 4021194"/>
                <a:gd name="connsiteX6" fmla="*/ 1887217 w 3550920"/>
                <a:gd name="connsiteY6" fmla="*/ 3916653 h 4021194"/>
                <a:gd name="connsiteX7" fmla="*/ 1783077 w 3550920"/>
                <a:gd name="connsiteY7" fmla="*/ 4020793 h 4021194"/>
                <a:gd name="connsiteX8" fmla="*/ 1645917 w 3550920"/>
                <a:gd name="connsiteY8" fmla="*/ 3886173 h 4021194"/>
                <a:gd name="connsiteX9" fmla="*/ 1494788 w 3550920"/>
                <a:gd name="connsiteY9" fmla="*/ 3646170 h 4021194"/>
                <a:gd name="connsiteX10" fmla="*/ 1401651 w 3550920"/>
                <a:gd name="connsiteY10" fmla="*/ 3541725 h 4021194"/>
                <a:gd name="connsiteX11" fmla="*/ 1328569 w 3550920"/>
                <a:gd name="connsiteY11" fmla="*/ 3491946 h 4021194"/>
                <a:gd name="connsiteX12" fmla="*/ 1247493 w 3550920"/>
                <a:gd name="connsiteY12" fmla="*/ 3471099 h 4021194"/>
                <a:gd name="connsiteX13" fmla="*/ 0 w 3550920"/>
                <a:gd name="connsiteY13" fmla="*/ 1775460 h 4021194"/>
                <a:gd name="connsiteX14" fmla="*/ 1775460 w 3550920"/>
                <a:gd name="connsiteY14" fmla="*/ 0 h 402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920" h="4021194">
                  <a:moveTo>
                    <a:pt x="1775460" y="0"/>
                  </a:moveTo>
                  <a:cubicBezTo>
                    <a:pt x="2756019" y="0"/>
                    <a:pt x="3550920" y="794901"/>
                    <a:pt x="3550920" y="1775460"/>
                  </a:cubicBezTo>
                  <a:cubicBezTo>
                    <a:pt x="3550920" y="2572164"/>
                    <a:pt x="3026161" y="3246305"/>
                    <a:pt x="2303428" y="3471099"/>
                  </a:cubicBezTo>
                  <a:lnTo>
                    <a:pt x="2242123" y="3486862"/>
                  </a:lnTo>
                  <a:lnTo>
                    <a:pt x="2226626" y="3494251"/>
                  </a:lnTo>
                  <a:cubicBezTo>
                    <a:pt x="2179742" y="3517481"/>
                    <a:pt x="2114548" y="3555792"/>
                    <a:pt x="2065018" y="3627121"/>
                  </a:cubicBezTo>
                  <a:cubicBezTo>
                    <a:pt x="2018028" y="3708820"/>
                    <a:pt x="1934207" y="3851041"/>
                    <a:pt x="1887217" y="3916653"/>
                  </a:cubicBezTo>
                  <a:cubicBezTo>
                    <a:pt x="1840227" y="3982265"/>
                    <a:pt x="1823294" y="4025873"/>
                    <a:pt x="1783077" y="4020793"/>
                  </a:cubicBezTo>
                  <a:cubicBezTo>
                    <a:pt x="1742860" y="4015713"/>
                    <a:pt x="1720847" y="3998352"/>
                    <a:pt x="1645917" y="3886173"/>
                  </a:cubicBezTo>
                  <a:cubicBezTo>
                    <a:pt x="1597869" y="3823736"/>
                    <a:pt x="1546858" y="3735912"/>
                    <a:pt x="1494788" y="3646170"/>
                  </a:cubicBezTo>
                  <a:cubicBezTo>
                    <a:pt x="1473198" y="3607225"/>
                    <a:pt x="1439424" y="3572420"/>
                    <a:pt x="1401651" y="3541725"/>
                  </a:cubicBezTo>
                  <a:lnTo>
                    <a:pt x="1328569" y="3491946"/>
                  </a:lnTo>
                  <a:lnTo>
                    <a:pt x="1247493" y="3471099"/>
                  </a:lnTo>
                  <a:cubicBezTo>
                    <a:pt x="524759" y="3246305"/>
                    <a:pt x="0" y="2572164"/>
                    <a:pt x="0" y="1775460"/>
                  </a:cubicBezTo>
                  <a:cubicBezTo>
                    <a:pt x="0" y="794901"/>
                    <a:pt x="794901" y="0"/>
                    <a:pt x="177546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9DFBF6A-8D7A-92DE-EAA0-97E54143C422}"/>
                </a:ext>
              </a:extLst>
            </p:cNvPr>
            <p:cNvGrpSpPr/>
            <p:nvPr/>
          </p:nvGrpSpPr>
          <p:grpSpPr>
            <a:xfrm>
              <a:off x="10229817" y="1990929"/>
              <a:ext cx="1884817" cy="3230086"/>
              <a:chOff x="10229817" y="1990929"/>
              <a:chExt cx="1884817" cy="323008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0A1029F-0E53-3F38-2E07-7B20C2408692}"/>
                  </a:ext>
                </a:extLst>
              </p:cNvPr>
              <p:cNvSpPr txBox="1"/>
              <p:nvPr/>
            </p:nvSpPr>
            <p:spPr>
              <a:xfrm>
                <a:off x="10282254" y="4728572"/>
                <a:ext cx="1524001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GB" sz="1300" b="1" dirty="0">
                    <a:solidFill>
                      <a:schemeClr val="bg1"/>
                    </a:solidFill>
                    <a:latin typeface="Helvetica" pitchFamily="2" charset="0"/>
                  </a:rPr>
                  <a:t>Revenue/Margin Growth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97E9A39-23CE-15D6-8B50-92C58E19BBAB}"/>
                  </a:ext>
                </a:extLst>
              </p:cNvPr>
              <p:cNvGrpSpPr/>
              <p:nvPr/>
            </p:nvGrpSpPr>
            <p:grpSpPr>
              <a:xfrm>
                <a:off x="10229817" y="1990929"/>
                <a:ext cx="1884817" cy="2440917"/>
                <a:chOff x="10229817" y="1990929"/>
                <a:chExt cx="1884817" cy="2440917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F78C82BA-960F-E7E7-2BCC-819D4A042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58" t="65006" r="73760" b="3372"/>
                <a:stretch/>
              </p:blipFill>
              <p:spPr>
                <a:xfrm>
                  <a:off x="10229817" y="1990929"/>
                  <a:ext cx="1884817" cy="1920671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366BEA1-F390-97B1-8771-7130F63CE3C4}"/>
                    </a:ext>
                  </a:extLst>
                </p:cNvPr>
                <p:cNvSpPr/>
                <p:nvPr/>
              </p:nvSpPr>
              <p:spPr>
                <a:xfrm>
                  <a:off x="10932493" y="4208326"/>
                  <a:ext cx="223520" cy="22352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Helvetica" pitchFamily="2" charset="0"/>
                  </a:endParaRPr>
                </a:p>
              </p:txBody>
            </p:sp>
            <p:pic>
              <p:nvPicPr>
                <p:cNvPr id="62" name="Graphic 61">
                  <a:extLst>
                    <a:ext uri="{FF2B5EF4-FFF2-40B4-BE49-F238E27FC236}">
                      <a16:creationId xmlns:a16="http://schemas.microsoft.com/office/drawing/2014/main" id="{E03D111C-8B4A-EC5B-C222-EB20CD1B1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7078" y="2450245"/>
                  <a:ext cx="514350" cy="55245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3378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4">
            <a:extLst>
              <a:ext uri="{FF2B5EF4-FFF2-40B4-BE49-F238E27FC236}">
                <a16:creationId xmlns:a16="http://schemas.microsoft.com/office/drawing/2014/main" id="{547DB85B-686E-E3FC-F869-A30C6BEBA55F}"/>
              </a:ext>
            </a:extLst>
          </p:cNvPr>
          <p:cNvSpPr/>
          <p:nvPr/>
        </p:nvSpPr>
        <p:spPr>
          <a:xfrm>
            <a:off x="418428" y="5885190"/>
            <a:ext cx="3637894" cy="778921"/>
          </a:xfrm>
          <a:prstGeom prst="roundRect">
            <a:avLst>
              <a:gd name="adj" fmla="val 1119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MDF</a:t>
            </a:r>
          </a:p>
        </p:txBody>
      </p:sp>
      <p:sp>
        <p:nvSpPr>
          <p:cNvPr id="4" name="Rectangle: Rounded Corners 34">
            <a:extLst>
              <a:ext uri="{FF2B5EF4-FFF2-40B4-BE49-F238E27FC236}">
                <a16:creationId xmlns:a16="http://schemas.microsoft.com/office/drawing/2014/main" id="{E9CBF9C1-691D-608B-70E4-87CDB8F4B13D}"/>
              </a:ext>
            </a:extLst>
          </p:cNvPr>
          <p:cNvSpPr/>
          <p:nvPr/>
        </p:nvSpPr>
        <p:spPr>
          <a:xfrm>
            <a:off x="4257667" y="5885190"/>
            <a:ext cx="3637894" cy="778921"/>
          </a:xfrm>
          <a:prstGeom prst="roundRect">
            <a:avLst>
              <a:gd name="adj" fmla="val 1119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Sponsorship</a:t>
            </a:r>
          </a:p>
        </p:txBody>
      </p:sp>
      <p:sp>
        <p:nvSpPr>
          <p:cNvPr id="5" name="Rectangle: Rounded Corners 34">
            <a:extLst>
              <a:ext uri="{FF2B5EF4-FFF2-40B4-BE49-F238E27FC236}">
                <a16:creationId xmlns:a16="http://schemas.microsoft.com/office/drawing/2014/main" id="{3625153B-0052-90F2-7365-913BBE87644D}"/>
              </a:ext>
            </a:extLst>
          </p:cNvPr>
          <p:cNvSpPr/>
          <p:nvPr/>
        </p:nvSpPr>
        <p:spPr>
          <a:xfrm>
            <a:off x="8096906" y="5885190"/>
            <a:ext cx="3637894" cy="778921"/>
          </a:xfrm>
          <a:prstGeom prst="roundRect">
            <a:avLst>
              <a:gd name="adj" fmla="val 1119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Service Management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54A4A-535E-2944-AE76-7CCF3123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Solutionized</a:t>
            </a:r>
            <a:r>
              <a:rPr lang="en-US"/>
              <a:t> Partner Tool Kit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1277B36-CED1-8DD2-6D4A-38AF9A7E5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3264061" y="29515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71DC2C-3063-66EC-4120-784568EC61C9}"/>
              </a:ext>
            </a:extLst>
          </p:cNvPr>
          <p:cNvGrpSpPr/>
          <p:nvPr/>
        </p:nvGrpSpPr>
        <p:grpSpPr>
          <a:xfrm>
            <a:off x="6171899" y="869746"/>
            <a:ext cx="2666237" cy="4850223"/>
            <a:chOff x="6171899" y="869746"/>
            <a:chExt cx="2666237" cy="4850223"/>
          </a:xfrm>
        </p:grpSpPr>
        <p:sp>
          <p:nvSpPr>
            <p:cNvPr id="19" name="Rectangle: Rounded Corners 34">
              <a:extLst>
                <a:ext uri="{FF2B5EF4-FFF2-40B4-BE49-F238E27FC236}">
                  <a16:creationId xmlns:a16="http://schemas.microsoft.com/office/drawing/2014/main" id="{DC731F47-8C06-434F-8D5D-47321C91803D}"/>
                </a:ext>
              </a:extLst>
            </p:cNvPr>
            <p:cNvSpPr/>
            <p:nvPr/>
          </p:nvSpPr>
          <p:spPr>
            <a:xfrm>
              <a:off x="6171899" y="1859374"/>
              <a:ext cx="2666237" cy="3860595"/>
            </a:xfrm>
            <a:prstGeom prst="roundRect">
              <a:avLst>
                <a:gd name="adj" fmla="val 5057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180000" tIns="576000" rIns="180000" bIns="180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Solutionized Support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Working together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Demonstrate how to combine our technologies with yours - offering unique winning solution!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Sales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Discovery &amp; qualification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Support call out day sessions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Commercial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How to increase margins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Building additional value and new revenue streams with your customers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Technical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Cornerstone 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Solutions and overlay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Operation NOC and Support delivery</a:t>
              </a:r>
            </a:p>
          </p:txBody>
        </p:sp>
        <p:grpSp>
          <p:nvGrpSpPr>
            <p:cNvPr id="22" name="ENABLEMENT ICON">
              <a:extLst>
                <a:ext uri="{FF2B5EF4-FFF2-40B4-BE49-F238E27FC236}">
                  <a16:creationId xmlns:a16="http://schemas.microsoft.com/office/drawing/2014/main" id="{E277052E-0F99-167B-A953-5C089A603373}"/>
                </a:ext>
              </a:extLst>
            </p:cNvPr>
            <p:cNvGrpSpPr/>
            <p:nvPr/>
          </p:nvGrpSpPr>
          <p:grpSpPr>
            <a:xfrm>
              <a:off x="6799926" y="869746"/>
              <a:ext cx="1600210" cy="1653154"/>
              <a:chOff x="8494048" y="822812"/>
              <a:chExt cx="2180297" cy="2314551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8494048" y="822812"/>
                <a:ext cx="1941656" cy="2198804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8" t="65006" r="73760" b="3372"/>
              <a:stretch/>
            </p:blipFill>
            <p:spPr>
              <a:xfrm>
                <a:off x="8544604" y="967109"/>
                <a:ext cx="2129741" cy="217025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83" t="60919" r="32938" b="26097"/>
              <a:stretch/>
            </p:blipFill>
            <p:spPr>
              <a:xfrm>
                <a:off x="9071251" y="1360646"/>
                <a:ext cx="1076445" cy="897038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D521A2-CB10-38D3-70C3-42102B404B6F}"/>
              </a:ext>
            </a:extLst>
          </p:cNvPr>
          <p:cNvGrpSpPr/>
          <p:nvPr/>
        </p:nvGrpSpPr>
        <p:grpSpPr>
          <a:xfrm>
            <a:off x="9068563" y="792568"/>
            <a:ext cx="2666237" cy="4939705"/>
            <a:chOff x="9068563" y="792568"/>
            <a:chExt cx="2666237" cy="4939705"/>
          </a:xfrm>
        </p:grpSpPr>
        <p:sp>
          <p:nvSpPr>
            <p:cNvPr id="20" name="Rectangle: Rounded Corners 34">
              <a:extLst>
                <a:ext uri="{FF2B5EF4-FFF2-40B4-BE49-F238E27FC236}">
                  <a16:creationId xmlns:a16="http://schemas.microsoft.com/office/drawing/2014/main" id="{F6EF309B-686C-B640-8FF8-8DC3311663CC}"/>
                </a:ext>
              </a:extLst>
            </p:cNvPr>
            <p:cNvSpPr/>
            <p:nvPr/>
          </p:nvSpPr>
          <p:spPr>
            <a:xfrm>
              <a:off x="9068563" y="1846533"/>
              <a:ext cx="2666237" cy="3885740"/>
            </a:xfrm>
            <a:prstGeom prst="roundRect">
              <a:avLst>
                <a:gd name="adj" fmla="val 5057"/>
              </a:avLst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180000" tIns="576000" rIns="180000" bIns="180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Enablement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Partner Hub engagement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Making it easy to do business with 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Delivering consistent enablement strategy &amp;support building pipeline and margin growth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Agree critical success factors and report and tailor via regular meetings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Channelise product / solution materials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Channel partner training programme</a:t>
              </a:r>
            </a:p>
          </p:txBody>
        </p:sp>
        <p:grpSp>
          <p:nvGrpSpPr>
            <p:cNvPr id="17" name="MARKETING ICON">
              <a:extLst>
                <a:ext uri="{FF2B5EF4-FFF2-40B4-BE49-F238E27FC236}">
                  <a16:creationId xmlns:a16="http://schemas.microsoft.com/office/drawing/2014/main" id="{B63B9A38-8CE4-1B2F-4EDB-DFA3CF0D0756}"/>
                </a:ext>
              </a:extLst>
            </p:cNvPr>
            <p:cNvGrpSpPr/>
            <p:nvPr/>
          </p:nvGrpSpPr>
          <p:grpSpPr>
            <a:xfrm>
              <a:off x="9627793" y="792568"/>
              <a:ext cx="1638196" cy="1690546"/>
              <a:chOff x="5234298" y="822812"/>
              <a:chExt cx="2180297" cy="2314551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5234298" y="822812"/>
                <a:ext cx="1941656" cy="2198804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E46866B-727E-E173-5515-A23684F92714}"/>
                  </a:ext>
                </a:extLst>
              </p:cNvPr>
              <p:cNvGrpSpPr/>
              <p:nvPr/>
            </p:nvGrpSpPr>
            <p:grpSpPr>
              <a:xfrm>
                <a:off x="5284854" y="967109"/>
                <a:ext cx="2129741" cy="2170254"/>
                <a:chOff x="5284854" y="967109"/>
                <a:chExt cx="2129741" cy="2170254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58" t="65006" r="73760" b="3372"/>
                <a:stretch/>
              </p:blipFill>
              <p:spPr>
                <a:xfrm>
                  <a:off x="5284854" y="967109"/>
                  <a:ext cx="2129741" cy="2170254"/>
                </a:xfrm>
                <a:prstGeom prst="rect">
                  <a:avLst/>
                </a:prstGeom>
              </p:spPr>
            </p:pic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D549E8B9-A4C6-04A3-B73C-BFF761AF8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9659" y="1366889"/>
                  <a:ext cx="663009" cy="74337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E37E78-8FB2-A32C-E012-A23D7BAE4F08}"/>
              </a:ext>
            </a:extLst>
          </p:cNvPr>
          <p:cNvGrpSpPr/>
          <p:nvPr/>
        </p:nvGrpSpPr>
        <p:grpSpPr>
          <a:xfrm>
            <a:off x="418428" y="790208"/>
            <a:ext cx="2666236" cy="4940768"/>
            <a:chOff x="418428" y="790208"/>
            <a:chExt cx="2666236" cy="4940768"/>
          </a:xfrm>
        </p:grpSpPr>
        <p:sp>
          <p:nvSpPr>
            <p:cNvPr id="13" name="Rectangle: Rounded Corners 34">
              <a:extLst>
                <a:ext uri="{FF2B5EF4-FFF2-40B4-BE49-F238E27FC236}">
                  <a16:creationId xmlns:a16="http://schemas.microsoft.com/office/drawing/2014/main" id="{07171E73-F381-6064-9BC3-F5E7966A6540}"/>
                </a:ext>
              </a:extLst>
            </p:cNvPr>
            <p:cNvSpPr/>
            <p:nvPr/>
          </p:nvSpPr>
          <p:spPr>
            <a:xfrm>
              <a:off x="418428" y="1882351"/>
              <a:ext cx="2666236" cy="3848625"/>
            </a:xfrm>
            <a:prstGeom prst="roundRect">
              <a:avLst>
                <a:gd name="adj" fmla="val 50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576000" rIns="180000" bIns="180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Strategy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Strategic collaboration, focused approach, vertical, public/private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Enable channel with innovative solutions to simplify supply chain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Combine collective capability to maximise revenue and margin. Flexible routes to market, resell/refer. Money maker focus, target larger opportunities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Resource-rich approach </a:t>
              </a:r>
              <a:b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to become your trusted advisor delivering Peace of Mind as a Service. Achieving high conversion rates.</a:t>
              </a:r>
            </a:p>
          </p:txBody>
        </p:sp>
        <p:grpSp>
          <p:nvGrpSpPr>
            <p:cNvPr id="6" name="RESOURCE ICON">
              <a:extLst>
                <a:ext uri="{FF2B5EF4-FFF2-40B4-BE49-F238E27FC236}">
                  <a16:creationId xmlns:a16="http://schemas.microsoft.com/office/drawing/2014/main" id="{752A43D8-FA9E-7A82-FC2A-975C3E95977F}"/>
                </a:ext>
              </a:extLst>
            </p:cNvPr>
            <p:cNvGrpSpPr/>
            <p:nvPr/>
          </p:nvGrpSpPr>
          <p:grpSpPr>
            <a:xfrm>
              <a:off x="1049031" y="790208"/>
              <a:ext cx="1677082" cy="1779540"/>
              <a:chOff x="1975202" y="822812"/>
              <a:chExt cx="2180297" cy="2314551"/>
            </a:xfrm>
          </p:grpSpPr>
          <p:sp>
            <p:nvSpPr>
              <p:cNvPr id="7" name="Freeform 23">
                <a:extLst>
                  <a:ext uri="{FF2B5EF4-FFF2-40B4-BE49-F238E27FC236}">
                    <a16:creationId xmlns:a16="http://schemas.microsoft.com/office/drawing/2014/main" id="{A33D8A28-2F73-BD38-3802-593CBD1B5705}"/>
                  </a:ext>
                </a:extLst>
              </p:cNvPr>
              <p:cNvSpPr/>
              <p:nvPr/>
            </p:nvSpPr>
            <p:spPr>
              <a:xfrm>
                <a:off x="1975202" y="822812"/>
                <a:ext cx="1941656" cy="2198804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D096FA3-2EDD-37F6-D333-7946E1C40D37}"/>
                  </a:ext>
                </a:extLst>
              </p:cNvPr>
              <p:cNvGrpSpPr/>
              <p:nvPr/>
            </p:nvGrpSpPr>
            <p:grpSpPr>
              <a:xfrm>
                <a:off x="2025758" y="967109"/>
                <a:ext cx="2129741" cy="2170254"/>
                <a:chOff x="2025758" y="967109"/>
                <a:chExt cx="2129741" cy="2170254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53474BFE-D9B3-477D-8C07-1A52C2911C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58" t="65006" r="73760" b="3372"/>
                <a:stretch/>
              </p:blipFill>
              <p:spPr>
                <a:xfrm>
                  <a:off x="2025758" y="967109"/>
                  <a:ext cx="2129741" cy="2170254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7AA23D4-E0DC-DB60-AC9E-E4DC5716F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31" t="60919" r="56490" b="26097"/>
                <a:stretch/>
              </p:blipFill>
              <p:spPr>
                <a:xfrm>
                  <a:off x="2490186" y="1360646"/>
                  <a:ext cx="1076445" cy="89703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F88843-8DB6-461D-6F93-F6018229D0F5}"/>
              </a:ext>
            </a:extLst>
          </p:cNvPr>
          <p:cNvGrpSpPr/>
          <p:nvPr/>
        </p:nvGrpSpPr>
        <p:grpSpPr>
          <a:xfrm>
            <a:off x="3275236" y="756175"/>
            <a:ext cx="2666236" cy="4974799"/>
            <a:chOff x="3275236" y="756175"/>
            <a:chExt cx="2666236" cy="4974799"/>
          </a:xfrm>
        </p:grpSpPr>
        <p:sp>
          <p:nvSpPr>
            <p:cNvPr id="18" name="Rectangle: Rounded Corners 34">
              <a:extLst>
                <a:ext uri="{FF2B5EF4-FFF2-40B4-BE49-F238E27FC236}">
                  <a16:creationId xmlns:a16="http://schemas.microsoft.com/office/drawing/2014/main" id="{E2EE5A3E-8F94-7E46-B56B-58C67B20E678}"/>
                </a:ext>
              </a:extLst>
            </p:cNvPr>
            <p:cNvSpPr/>
            <p:nvPr/>
          </p:nvSpPr>
          <p:spPr>
            <a:xfrm>
              <a:off x="3275236" y="1882349"/>
              <a:ext cx="2666236" cy="3848625"/>
            </a:xfrm>
            <a:prstGeom prst="roundRect">
              <a:avLst>
                <a:gd name="adj" fmla="val 505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180000" tIns="576000" rIns="180000" bIns="180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Sales &amp; 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Events, Workshops, Roundtable, Hospitality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Online Content, white label, datasheets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Email, presentation, blog templates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Account Management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Prospecting/pipeline growth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Solution specialist, Solution Overlay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Bid support, full or hybrid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Proposal templates/support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O&amp;D team support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33" name="RESOURCE ICON">
              <a:extLst>
                <a:ext uri="{FF2B5EF4-FFF2-40B4-BE49-F238E27FC236}">
                  <a16:creationId xmlns:a16="http://schemas.microsoft.com/office/drawing/2014/main" id="{979C7B63-3ECD-4B88-F8EB-6190684FF667}"/>
                </a:ext>
              </a:extLst>
            </p:cNvPr>
            <p:cNvGrpSpPr/>
            <p:nvPr/>
          </p:nvGrpSpPr>
          <p:grpSpPr>
            <a:xfrm>
              <a:off x="3848860" y="756175"/>
              <a:ext cx="1677082" cy="1779540"/>
              <a:chOff x="1975202" y="822812"/>
              <a:chExt cx="2180297" cy="2314551"/>
            </a:xfrm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0197611F-B9CB-F020-3FCD-FEEF15E1C9EA}"/>
                  </a:ext>
                </a:extLst>
              </p:cNvPr>
              <p:cNvSpPr/>
              <p:nvPr/>
            </p:nvSpPr>
            <p:spPr>
              <a:xfrm>
                <a:off x="1975202" y="822812"/>
                <a:ext cx="1941656" cy="2198804"/>
              </a:xfrm>
              <a:custGeom>
                <a:avLst/>
                <a:gdLst>
                  <a:gd name="connsiteX0" fmla="*/ 1775460 w 3550920"/>
                  <a:gd name="connsiteY0" fmla="*/ 0 h 4021194"/>
                  <a:gd name="connsiteX1" fmla="*/ 3550920 w 3550920"/>
                  <a:gd name="connsiteY1" fmla="*/ 1775460 h 4021194"/>
                  <a:gd name="connsiteX2" fmla="*/ 2303428 w 3550920"/>
                  <a:gd name="connsiteY2" fmla="*/ 3471099 h 4021194"/>
                  <a:gd name="connsiteX3" fmla="*/ 2242123 w 3550920"/>
                  <a:gd name="connsiteY3" fmla="*/ 3486862 h 4021194"/>
                  <a:gd name="connsiteX4" fmla="*/ 2226626 w 3550920"/>
                  <a:gd name="connsiteY4" fmla="*/ 3494251 h 4021194"/>
                  <a:gd name="connsiteX5" fmla="*/ 2065018 w 3550920"/>
                  <a:gd name="connsiteY5" fmla="*/ 3627121 h 4021194"/>
                  <a:gd name="connsiteX6" fmla="*/ 1887217 w 3550920"/>
                  <a:gd name="connsiteY6" fmla="*/ 3916653 h 4021194"/>
                  <a:gd name="connsiteX7" fmla="*/ 1783077 w 3550920"/>
                  <a:gd name="connsiteY7" fmla="*/ 4020793 h 4021194"/>
                  <a:gd name="connsiteX8" fmla="*/ 1645917 w 3550920"/>
                  <a:gd name="connsiteY8" fmla="*/ 3886173 h 4021194"/>
                  <a:gd name="connsiteX9" fmla="*/ 1494788 w 3550920"/>
                  <a:gd name="connsiteY9" fmla="*/ 3646170 h 4021194"/>
                  <a:gd name="connsiteX10" fmla="*/ 1401651 w 3550920"/>
                  <a:gd name="connsiteY10" fmla="*/ 3541725 h 4021194"/>
                  <a:gd name="connsiteX11" fmla="*/ 1328569 w 3550920"/>
                  <a:gd name="connsiteY11" fmla="*/ 3491946 h 4021194"/>
                  <a:gd name="connsiteX12" fmla="*/ 1247493 w 3550920"/>
                  <a:gd name="connsiteY12" fmla="*/ 3471099 h 4021194"/>
                  <a:gd name="connsiteX13" fmla="*/ 0 w 3550920"/>
                  <a:gd name="connsiteY13" fmla="*/ 1775460 h 4021194"/>
                  <a:gd name="connsiteX14" fmla="*/ 1775460 w 3550920"/>
                  <a:gd name="connsiteY14" fmla="*/ 0 h 40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50920" h="4021194">
                    <a:moveTo>
                      <a:pt x="1775460" y="0"/>
                    </a:moveTo>
                    <a:cubicBezTo>
                      <a:pt x="2756019" y="0"/>
                      <a:pt x="3550920" y="794901"/>
                      <a:pt x="3550920" y="1775460"/>
                    </a:cubicBezTo>
                    <a:cubicBezTo>
                      <a:pt x="3550920" y="2572164"/>
                      <a:pt x="3026161" y="3246305"/>
                      <a:pt x="2303428" y="3471099"/>
                    </a:cubicBezTo>
                    <a:lnTo>
                      <a:pt x="2242123" y="3486862"/>
                    </a:lnTo>
                    <a:lnTo>
                      <a:pt x="2226626" y="3494251"/>
                    </a:lnTo>
                    <a:cubicBezTo>
                      <a:pt x="2179742" y="3517481"/>
                      <a:pt x="2114548" y="3555792"/>
                      <a:pt x="2065018" y="3627121"/>
                    </a:cubicBezTo>
                    <a:cubicBezTo>
                      <a:pt x="2018028" y="3708820"/>
                      <a:pt x="1934207" y="3851041"/>
                      <a:pt x="1887217" y="3916653"/>
                    </a:cubicBezTo>
                    <a:cubicBezTo>
                      <a:pt x="1840227" y="3982265"/>
                      <a:pt x="1823294" y="4025873"/>
                      <a:pt x="1783077" y="4020793"/>
                    </a:cubicBezTo>
                    <a:cubicBezTo>
                      <a:pt x="1742860" y="4015713"/>
                      <a:pt x="1720847" y="3998352"/>
                      <a:pt x="1645917" y="3886173"/>
                    </a:cubicBezTo>
                    <a:cubicBezTo>
                      <a:pt x="1597869" y="3823736"/>
                      <a:pt x="1546858" y="3735912"/>
                      <a:pt x="1494788" y="3646170"/>
                    </a:cubicBezTo>
                    <a:cubicBezTo>
                      <a:pt x="1473198" y="3607225"/>
                      <a:pt x="1439424" y="3572420"/>
                      <a:pt x="1401651" y="3541725"/>
                    </a:cubicBezTo>
                    <a:lnTo>
                      <a:pt x="1328569" y="3491946"/>
                    </a:lnTo>
                    <a:lnTo>
                      <a:pt x="1247493" y="3471099"/>
                    </a:lnTo>
                    <a:cubicBezTo>
                      <a:pt x="524759" y="3246305"/>
                      <a:pt x="0" y="2572164"/>
                      <a:pt x="0" y="1775460"/>
                    </a:cubicBezTo>
                    <a:cubicBezTo>
                      <a:pt x="0" y="794901"/>
                      <a:pt x="794901" y="0"/>
                      <a:pt x="177546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01B765C-DE5C-5C9E-2A43-EA57D46AFE00}"/>
                  </a:ext>
                </a:extLst>
              </p:cNvPr>
              <p:cNvGrpSpPr/>
              <p:nvPr/>
            </p:nvGrpSpPr>
            <p:grpSpPr>
              <a:xfrm>
                <a:off x="2025758" y="967109"/>
                <a:ext cx="2129741" cy="2170254"/>
                <a:chOff x="2025758" y="967109"/>
                <a:chExt cx="2129741" cy="2170254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2725F783-AEB6-D4DC-58F7-2851FA4A51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58" t="65006" r="73760" b="3372"/>
                <a:stretch/>
              </p:blipFill>
              <p:spPr>
                <a:xfrm>
                  <a:off x="2025758" y="967109"/>
                  <a:ext cx="2129741" cy="2170254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EECAF1D9-9330-D38B-9652-67B3C7394A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31" t="60919" r="56490" b="26097"/>
                <a:stretch/>
              </p:blipFill>
              <p:spPr>
                <a:xfrm>
                  <a:off x="2490186" y="1360646"/>
                  <a:ext cx="1076445" cy="89703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0244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84BA-8685-A258-6E47-C26301BD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Money-makers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2F26E-5FD9-4676-250A-5F922743E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black cubes&#10;&#10;Description automatically generated">
            <a:extLst>
              <a:ext uri="{FF2B5EF4-FFF2-40B4-BE49-F238E27FC236}">
                <a16:creationId xmlns:a16="http://schemas.microsoft.com/office/drawing/2014/main" id="{F5CF1BA9-A0B7-B0A1-475B-D262D8DCD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9" y="3485871"/>
            <a:ext cx="2755712" cy="2388283"/>
          </a:xfrm>
          <a:prstGeom prst="roundRect">
            <a:avLst>
              <a:gd name="adj" fmla="val 2885"/>
            </a:avLst>
          </a:prstGeom>
        </p:spPr>
      </p:pic>
      <p:pic>
        <p:nvPicPr>
          <p:cNvPr id="7" name="Picture 6" descr="A close-up of a graphene structure&#10;&#10;Description automatically generated">
            <a:extLst>
              <a:ext uri="{FF2B5EF4-FFF2-40B4-BE49-F238E27FC236}">
                <a16:creationId xmlns:a16="http://schemas.microsoft.com/office/drawing/2014/main" id="{DD92158A-154C-A48E-CC64-B5E70D690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50" y="3485871"/>
            <a:ext cx="2755712" cy="2388283"/>
          </a:xfrm>
          <a:prstGeom prst="roundRect">
            <a:avLst>
              <a:gd name="adj" fmla="val 2885"/>
            </a:avLst>
          </a:prstGeom>
        </p:spPr>
      </p:pic>
      <p:pic>
        <p:nvPicPr>
          <p:cNvPr id="9" name="Picture 8" descr="A black flower with a black background&#10;&#10;Description automatically generated">
            <a:extLst>
              <a:ext uri="{FF2B5EF4-FFF2-40B4-BE49-F238E27FC236}">
                <a16:creationId xmlns:a16="http://schemas.microsoft.com/office/drawing/2014/main" id="{657B6383-15CA-B18F-8A53-1ABFC1004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8" y="1019172"/>
            <a:ext cx="2755712" cy="2388283"/>
          </a:xfrm>
          <a:prstGeom prst="roundRect">
            <a:avLst>
              <a:gd name="adj" fmla="val 2564"/>
            </a:avLst>
          </a:prstGeom>
        </p:spPr>
      </p:pic>
      <p:pic>
        <p:nvPicPr>
          <p:cNvPr id="15" name="Picture 14" descr="A black hexagon pattern&#10;&#10;Description automatically generated">
            <a:extLst>
              <a:ext uri="{FF2B5EF4-FFF2-40B4-BE49-F238E27FC236}">
                <a16:creationId xmlns:a16="http://schemas.microsoft.com/office/drawing/2014/main" id="{4F512FF4-EA2E-647B-BB23-7B638DFB3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9" y="1019172"/>
            <a:ext cx="2755712" cy="2388283"/>
          </a:xfrm>
          <a:prstGeom prst="roundRect">
            <a:avLst>
              <a:gd name="adj" fmla="val 2244"/>
            </a:avLst>
          </a:prstGeom>
        </p:spPr>
      </p:pic>
      <p:pic>
        <p:nvPicPr>
          <p:cNvPr id="19" name="Picture 18" descr="A close-up of a black sphere&#10;&#10;Description automatically generated">
            <a:extLst>
              <a:ext uri="{FF2B5EF4-FFF2-40B4-BE49-F238E27FC236}">
                <a16:creationId xmlns:a16="http://schemas.microsoft.com/office/drawing/2014/main" id="{BC4341AA-30BC-DCE0-3CF2-D2808F34D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50" y="1019172"/>
            <a:ext cx="2755712" cy="2388283"/>
          </a:xfrm>
          <a:prstGeom prst="roundRect">
            <a:avLst>
              <a:gd name="adj" fmla="val 2564"/>
            </a:avLst>
          </a:prstGeom>
        </p:spPr>
      </p:pic>
      <p:pic>
        <p:nvPicPr>
          <p:cNvPr id="25" name="Picture 24" descr="A close-up of a stack of black plates&#10;&#10;Description automatically generated">
            <a:extLst>
              <a:ext uri="{FF2B5EF4-FFF2-40B4-BE49-F238E27FC236}">
                <a16:creationId xmlns:a16="http://schemas.microsoft.com/office/drawing/2014/main" id="{030EE2B3-2D33-ED91-30BA-41599853F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8" y="3485871"/>
            <a:ext cx="2755712" cy="2388283"/>
          </a:xfrm>
          <a:prstGeom prst="roundRect">
            <a:avLst>
              <a:gd name="adj" fmla="val 2244"/>
            </a:avLst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6C9E04E-13DA-AD07-4B91-FFC879097BDF}"/>
              </a:ext>
            </a:extLst>
          </p:cNvPr>
          <p:cNvGrpSpPr/>
          <p:nvPr/>
        </p:nvGrpSpPr>
        <p:grpSpPr>
          <a:xfrm>
            <a:off x="1768450" y="1019172"/>
            <a:ext cx="8442350" cy="4854982"/>
            <a:chOff x="1768450" y="1019172"/>
            <a:chExt cx="8442350" cy="485498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0ECF6BE-E71B-509E-A58F-FA94C98747A8}"/>
                </a:ext>
              </a:extLst>
            </p:cNvPr>
            <p:cNvSpPr txBox="1"/>
            <p:nvPr/>
          </p:nvSpPr>
          <p:spPr>
            <a:xfrm>
              <a:off x="1768450" y="1019172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  <a:t>S4</a:t>
              </a:r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 </a:t>
              </a:r>
              <a:b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</a:br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Cloud Storage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9EF0F0-46B5-1BD6-EEE6-F69F718A8BEC}"/>
                </a:ext>
              </a:extLst>
            </p:cNvPr>
            <p:cNvSpPr txBox="1"/>
            <p:nvPr/>
          </p:nvSpPr>
          <p:spPr>
            <a:xfrm>
              <a:off x="4611769" y="1019172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  <a:t>Disaster Recovery </a:t>
              </a:r>
              <a:b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</a:br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as a Service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6AE998-BC54-6521-8012-169E430EFF68}"/>
                </a:ext>
              </a:extLst>
            </p:cNvPr>
            <p:cNvSpPr txBox="1"/>
            <p:nvPr/>
          </p:nvSpPr>
          <p:spPr>
            <a:xfrm>
              <a:off x="7455088" y="1019172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  <a:t>Managed</a:t>
              </a:r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 </a:t>
              </a:r>
              <a:b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</a:br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CSOC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1C3E21-2C23-03E9-6852-2072D0062343}"/>
                </a:ext>
              </a:extLst>
            </p:cNvPr>
            <p:cNvSpPr txBox="1"/>
            <p:nvPr/>
          </p:nvSpPr>
          <p:spPr>
            <a:xfrm>
              <a:off x="1768450" y="3485871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  <a:t>Software Defined WAN </a:t>
              </a:r>
              <a:b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&amp; SASE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41484AB-9B9C-BF64-8A9B-C79D38B32987}"/>
                </a:ext>
              </a:extLst>
            </p:cNvPr>
            <p:cNvSpPr txBox="1"/>
            <p:nvPr/>
          </p:nvSpPr>
          <p:spPr>
            <a:xfrm>
              <a:off x="4611769" y="3485871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  <a:t>Unified Communications </a:t>
              </a:r>
              <a:b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</a:br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&amp; Collaboration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64C13D-F3A3-C918-3181-E0DB76292953}"/>
                </a:ext>
              </a:extLst>
            </p:cNvPr>
            <p:cNvSpPr txBox="1"/>
            <p:nvPr/>
          </p:nvSpPr>
          <p:spPr>
            <a:xfrm>
              <a:off x="7455088" y="3485871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  <a:t>ServiceNow</a:t>
              </a:r>
            </a:p>
            <a:p>
              <a:pPr algn="ctr"/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as a Service</a:t>
              </a:r>
            </a:p>
          </p:txBody>
        </p:sp>
      </p:grpSp>
      <p:sp>
        <p:nvSpPr>
          <p:cNvPr id="44" name="Rectangle 43">
            <a:hlinkClick r:id="rId9" action="ppaction://hlinksldjump"/>
            <a:extLst>
              <a:ext uri="{FF2B5EF4-FFF2-40B4-BE49-F238E27FC236}">
                <a16:creationId xmlns:a16="http://schemas.microsoft.com/office/drawing/2014/main" id="{B4A8981B-7A2D-8F7A-0668-543AE0ED926E}"/>
              </a:ext>
            </a:extLst>
          </p:cNvPr>
          <p:cNvSpPr/>
          <p:nvPr/>
        </p:nvSpPr>
        <p:spPr>
          <a:xfrm>
            <a:off x="1768450" y="1019172"/>
            <a:ext cx="2755712" cy="23529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47" name="Rectangle 46">
            <a:hlinkClick r:id="rId10" action="ppaction://hlinksldjump"/>
            <a:extLst>
              <a:ext uri="{FF2B5EF4-FFF2-40B4-BE49-F238E27FC236}">
                <a16:creationId xmlns:a16="http://schemas.microsoft.com/office/drawing/2014/main" id="{EB816754-9585-3FB9-A518-41F2A309A253}"/>
              </a:ext>
            </a:extLst>
          </p:cNvPr>
          <p:cNvSpPr/>
          <p:nvPr/>
        </p:nvSpPr>
        <p:spPr>
          <a:xfrm>
            <a:off x="4611769" y="1011434"/>
            <a:ext cx="2755712" cy="23529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48" name="Rectangle 47">
            <a:hlinkClick r:id="rId11" action="ppaction://hlinksldjump"/>
            <a:extLst>
              <a:ext uri="{FF2B5EF4-FFF2-40B4-BE49-F238E27FC236}">
                <a16:creationId xmlns:a16="http://schemas.microsoft.com/office/drawing/2014/main" id="{89E93FAA-CE0C-B8F2-6312-8A0F1128B1C2}"/>
              </a:ext>
            </a:extLst>
          </p:cNvPr>
          <p:cNvSpPr/>
          <p:nvPr/>
        </p:nvSpPr>
        <p:spPr>
          <a:xfrm>
            <a:off x="7455088" y="1011434"/>
            <a:ext cx="2755712" cy="23529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49" name="Rectangle 48">
            <a:hlinkClick r:id="rId12" action="ppaction://hlinksldjump"/>
            <a:extLst>
              <a:ext uri="{FF2B5EF4-FFF2-40B4-BE49-F238E27FC236}">
                <a16:creationId xmlns:a16="http://schemas.microsoft.com/office/drawing/2014/main" id="{AE41ED08-69A5-701F-5017-0A3180600614}"/>
              </a:ext>
            </a:extLst>
          </p:cNvPr>
          <p:cNvSpPr/>
          <p:nvPr/>
        </p:nvSpPr>
        <p:spPr>
          <a:xfrm>
            <a:off x="1768450" y="3511271"/>
            <a:ext cx="2755712" cy="23529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50" name="Rectangle 49">
            <a:hlinkClick r:id="rId13" action="ppaction://hlinksldjump"/>
            <a:extLst>
              <a:ext uri="{FF2B5EF4-FFF2-40B4-BE49-F238E27FC236}">
                <a16:creationId xmlns:a16="http://schemas.microsoft.com/office/drawing/2014/main" id="{4BC35B4E-F5BB-9800-A93A-1889871B7694}"/>
              </a:ext>
            </a:extLst>
          </p:cNvPr>
          <p:cNvSpPr/>
          <p:nvPr/>
        </p:nvSpPr>
        <p:spPr>
          <a:xfrm>
            <a:off x="4617473" y="3511271"/>
            <a:ext cx="2755712" cy="23529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51" name="Rectangle 50">
            <a:hlinkClick r:id="rId13" action="ppaction://hlinksldjump"/>
            <a:extLst>
              <a:ext uri="{FF2B5EF4-FFF2-40B4-BE49-F238E27FC236}">
                <a16:creationId xmlns:a16="http://schemas.microsoft.com/office/drawing/2014/main" id="{E09423FB-BCC5-52BE-5CAF-8CA35ABF0F5D}"/>
              </a:ext>
            </a:extLst>
          </p:cNvPr>
          <p:cNvSpPr/>
          <p:nvPr/>
        </p:nvSpPr>
        <p:spPr>
          <a:xfrm>
            <a:off x="7449384" y="3511271"/>
            <a:ext cx="2755712" cy="23529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Cloud Storage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0DD5E-BD5F-4D27-D21E-95C4D3132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C08FA8-115E-6234-8AAA-992B85A6F3CC}"/>
              </a:ext>
            </a:extLst>
          </p:cNvPr>
          <p:cNvGrpSpPr/>
          <p:nvPr/>
        </p:nvGrpSpPr>
        <p:grpSpPr>
          <a:xfrm>
            <a:off x="1942412" y="1040717"/>
            <a:ext cx="2755712" cy="2388283"/>
            <a:chOff x="-9043189" y="453122"/>
            <a:chExt cx="2755712" cy="2388283"/>
          </a:xfrm>
        </p:grpSpPr>
        <p:pic>
          <p:nvPicPr>
            <p:cNvPr id="23" name="Picture 22" descr="A close-up of a black sphere&#10;&#10;Description automatically generated">
              <a:extLst>
                <a:ext uri="{FF2B5EF4-FFF2-40B4-BE49-F238E27FC236}">
                  <a16:creationId xmlns:a16="http://schemas.microsoft.com/office/drawing/2014/main" id="{5A692535-B42D-0F43-520A-2652056E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43189" y="453122"/>
              <a:ext cx="2755712" cy="2388283"/>
            </a:xfrm>
            <a:prstGeom prst="roundRect">
              <a:avLst>
                <a:gd name="adj" fmla="val 2564"/>
              </a:avLst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711C63-EC08-122A-90C0-0E5BBF275477}"/>
                </a:ext>
              </a:extLst>
            </p:cNvPr>
            <p:cNvSpPr txBox="1"/>
            <p:nvPr/>
          </p:nvSpPr>
          <p:spPr>
            <a:xfrm>
              <a:off x="-9043189" y="453122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Simple</a:t>
              </a:r>
              <a:b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</a:br>
              <a:endParaRPr lang="en-GB" sz="600" b="1" dirty="0">
                <a:solidFill>
                  <a:schemeClr val="bg2"/>
                </a:solidFill>
                <a:latin typeface="Helvetica" pitchFamily="2" charset="0"/>
              </a:endParaRPr>
            </a:p>
            <a:p>
              <a:pPr algn="ctr"/>
              <a: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Storage can be complex. S4 simplifies administration through single namespace management and universal accessibility.</a:t>
              </a:r>
              <a:endParaRPr lang="en-GB" sz="1500" dirty="0">
                <a:solidFill>
                  <a:srgbClr val="FFFFFF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E6BFDB7-1578-EA8D-1427-C4247B3D400D}"/>
              </a:ext>
            </a:extLst>
          </p:cNvPr>
          <p:cNvGrpSpPr/>
          <p:nvPr/>
        </p:nvGrpSpPr>
        <p:grpSpPr>
          <a:xfrm>
            <a:off x="4785731" y="1040717"/>
            <a:ext cx="2755712" cy="2388283"/>
            <a:chOff x="-6199870" y="453122"/>
            <a:chExt cx="2755712" cy="2388283"/>
          </a:xfrm>
        </p:grpSpPr>
        <p:pic>
          <p:nvPicPr>
            <p:cNvPr id="22" name="Picture 21" descr="A black hexagon pattern&#10;&#10;Description automatically generated">
              <a:extLst>
                <a:ext uri="{FF2B5EF4-FFF2-40B4-BE49-F238E27FC236}">
                  <a16:creationId xmlns:a16="http://schemas.microsoft.com/office/drawing/2014/main" id="{403A3424-EF03-411C-14E4-858AC7965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99870" y="453122"/>
              <a:ext cx="2755712" cy="2388283"/>
            </a:xfrm>
            <a:prstGeom prst="roundRect">
              <a:avLst>
                <a:gd name="adj" fmla="val 2244"/>
              </a:avLst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5CB7B3-15FA-CF90-69EE-81F00092F05D}"/>
                </a:ext>
              </a:extLst>
            </p:cNvPr>
            <p:cNvSpPr txBox="1"/>
            <p:nvPr/>
          </p:nvSpPr>
          <p:spPr>
            <a:xfrm>
              <a:off x="-6199870" y="453122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Secure</a:t>
              </a:r>
              <a:b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</a:br>
              <a:br>
                <a:rPr lang="en-GB" sz="600" b="1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With data encrypted at-rest and in transit, S4 gives complete security, plus all the cost-efficiency and scalability benefits of multitenancy storage.</a:t>
              </a:r>
              <a:endParaRPr lang="en-GB" sz="1500" dirty="0">
                <a:solidFill>
                  <a:srgbClr val="FFFFFF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8C6D30-EEC3-F988-8B37-A4090AE21D77}"/>
              </a:ext>
            </a:extLst>
          </p:cNvPr>
          <p:cNvGrpSpPr/>
          <p:nvPr/>
        </p:nvGrpSpPr>
        <p:grpSpPr>
          <a:xfrm>
            <a:off x="1942412" y="3507416"/>
            <a:ext cx="2755712" cy="2388283"/>
            <a:chOff x="-9043189" y="2919821"/>
            <a:chExt cx="2755712" cy="2388283"/>
          </a:xfrm>
        </p:grpSpPr>
        <p:pic>
          <p:nvPicPr>
            <p:cNvPr id="17" name="Picture 16" descr="A close-up of a graphene structure&#10;&#10;Description automatically generated">
              <a:extLst>
                <a:ext uri="{FF2B5EF4-FFF2-40B4-BE49-F238E27FC236}">
                  <a16:creationId xmlns:a16="http://schemas.microsoft.com/office/drawing/2014/main" id="{DEC7D3CB-7BE8-1751-D16D-D5C595B9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43189" y="2919821"/>
              <a:ext cx="2755712" cy="2388283"/>
            </a:xfrm>
            <a:prstGeom prst="roundRect">
              <a:avLst>
                <a:gd name="adj" fmla="val 2885"/>
              </a:avLst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29C111C-333F-8883-2ED5-2625EA7C2CAE}"/>
                </a:ext>
              </a:extLst>
            </p:cNvPr>
            <p:cNvSpPr txBox="1"/>
            <p:nvPr/>
          </p:nvSpPr>
          <p:spPr>
            <a:xfrm>
              <a:off x="-9043189" y="2919821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Scalable</a:t>
              </a:r>
            </a:p>
            <a:p>
              <a:pPr algn="ctr"/>
              <a:br>
                <a:rPr lang="en-GB" sz="600" b="1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Hardware-agnostic, </a:t>
              </a:r>
              <a:b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Cloud enhanced scalability lets customers grow raw capacity while sustaining high-performance, on any infrastructure.</a:t>
              </a:r>
              <a:endParaRPr lang="en-GB" sz="1500" dirty="0">
                <a:solidFill>
                  <a:srgbClr val="FFFFFF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GB" b="1" dirty="0">
                <a:solidFill>
                  <a:schemeClr val="bg2"/>
                </a:solidFill>
                <a:latin typeface="Helvetica" pitchFamily="2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F8CC47F-C8D6-703A-41D5-DB3E567F5EAC}"/>
              </a:ext>
            </a:extLst>
          </p:cNvPr>
          <p:cNvGrpSpPr/>
          <p:nvPr/>
        </p:nvGrpSpPr>
        <p:grpSpPr>
          <a:xfrm>
            <a:off x="4785731" y="3507416"/>
            <a:ext cx="2755712" cy="2388283"/>
            <a:chOff x="-6199870" y="2919821"/>
            <a:chExt cx="2755712" cy="2388283"/>
          </a:xfrm>
        </p:grpSpPr>
        <p:pic>
          <p:nvPicPr>
            <p:cNvPr id="14" name="Picture 13" descr="A group of black cubes&#10;&#10;Description automatically generated">
              <a:extLst>
                <a:ext uri="{FF2B5EF4-FFF2-40B4-BE49-F238E27FC236}">
                  <a16:creationId xmlns:a16="http://schemas.microsoft.com/office/drawing/2014/main" id="{FB0B587B-8A0D-D1E1-0854-7BC9AB09B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99870" y="2919821"/>
              <a:ext cx="2755712" cy="2388283"/>
            </a:xfrm>
            <a:prstGeom prst="roundRect">
              <a:avLst>
                <a:gd name="adj" fmla="val 2885"/>
              </a:avLst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2EBB6F-8EF9-8691-9B51-88C0570CC7C4}"/>
                </a:ext>
              </a:extLst>
            </p:cNvPr>
            <p:cNvSpPr txBox="1"/>
            <p:nvPr/>
          </p:nvSpPr>
          <p:spPr>
            <a:xfrm>
              <a:off x="-6199870" y="2919821"/>
              <a:ext cx="2755712" cy="2388283"/>
            </a:xfrm>
            <a:prstGeom prst="roundRect">
              <a:avLst>
                <a:gd name="adj" fmla="val 2309"/>
              </a:avLst>
            </a:prstGeom>
            <a:solidFill>
              <a:srgbClr val="1A1C2B">
                <a:alpha val="68000"/>
              </a:srgbClr>
            </a:solidFill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2"/>
                  </a:solidFill>
                  <a:latin typeface="Helvetica" pitchFamily="2" charset="0"/>
                </a:rPr>
                <a:t>Sovereign</a:t>
              </a:r>
              <a:br>
                <a:rPr lang="en-GB" b="1" dirty="0">
                  <a:solidFill>
                    <a:schemeClr val="bg1"/>
                  </a:solidFill>
                  <a:latin typeface="Helvetica" pitchFamily="2" charset="0"/>
                </a:rPr>
              </a:br>
              <a:endParaRPr lang="en-GB" sz="600" b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With S4, customers </a:t>
              </a:r>
              <a:b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don’t have to worry about data sovereignty: data will never leave our UK-based, privately-owned Network and Data </a:t>
              </a:r>
              <a:r>
                <a:rPr lang="en-US" sz="1500" dirty="0" err="1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Centres</a:t>
              </a:r>
              <a:r>
                <a:rPr lang="en-US" sz="1500" dirty="0">
                  <a:solidFill>
                    <a:srgbClr val="FFFFFF"/>
                  </a:solidFill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46E7C-6353-66E6-8774-40E5D49D1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50" y="1053417"/>
            <a:ext cx="2014419" cy="48549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0DD8EA7-87F4-A33F-C928-AF3A0E80DF54}"/>
              </a:ext>
            </a:extLst>
          </p:cNvPr>
          <p:cNvGrpSpPr/>
          <p:nvPr/>
        </p:nvGrpSpPr>
        <p:grpSpPr>
          <a:xfrm>
            <a:off x="4341188" y="1040717"/>
            <a:ext cx="6575724" cy="4862721"/>
            <a:chOff x="1450427" y="0"/>
            <a:chExt cx="4055518" cy="285115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534DC4E-8FCA-23C0-4713-21AE6B5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040" y="0"/>
              <a:ext cx="1323975" cy="285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038547F-19AC-1A62-F396-509A34903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970" y="0"/>
              <a:ext cx="1323975" cy="285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227636A-04BC-7B83-C8C1-67BBB220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427" y="0"/>
              <a:ext cx="1323975" cy="28511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900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44062 -0.00394 " pathEditMode="relative" rAng="0" ptsTypes="AA">
                                      <p:cBhvr>
                                        <p:cTn id="37" dur="158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A5DC9F1-974D-4191-130F-9B44A8104431}"/>
              </a:ext>
            </a:extLst>
          </p:cNvPr>
          <p:cNvSpPr/>
          <p:nvPr/>
        </p:nvSpPr>
        <p:spPr>
          <a:xfrm>
            <a:off x="0" y="6066971"/>
            <a:ext cx="12322629" cy="943429"/>
          </a:xfrm>
          <a:prstGeom prst="rect">
            <a:avLst/>
          </a:prstGeom>
          <a:solidFill>
            <a:srgbClr val="1A1C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Disaster Recovery as-a-Service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B65AD-EA66-A2F5-966A-B76A91051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9E480-CAAF-70B3-F84C-00083BA47D99}"/>
              </a:ext>
            </a:extLst>
          </p:cNvPr>
          <p:cNvSpPr txBox="1"/>
          <p:nvPr/>
        </p:nvSpPr>
        <p:spPr>
          <a:xfrm>
            <a:off x="344567" y="756174"/>
            <a:ext cx="11502865" cy="5848073"/>
          </a:xfrm>
          <a:prstGeom prst="roundRect">
            <a:avLst>
              <a:gd name="adj" fmla="val 326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8748000" bIns="180000" anchor="ctr" anchorCtr="0">
            <a:no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EXPO.e's</a:t>
            </a:r>
            <a:r>
              <a:rPr lang="en-US" sz="1600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DRaaS</a:t>
            </a:r>
            <a:r>
              <a:rPr lang="en-US" sz="1600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model encompasses offsite backup and replication for both physical and virtual systems, combining Zerto’s leading-edge software-defined replication &amp; recovery automation technology with our </a:t>
            </a:r>
            <a:r>
              <a:rPr lang="en-US" sz="1600" b="1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self-owned, enterprise-class network</a:t>
            </a:r>
            <a:r>
              <a:rPr lang="en-US" sz="1600" dirty="0">
                <a:solidFill>
                  <a:schemeClr val="tx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delivered as a fully managed service</a:t>
            </a:r>
            <a:endParaRPr lang="en-GB" sz="16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5210DF-59F0-0DBF-F57F-9AEE7D7198C6}"/>
              </a:ext>
            </a:extLst>
          </p:cNvPr>
          <p:cNvSpPr/>
          <p:nvPr/>
        </p:nvSpPr>
        <p:spPr>
          <a:xfrm>
            <a:off x="3240961" y="3677113"/>
            <a:ext cx="430428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Comprehensive Service Wrap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0" cap="none" spc="-3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capabilities around data </a:t>
            </a:r>
            <a:r>
              <a:rPr kumimoji="0" lang="en-US" sz="1450" b="0" i="0" u="none" strike="noStrike" kern="0" cap="none" spc="-30" normalizeH="0" baseline="0" noProof="0" dirty="0" err="1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kumimoji="0" lang="en-US" sz="1450" b="0" i="0" u="none" strike="noStrike" kern="0" cap="none" spc="-3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moves, application</a:t>
            </a:r>
            <a:r>
              <a:rPr kumimoji="0" lang="en-US" sz="1450" b="0" i="0" u="none" strike="noStrike" kern="0" cap="none" spc="-30" normalizeH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migration and hybrid Cloud projects open the door to numerous add-on services. </a:t>
            </a:r>
            <a:endParaRPr kumimoji="0" lang="en-GB" sz="1450" b="0" i="0" u="none" strike="noStrike" kern="0" cap="none" spc="-3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962A8-0986-AE77-45F7-41FA7B43AFF5}"/>
              </a:ext>
            </a:extLst>
          </p:cNvPr>
          <p:cNvSpPr/>
          <p:nvPr/>
        </p:nvSpPr>
        <p:spPr>
          <a:xfrm>
            <a:off x="7543150" y="3677113"/>
            <a:ext cx="430428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Effortless Integration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A hardware, storage and application agnostic, providing customers with the freedom to integrate Zerto with their existing systems.</a:t>
            </a:r>
            <a:endParaRPr lang="en-GB" sz="1450" kern="0" spc="-30" dirty="0">
              <a:solidFill>
                <a:srgbClr val="1A1C2B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8ABEFA-155B-85AA-899D-B640E2755186}"/>
              </a:ext>
            </a:extLst>
          </p:cNvPr>
          <p:cNvSpPr/>
          <p:nvPr/>
        </p:nvSpPr>
        <p:spPr>
          <a:xfrm>
            <a:off x="3240961" y="5137582"/>
            <a:ext cx="430428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Fully Managed Service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50" kern="0" spc="-30" dirty="0" err="1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EXPO.e’s</a:t>
            </a: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certified Cloud specialists provide hands-on guidance to streamline and optimize the disaster recovery process.</a:t>
            </a:r>
            <a:endParaRPr lang="en-GB" sz="1450" kern="0" spc="-30" dirty="0">
              <a:solidFill>
                <a:srgbClr val="1A1C2B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A43C90-1DC8-C433-83D2-69F406E26F57}"/>
              </a:ext>
            </a:extLst>
          </p:cNvPr>
          <p:cNvSpPr/>
          <p:nvPr/>
        </p:nvSpPr>
        <p:spPr>
          <a:xfrm>
            <a:off x="7543150" y="5137582"/>
            <a:ext cx="430504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Everyone’s Our Platinum Partner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sz="2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24 / 7 support from </a:t>
            </a:r>
            <a:r>
              <a:rPr lang="en-US" sz="1450" kern="0" spc="-30" dirty="0" err="1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EXPO.e’s</a:t>
            </a: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UK-based </a:t>
            </a:r>
            <a:b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</a:b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Service Desk.</a:t>
            </a:r>
            <a:endParaRPr lang="en-GB" sz="1450" kern="0" spc="-30" dirty="0">
              <a:solidFill>
                <a:srgbClr val="1A1C2B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CCB9-D4C7-FCCB-16E9-06540C7462DB}"/>
              </a:ext>
            </a:extLst>
          </p:cNvPr>
          <p:cNvSpPr/>
          <p:nvPr/>
        </p:nvSpPr>
        <p:spPr>
          <a:xfrm>
            <a:off x="3240961" y="756175"/>
            <a:ext cx="430504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Stress-free Restoration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Process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Critical systems restored in seconds, via Predictable Recovery Point Objectives (RPO) and one-click failover</a:t>
            </a:r>
            <a:r>
              <a:rPr lang="en-US" sz="1500" kern="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3769F6-CCB8-7D13-97AE-03C001BD0872}"/>
              </a:ext>
            </a:extLst>
          </p:cNvPr>
          <p:cNvSpPr/>
          <p:nvPr/>
        </p:nvSpPr>
        <p:spPr>
          <a:xfrm>
            <a:off x="3240961" y="2216644"/>
            <a:ext cx="430504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Control &amp; Visibility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sz="2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A highly intuitive online portal provides the customer with fully centralized management of their DR process.</a:t>
            </a:r>
            <a:endParaRPr lang="en-GB" sz="1450" kern="0" spc="-30" dirty="0">
              <a:solidFill>
                <a:srgbClr val="1A1C2B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3236D5-D9FD-CBC9-6EE1-2360C2EE4DB8}"/>
              </a:ext>
            </a:extLst>
          </p:cNvPr>
          <p:cNvSpPr/>
          <p:nvPr/>
        </p:nvSpPr>
        <p:spPr>
          <a:xfrm>
            <a:off x="7543150" y="756175"/>
            <a:ext cx="430504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Disruption-free Deployments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No downtime required during the installation </a:t>
            </a:r>
            <a:b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</a:b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of the Zerto Virtual Manager and </a:t>
            </a:r>
            <a:b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</a:b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replication engine. </a:t>
            </a:r>
            <a:endParaRPr lang="en-GB" sz="1450" kern="0" spc="-30" dirty="0">
              <a:solidFill>
                <a:srgbClr val="1A1C2B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4856B-4D4F-54D5-0637-DC091E55B59A}"/>
              </a:ext>
            </a:extLst>
          </p:cNvPr>
          <p:cNvSpPr/>
          <p:nvPr/>
        </p:nvSpPr>
        <p:spPr>
          <a:xfrm>
            <a:off x="7543150" y="2216644"/>
            <a:ext cx="4305042" cy="14666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Guaranteed Data Integrity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sz="2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Near-zero data loss should DR protocols need </a:t>
            </a:r>
            <a:b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</a:br>
            <a:r>
              <a:rPr lang="en-US" sz="1450" kern="0" spc="-3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to be initiated, with automatic failover.</a:t>
            </a:r>
            <a:endParaRPr lang="en-GB" sz="1450" kern="0" spc="-30" dirty="0">
              <a:solidFill>
                <a:srgbClr val="1A1C2B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Managed CSOC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E5E58-0818-2E55-D5AD-968CEA480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9E480-CAAF-70B3-F84C-00083BA47D99}"/>
              </a:ext>
            </a:extLst>
          </p:cNvPr>
          <p:cNvSpPr txBox="1"/>
          <p:nvPr/>
        </p:nvSpPr>
        <p:spPr>
          <a:xfrm>
            <a:off x="417442" y="1073427"/>
            <a:ext cx="11247781" cy="4711146"/>
          </a:xfrm>
          <a:prstGeom prst="roundRect">
            <a:avLst>
              <a:gd name="adj" fmla="val 326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7200000" bIns="180000" anchor="ctr" anchorCtr="0">
            <a:no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1A1C2B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EXPO.e’s Managed CSOC</a:t>
            </a:r>
            <a:r>
              <a:rPr lang="en-GB" sz="1600" dirty="0">
                <a:solidFill>
                  <a:srgbClr val="1A1C2B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allows your customers to take a proactive approach to cyber security while minimising the resulting burden on their own IT teams. 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sz="1600" dirty="0">
                <a:solidFill>
                  <a:srgbClr val="1A1C2B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EXPO.e’s fully certified cyber security experts work to identify any potential breaches and ensure the appropriate actions are taken. There are numerous elements to this, including: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C5CE05-EAF4-5877-82B4-459F488A944C}"/>
              </a:ext>
            </a:extLst>
          </p:cNvPr>
          <p:cNvSpPr/>
          <p:nvPr/>
        </p:nvSpPr>
        <p:spPr>
          <a:xfrm>
            <a:off x="4681330" y="1073427"/>
            <a:ext cx="3482796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Real-time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Cyber Security Monitoring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/ 7 x 365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proactively identify any potential threats and issue automatic alerts - all based on the very latest threat intelligence.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C1757-B930-4E3D-87A7-9DF9C40190CC}"/>
              </a:ext>
            </a:extLst>
          </p:cNvPr>
          <p:cNvSpPr/>
          <p:nvPr/>
        </p:nvSpPr>
        <p:spPr>
          <a:xfrm>
            <a:off x="8161806" y="1073427"/>
            <a:ext cx="3503418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Unified Security Management (USM) Anywhere </a:t>
            </a:r>
            <a:r>
              <a:rPr lang="en-US" sz="1600" b="1" kern="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latform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Manage the entire security ecosystem through a fully centralized, highly intuitive </a:t>
            </a:r>
            <a:br>
              <a:rPr lang="en-US" sz="1500" kern="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</a:br>
            <a:r>
              <a:rPr lang="en-US" sz="1500" kern="0" dirty="0">
                <a:solidFill>
                  <a:srgbClr val="1A1C2B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platform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1FE690-A922-3635-CCDB-DD4D5F5A01ED}"/>
              </a:ext>
            </a:extLst>
          </p:cNvPr>
          <p:cNvSpPr/>
          <p:nvPr/>
        </p:nvSpPr>
        <p:spPr>
          <a:xfrm>
            <a:off x="4681330" y="3424013"/>
            <a:ext cx="3482796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Advanced Persistent Database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lvl="0" indent="0" algn="ctr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Fully integrated with the security ecosystem, a comprehensive breakdown of the latest threats, updated by the end users.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78B24-BF2C-A86E-6F8E-EF1F14608417}"/>
              </a:ext>
            </a:extLst>
          </p:cNvPr>
          <p:cNvSpPr/>
          <p:nvPr/>
        </p:nvSpPr>
        <p:spPr>
          <a:xfrm>
            <a:off x="8161806" y="3424013"/>
            <a:ext cx="3503418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Automated Categorization of Devices and Assets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500" kern="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Streamline compliance with corporate cyber security policies.</a:t>
            </a:r>
            <a:endParaRPr lang="en-GB" sz="1500" kern="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8233421-B8DF-FEBD-9C13-942B9999B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067679"/>
            <a:ext cx="10134600" cy="484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43B0E648-280E-452E-F4D5-2B7A757E7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1265" y="2654265"/>
            <a:ext cx="1549470" cy="1549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248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SD-WAN &amp; SASE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8A3AC-5310-934C-7124-2AD4775DC8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9E480-CAAF-70B3-F84C-00083BA47D99}"/>
              </a:ext>
            </a:extLst>
          </p:cNvPr>
          <p:cNvSpPr txBox="1"/>
          <p:nvPr/>
        </p:nvSpPr>
        <p:spPr>
          <a:xfrm>
            <a:off x="417442" y="1073427"/>
            <a:ext cx="11247781" cy="4711146"/>
          </a:xfrm>
          <a:prstGeom prst="roundRect">
            <a:avLst>
              <a:gd name="adj" fmla="val 326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7200000" bIns="180000" anchor="ctr" anchorCtr="0">
            <a:no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sz="1600" b="1" dirty="0" err="1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EXPO.e’s</a:t>
            </a:r>
            <a:r>
              <a:rPr lang="en-GB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connectivity portfolio brings together a comprehensive range of leading-edge solutions, designed, delivered, and managed by leading experts, supported by robust SLAs, and built on our self-owned, enterprise-class network. 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result</a:t>
            </a:r>
            <a:r>
              <a:rPr lang="en-GB" sz="16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optimal control and scalability, reduced operational costs, and an accelerated path to the Cloud, with the highest standard of cyber security inherent in the design of every solution.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C5CE05-EAF4-5877-82B4-459F488A944C}"/>
              </a:ext>
            </a:extLst>
          </p:cNvPr>
          <p:cNvSpPr/>
          <p:nvPr/>
        </p:nvSpPr>
        <p:spPr>
          <a:xfrm>
            <a:off x="4681330" y="1073427"/>
            <a:ext cx="3482796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industry-leading </a:t>
            </a:r>
            <a:b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SD-WAN solution</a:t>
            </a:r>
            <a:endParaRPr lang="en-GB" sz="16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</a:t>
            </a:r>
            <a:r>
              <a:rPr lang="en-US" sz="1500" b="1" dirty="0" err="1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EXPO.e</a:t>
            </a:r>
            <a:r>
              <a:rPr lang="en-US" sz="1500" dirty="0" err="1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years </a:t>
            </a:r>
            <a:b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experience as a UK pioneer in software-defined connectivity - delivered as a fully managed service.</a:t>
            </a:r>
            <a:endParaRPr lang="en-GB" sz="15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C1757-B930-4E3D-87A7-9DF9C40190CC}"/>
              </a:ext>
            </a:extLst>
          </p:cNvPr>
          <p:cNvSpPr/>
          <p:nvPr/>
        </p:nvSpPr>
        <p:spPr>
          <a:xfrm>
            <a:off x="8161806" y="1073427"/>
            <a:ext cx="3503418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Secure Access Service Edge (SASE)</a:t>
            </a:r>
            <a:b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Combining leading-edge </a:t>
            </a:r>
            <a:b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networking and zero-trust cyber security in a Cloud-based solution, to provide optimal control, protection, and visibility.</a:t>
            </a:r>
            <a:endParaRPr lang="en-GB" sz="15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1FE690-A922-3635-CCDB-DD4D5F5A01ED}"/>
              </a:ext>
            </a:extLst>
          </p:cNvPr>
          <p:cNvSpPr/>
          <p:nvPr/>
        </p:nvSpPr>
        <p:spPr>
          <a:xfrm>
            <a:off x="4681330" y="3424013"/>
            <a:ext cx="3482796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 LAN and </a:t>
            </a:r>
            <a:r>
              <a:rPr lang="en-US" sz="1600" b="1" dirty="0" err="1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b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Intelligent connectivity</a:t>
            </a:r>
            <a:b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a </a:t>
            </a:r>
            <a:r>
              <a:rPr lang="en-US" sz="1500" dirty="0" err="1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centralised</a:t>
            </a: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highly intuitive user interface, for maximum control and visibility</a:t>
            </a:r>
            <a:r>
              <a:rPr lang="en-US" sz="16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6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78B24-BF2C-A86E-6F8E-EF1F14608417}"/>
              </a:ext>
            </a:extLst>
          </p:cNvPr>
          <p:cNvSpPr/>
          <p:nvPr/>
        </p:nvSpPr>
        <p:spPr>
          <a:xfrm>
            <a:off x="8161806" y="3424013"/>
            <a:ext cx="3503418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/ 7 Support</a:t>
            </a:r>
            <a:b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Proactive support from </a:t>
            </a:r>
            <a:r>
              <a:rPr lang="en-US" sz="1500" b="1" dirty="0" err="1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EXPO.e</a:t>
            </a:r>
            <a:r>
              <a:rPr lang="en-US" sz="1500" dirty="0" err="1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own UK-based NOC.</a:t>
            </a:r>
            <a:endParaRPr lang="en-GB" sz="15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Unified Communications &amp; Contact Centre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E1745-BE0B-F92D-0ABB-48C5689049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9E480-CAAF-70B3-F84C-00083BA47D99}"/>
              </a:ext>
            </a:extLst>
          </p:cNvPr>
          <p:cNvSpPr txBox="1"/>
          <p:nvPr/>
        </p:nvSpPr>
        <p:spPr>
          <a:xfrm>
            <a:off x="417442" y="1073427"/>
            <a:ext cx="11247781" cy="4711146"/>
          </a:xfrm>
          <a:prstGeom prst="roundRect">
            <a:avLst>
              <a:gd name="adj" fmla="val 326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7200000" bIns="180000" anchor="ctr" anchorCtr="0">
            <a:no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sz="1600" dirty="0">
                <a:solidFill>
                  <a:srgbClr val="2525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partnership with </a:t>
            </a:r>
            <a:r>
              <a:rPr lang="en-GB" sz="1600" b="1" dirty="0">
                <a:solidFill>
                  <a:srgbClr val="2525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EXPO.e</a:t>
            </a:r>
            <a:r>
              <a:rPr lang="en-GB" sz="1600" dirty="0">
                <a:solidFill>
                  <a:srgbClr val="2525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you can facilitate flexible, remote working practices for your customers, increasing their recruitment options and driving creative collaboration.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sz="1600" dirty="0">
                <a:solidFill>
                  <a:srgbClr val="25252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This, in turn, will offer insights that help build deeper customer relationships and open the door to integrating AI and machine-learning into their business operations.</a:t>
            </a:r>
            <a:endParaRPr lang="en-GB" sz="16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C5CE05-EAF4-5877-82B4-459F488A944C}"/>
              </a:ext>
            </a:extLst>
          </p:cNvPr>
          <p:cNvSpPr/>
          <p:nvPr/>
        </p:nvSpPr>
        <p:spPr>
          <a:xfrm>
            <a:off x="4681330" y="1073427"/>
            <a:ext cx="3482796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Quality Voice &amp; Video</a:t>
            </a: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GB" sz="1600" b="1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High-quality voice and video calls, powered by our resilient core Network, eliminating the effects of jitter, latency and packet-loss.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C1757-B930-4E3D-87A7-9DF9C40190CC}"/>
              </a:ext>
            </a:extLst>
          </p:cNvPr>
          <p:cNvSpPr/>
          <p:nvPr/>
        </p:nvSpPr>
        <p:spPr>
          <a:xfrm>
            <a:off x="8161806" y="1073427"/>
            <a:ext cx="3503418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GB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Credible Comms</a:t>
            </a: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endParaRPr lang="en-GB" sz="1600" b="1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 your customers peace </a:t>
            </a:r>
            <a:br>
              <a: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mind, with our optimally secure, fully PCI-DSS compliance platform, which boasts industry-leading 9 ISO accreditations.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1FE690-A922-3635-CCDB-DD4D5F5A01ED}"/>
              </a:ext>
            </a:extLst>
          </p:cNvPr>
          <p:cNvSpPr/>
          <p:nvPr/>
        </p:nvSpPr>
        <p:spPr>
          <a:xfrm>
            <a:off x="4681330" y="3424013"/>
            <a:ext cx="3482796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GB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Platinum Service Quality</a:t>
            </a: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endParaRPr lang="en-GB" sz="1600" b="1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Proactively managed </a:t>
            </a:r>
            <a:br>
              <a: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voice services and support, with end-to-end SLA and exceptional service quality.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78B24-BF2C-A86E-6F8E-EF1F14608417}"/>
              </a:ext>
            </a:extLst>
          </p:cNvPr>
          <p:cNvSpPr/>
          <p:nvPr/>
        </p:nvSpPr>
        <p:spPr>
          <a:xfrm>
            <a:off x="8161806" y="3424013"/>
            <a:ext cx="3503418" cy="23605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600" b="1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UCC Dedicated Portal</a:t>
            </a: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endParaRPr lang="en-GB" sz="16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marR="10795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577850" algn="l"/>
              </a:tabLst>
            </a:pPr>
            <a:r>
              <a:rPr lang="en-US" sz="1500" dirty="0">
                <a:solidFill>
                  <a:srgbClr val="1A1C2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EXPO.e make it easy for you to do business with us and manage your customers through our automated self-service UCC Portal.</a:t>
            </a:r>
            <a:endParaRPr lang="en-GB" sz="1500" dirty="0">
              <a:solidFill>
                <a:srgbClr val="1A1C2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B1D4-296B-E234-9E1A-B527970C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sales messages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D7CEA-0410-23D4-45F2-3711167AA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C82AE-514C-016C-2250-648A25FF1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83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22A777-B85C-A00F-B48A-72B8E809C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>
              <a:alpha val="10000"/>
            </a:schemeClr>
          </a:solidFill>
        </p:spPr>
        <p:txBody>
          <a:bodyPr/>
          <a:lstStyle/>
          <a:p>
            <a:r>
              <a:rPr lang="en-GB" dirty="0"/>
              <a:t>Be Unstoppable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770296-11C9-C9D4-ED1C-B28204B33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Our Capabilities &amp; Wider Portfolio</a:t>
            </a:r>
          </a:p>
        </p:txBody>
      </p:sp>
    </p:spTree>
    <p:extLst>
      <p:ext uri="{BB962C8B-B14F-4D97-AF65-F5344CB8AC3E}">
        <p14:creationId xmlns:p14="http://schemas.microsoft.com/office/powerpoint/2010/main" val="1814296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D53937-4DFC-713E-304B-401C77475843}"/>
              </a:ext>
            </a:extLst>
          </p:cNvPr>
          <p:cNvSpPr/>
          <p:nvPr/>
        </p:nvSpPr>
        <p:spPr>
          <a:xfrm>
            <a:off x="0" y="6066971"/>
            <a:ext cx="12322629" cy="943429"/>
          </a:xfrm>
          <a:prstGeom prst="rect">
            <a:avLst/>
          </a:prstGeom>
          <a:solidFill>
            <a:srgbClr val="1A1C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E04CCF-57DF-4FC1-23D9-725F237F1700}"/>
              </a:ext>
            </a:extLst>
          </p:cNvPr>
          <p:cNvGrpSpPr/>
          <p:nvPr/>
        </p:nvGrpSpPr>
        <p:grpSpPr>
          <a:xfrm>
            <a:off x="-4791641" y="932206"/>
            <a:ext cx="3789662" cy="3776550"/>
            <a:chOff x="124727" y="2305744"/>
            <a:chExt cx="3789662" cy="37765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DB58D29-026F-16BE-0D97-17C7DBBC39DA}"/>
                </a:ext>
              </a:extLst>
            </p:cNvPr>
            <p:cNvGrpSpPr/>
            <p:nvPr/>
          </p:nvGrpSpPr>
          <p:grpSpPr>
            <a:xfrm>
              <a:off x="135649" y="2322111"/>
              <a:ext cx="1133271" cy="1133271"/>
              <a:chOff x="135649" y="2322111"/>
              <a:chExt cx="1133271" cy="1133271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FCA8771C-CE40-EA42-6235-41CDF5DB21E9}"/>
                  </a:ext>
                </a:extLst>
              </p:cNvPr>
              <p:cNvSpPr/>
              <p:nvPr/>
            </p:nvSpPr>
            <p:spPr>
              <a:xfrm>
                <a:off x="135649" y="2322111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36" name="Graphic 83" descr="City">
                <a:extLst>
                  <a:ext uri="{FF2B5EF4-FFF2-40B4-BE49-F238E27FC236}">
                    <a16:creationId xmlns:a16="http://schemas.microsoft.com/office/drawing/2014/main" id="{DE96D87B-8797-5518-46A3-DCD5F1102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9308" y="2394738"/>
                <a:ext cx="485952" cy="4859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E8F387F-864F-7029-9F1C-2D0BFE2885F0}"/>
                  </a:ext>
                </a:extLst>
              </p:cNvPr>
              <p:cNvSpPr txBox="1"/>
              <p:nvPr/>
            </p:nvSpPr>
            <p:spPr>
              <a:xfrm>
                <a:off x="216899" y="2890339"/>
                <a:ext cx="94059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Towns &amp; Cities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162A7BB-FBC3-4037-7A9C-2A9C2EAAD6B6}"/>
                  </a:ext>
                </a:extLst>
              </p:cNvPr>
              <p:cNvSpPr txBox="1"/>
              <p:nvPr/>
            </p:nvSpPr>
            <p:spPr>
              <a:xfrm>
                <a:off x="376296" y="2797754"/>
                <a:ext cx="645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170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61F402F-27CE-0B1E-AD72-1301F119CB15}"/>
                </a:ext>
              </a:extLst>
            </p:cNvPr>
            <p:cNvGrpSpPr/>
            <p:nvPr/>
          </p:nvGrpSpPr>
          <p:grpSpPr>
            <a:xfrm>
              <a:off x="149396" y="3637593"/>
              <a:ext cx="1133271" cy="1133271"/>
              <a:chOff x="2650547" y="1630093"/>
              <a:chExt cx="1133271" cy="1133271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D983E16-DF7C-4187-9D40-F7084E382B14}"/>
                  </a:ext>
                </a:extLst>
              </p:cNvPr>
              <p:cNvSpPr/>
              <p:nvPr/>
            </p:nvSpPr>
            <p:spPr>
              <a:xfrm>
                <a:off x="2650547" y="1630093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4ADBD40-75B8-169D-0865-DF0061052B13}"/>
                  </a:ext>
                </a:extLst>
              </p:cNvPr>
              <p:cNvSpPr txBox="1"/>
              <p:nvPr/>
            </p:nvSpPr>
            <p:spPr>
              <a:xfrm>
                <a:off x="2751975" y="2372085"/>
                <a:ext cx="940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Data Centres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C5091AE-5AFE-6111-EC46-C2B05A710BCC}"/>
                  </a:ext>
                </a:extLst>
              </p:cNvPr>
              <p:cNvSpPr txBox="1"/>
              <p:nvPr/>
            </p:nvSpPr>
            <p:spPr>
              <a:xfrm>
                <a:off x="2894414" y="2112765"/>
                <a:ext cx="645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39</a:t>
                </a:r>
              </a:p>
            </p:txBody>
          </p:sp>
          <p:pic>
            <p:nvPicPr>
              <p:cNvPr id="134" name="Graphic 94" descr="Server">
                <a:extLst>
                  <a:ext uri="{FF2B5EF4-FFF2-40B4-BE49-F238E27FC236}">
                    <a16:creationId xmlns:a16="http://schemas.microsoft.com/office/drawing/2014/main" id="{60E92FC2-D02F-A399-90CE-A243BFAC3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74206" y="1702329"/>
                <a:ext cx="485952" cy="4859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BE719F-5550-492E-8172-3EC11767C5FE}"/>
                </a:ext>
              </a:extLst>
            </p:cNvPr>
            <p:cNvGrpSpPr/>
            <p:nvPr/>
          </p:nvGrpSpPr>
          <p:grpSpPr>
            <a:xfrm>
              <a:off x="124727" y="4910202"/>
              <a:ext cx="1133271" cy="1133271"/>
              <a:chOff x="1391323" y="2949879"/>
              <a:chExt cx="1133271" cy="1133271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281DA8A0-96E1-078F-C4F8-440C92CF3D20}"/>
                  </a:ext>
                </a:extLst>
              </p:cNvPr>
              <p:cNvSpPr/>
              <p:nvPr/>
            </p:nvSpPr>
            <p:spPr>
              <a:xfrm>
                <a:off x="1391323" y="2949879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FDFE5FCB-68D3-17F7-7090-830991C53F81}"/>
                  </a:ext>
                </a:extLst>
              </p:cNvPr>
              <p:cNvSpPr txBox="1"/>
              <p:nvPr/>
            </p:nvSpPr>
            <p:spPr>
              <a:xfrm>
                <a:off x="1447718" y="3518671"/>
                <a:ext cx="102048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UK City Metros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17B86AC-8F9E-68B3-66FD-09D401429361}"/>
                  </a:ext>
                </a:extLst>
              </p:cNvPr>
              <p:cNvSpPr txBox="1"/>
              <p:nvPr/>
            </p:nvSpPr>
            <p:spPr>
              <a:xfrm>
                <a:off x="1644531" y="3449409"/>
                <a:ext cx="645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6</a:t>
                </a:r>
              </a:p>
            </p:txBody>
          </p:sp>
          <p:pic>
            <p:nvPicPr>
              <p:cNvPr id="130" name="Graphic 100" descr="Network">
                <a:extLst>
                  <a:ext uri="{FF2B5EF4-FFF2-40B4-BE49-F238E27FC236}">
                    <a16:creationId xmlns:a16="http://schemas.microsoft.com/office/drawing/2014/main" id="{E75972AC-9158-1778-94E6-BA5792CCD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714982" y="3038593"/>
                <a:ext cx="485952" cy="4859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8A3F9E6-B02F-3733-DFA7-C794CF89D909}"/>
                </a:ext>
              </a:extLst>
            </p:cNvPr>
            <p:cNvGrpSpPr/>
            <p:nvPr/>
          </p:nvGrpSpPr>
          <p:grpSpPr>
            <a:xfrm>
              <a:off x="2704926" y="3648052"/>
              <a:ext cx="1133271" cy="1133271"/>
              <a:chOff x="136252" y="2949879"/>
              <a:chExt cx="1133271" cy="1133271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24FCD833-D3DC-3C63-7128-B02BC0C7E84E}"/>
                  </a:ext>
                </a:extLst>
              </p:cNvPr>
              <p:cNvSpPr/>
              <p:nvPr/>
            </p:nvSpPr>
            <p:spPr>
              <a:xfrm>
                <a:off x="136252" y="2949879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BF8FC2BC-C5DF-EC3C-7E66-E38FEE7490CB}"/>
                  </a:ext>
                </a:extLst>
              </p:cNvPr>
              <p:cNvSpPr txBox="1"/>
              <p:nvPr/>
            </p:nvSpPr>
            <p:spPr>
              <a:xfrm>
                <a:off x="232589" y="3649553"/>
                <a:ext cx="940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Kilometre Fibre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30C3FC2-F925-D53D-71AD-B25F8521781C}"/>
                  </a:ext>
                </a:extLst>
              </p:cNvPr>
              <p:cNvSpPr txBox="1"/>
              <p:nvPr/>
            </p:nvSpPr>
            <p:spPr>
              <a:xfrm>
                <a:off x="263148" y="3440575"/>
                <a:ext cx="926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2000+</a:t>
                </a:r>
              </a:p>
            </p:txBody>
          </p:sp>
          <p:pic>
            <p:nvPicPr>
              <p:cNvPr id="126" name="Graphic 117" descr="Circles with arrows">
                <a:extLst>
                  <a:ext uri="{FF2B5EF4-FFF2-40B4-BE49-F238E27FC236}">
                    <a16:creationId xmlns:a16="http://schemas.microsoft.com/office/drawing/2014/main" id="{0A8245CB-F853-4DB8-FD31-6ED1166EF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59911" y="3011656"/>
                <a:ext cx="485952" cy="4859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AEBD7FD-BDE6-1781-0ABB-723A59272EB5}"/>
                </a:ext>
              </a:extLst>
            </p:cNvPr>
            <p:cNvGrpSpPr/>
            <p:nvPr/>
          </p:nvGrpSpPr>
          <p:grpSpPr>
            <a:xfrm>
              <a:off x="2544289" y="4949023"/>
              <a:ext cx="1291257" cy="1133271"/>
              <a:chOff x="3771887" y="2949879"/>
              <a:chExt cx="1291257" cy="1133271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A37079D-12C4-D6F3-CBEF-E15E6149F3DA}"/>
                  </a:ext>
                </a:extLst>
              </p:cNvPr>
              <p:cNvSpPr/>
              <p:nvPr/>
            </p:nvSpPr>
            <p:spPr>
              <a:xfrm>
                <a:off x="3929873" y="2949879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E712BEA-ABB6-DB57-D8F0-FA2081E2B4D2}"/>
                  </a:ext>
                </a:extLst>
              </p:cNvPr>
              <p:cNvSpPr txBox="1"/>
              <p:nvPr/>
            </p:nvSpPr>
            <p:spPr>
              <a:xfrm>
                <a:off x="3771887" y="3444897"/>
                <a:ext cx="940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20" name="Graphic 126" descr="Marker">
                <a:extLst>
                  <a:ext uri="{FF2B5EF4-FFF2-40B4-BE49-F238E27FC236}">
                    <a16:creationId xmlns:a16="http://schemas.microsoft.com/office/drawing/2014/main" id="{0D054ED2-2D80-E649-E9D6-D99C90D74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253532" y="2999772"/>
                <a:ext cx="485952" cy="4859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8362235-6E10-91E3-5DEC-806A848CA187}"/>
                  </a:ext>
                </a:extLst>
              </p:cNvPr>
              <p:cNvSpPr txBox="1"/>
              <p:nvPr/>
            </p:nvSpPr>
            <p:spPr>
              <a:xfrm>
                <a:off x="4026210" y="3632570"/>
                <a:ext cx="940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OnNet</a:t>
                </a: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 Postcode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A1EB1BF-F828-A3F7-66F6-275C06497688}"/>
                  </a:ext>
                </a:extLst>
              </p:cNvPr>
              <p:cNvSpPr txBox="1"/>
              <p:nvPr/>
            </p:nvSpPr>
            <p:spPr>
              <a:xfrm>
                <a:off x="3918474" y="3392105"/>
                <a:ext cx="11307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200K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FBD10C4-6517-8F2D-8CFB-9057A465CDB3}"/>
                </a:ext>
              </a:extLst>
            </p:cNvPr>
            <p:cNvGrpSpPr/>
            <p:nvPr/>
          </p:nvGrpSpPr>
          <p:grpSpPr>
            <a:xfrm>
              <a:off x="1428722" y="3637593"/>
              <a:ext cx="1133271" cy="1133271"/>
              <a:chOff x="3929873" y="1630093"/>
              <a:chExt cx="1133271" cy="1133271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3139EBC-7FF3-28FE-9C82-B2B9A8BF7ACD}"/>
                  </a:ext>
                </a:extLst>
              </p:cNvPr>
              <p:cNvSpPr/>
              <p:nvPr/>
            </p:nvSpPr>
            <p:spPr>
              <a:xfrm>
                <a:off x="3929873" y="1630093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E988A45-0796-151B-D381-F562439D8532}"/>
                  </a:ext>
                </a:extLst>
              </p:cNvPr>
              <p:cNvSpPr txBox="1"/>
              <p:nvPr/>
            </p:nvSpPr>
            <p:spPr>
              <a:xfrm>
                <a:off x="3996355" y="2377118"/>
                <a:ext cx="940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PoP’s</a:t>
                </a: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C51F343-DC52-E4B2-E1A6-4AE636D3496E}"/>
                  </a:ext>
                </a:extLst>
              </p:cNvPr>
              <p:cNvSpPr txBox="1"/>
              <p:nvPr/>
            </p:nvSpPr>
            <p:spPr>
              <a:xfrm>
                <a:off x="4145476" y="2112765"/>
                <a:ext cx="645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212</a:t>
                </a:r>
              </a:p>
            </p:txBody>
          </p:sp>
          <p:pic>
            <p:nvPicPr>
              <p:cNvPr id="117" name="Graphic 131" descr="Building">
                <a:extLst>
                  <a:ext uri="{FF2B5EF4-FFF2-40B4-BE49-F238E27FC236}">
                    <a16:creationId xmlns:a16="http://schemas.microsoft.com/office/drawing/2014/main" id="{34D68BD8-3EEC-2C13-B17E-CC8B44B19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253532" y="1752393"/>
                <a:ext cx="485952" cy="385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4ACDF14-8DDA-E4C3-3839-D6B0B6B4F7FD}"/>
                </a:ext>
              </a:extLst>
            </p:cNvPr>
            <p:cNvGrpSpPr/>
            <p:nvPr/>
          </p:nvGrpSpPr>
          <p:grpSpPr>
            <a:xfrm>
              <a:off x="1419670" y="4935112"/>
              <a:ext cx="1133271" cy="1144526"/>
              <a:chOff x="5212018" y="2949879"/>
              <a:chExt cx="1133271" cy="1144526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FE9E9F2F-764A-5972-5F33-AA2AEBE3B203}"/>
                  </a:ext>
                </a:extLst>
              </p:cNvPr>
              <p:cNvSpPr/>
              <p:nvPr/>
            </p:nvSpPr>
            <p:spPr>
              <a:xfrm>
                <a:off x="5212018" y="2949879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280D7DB-D888-43E8-2EE0-43ED20F8C44E}"/>
                  </a:ext>
                </a:extLst>
              </p:cNvPr>
              <p:cNvSpPr txBox="1"/>
              <p:nvPr/>
            </p:nvSpPr>
            <p:spPr>
              <a:xfrm>
                <a:off x="5308355" y="3540407"/>
                <a:ext cx="94059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Internet Peers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71B85BB-1103-C132-FA73-F6B9F2F75B67}"/>
                  </a:ext>
                </a:extLst>
              </p:cNvPr>
              <p:cNvSpPr txBox="1"/>
              <p:nvPr/>
            </p:nvSpPr>
            <p:spPr>
              <a:xfrm>
                <a:off x="5482870" y="3424499"/>
                <a:ext cx="6455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300+</a:t>
                </a:r>
              </a:p>
            </p:txBody>
          </p:sp>
          <p:pic>
            <p:nvPicPr>
              <p:cNvPr id="113" name="Graphic 137" descr="Social network">
                <a:extLst>
                  <a:ext uri="{FF2B5EF4-FFF2-40B4-BE49-F238E27FC236}">
                    <a16:creationId xmlns:a16="http://schemas.microsoft.com/office/drawing/2014/main" id="{F19CA236-BFEB-6DBD-6F8E-4EEA483A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535677" y="3013683"/>
                <a:ext cx="485952" cy="4859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C4DA94-3697-93EA-E4E7-423456C517BF}"/>
                </a:ext>
              </a:extLst>
            </p:cNvPr>
            <p:cNvGrpSpPr/>
            <p:nvPr/>
          </p:nvGrpSpPr>
          <p:grpSpPr>
            <a:xfrm>
              <a:off x="2671600" y="2305744"/>
              <a:ext cx="1242789" cy="1133271"/>
              <a:chOff x="2671600" y="2305744"/>
              <a:chExt cx="1242789" cy="1133271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1C2534BC-5125-E4A0-2607-A4B095CD164F}"/>
                  </a:ext>
                </a:extLst>
              </p:cNvPr>
              <p:cNvSpPr/>
              <p:nvPr/>
            </p:nvSpPr>
            <p:spPr>
              <a:xfrm>
                <a:off x="2726360" y="2305744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75438521-8593-D0C5-C820-E1BA6A07F589}"/>
                  </a:ext>
                </a:extLst>
              </p:cNvPr>
              <p:cNvSpPr txBox="1"/>
              <p:nvPr/>
            </p:nvSpPr>
            <p:spPr>
              <a:xfrm>
                <a:off x="2671600" y="2861989"/>
                <a:ext cx="12427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Internet</a:t>
                </a:r>
                <a:b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Gateways</a:t>
                </a:r>
              </a:p>
            </p:txBody>
          </p:sp>
          <p:pic>
            <p:nvPicPr>
              <p:cNvPr id="109" name="Graphic 143" descr="Cloud Computing">
                <a:extLst>
                  <a:ext uri="{FF2B5EF4-FFF2-40B4-BE49-F238E27FC236}">
                    <a16:creationId xmlns:a16="http://schemas.microsoft.com/office/drawing/2014/main" id="{C2E69D55-5815-06DB-19C9-F1129FA9C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091822" y="2394738"/>
                <a:ext cx="485952" cy="4859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68D7354-7985-51F7-C37B-3FA51CB29201}"/>
                  </a:ext>
                </a:extLst>
              </p:cNvPr>
              <p:cNvSpPr txBox="1"/>
              <p:nvPr/>
            </p:nvSpPr>
            <p:spPr>
              <a:xfrm>
                <a:off x="2972802" y="2793228"/>
                <a:ext cx="645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5328A35-603E-6B79-6595-6E19893897BF}"/>
                </a:ext>
              </a:extLst>
            </p:cNvPr>
            <p:cNvGrpSpPr/>
            <p:nvPr/>
          </p:nvGrpSpPr>
          <p:grpSpPr>
            <a:xfrm>
              <a:off x="1428420" y="2305744"/>
              <a:ext cx="1133271" cy="1133271"/>
              <a:chOff x="1428420" y="2305744"/>
              <a:chExt cx="1133271" cy="1133271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5055F53-6EC3-A738-C43F-ECC71A4284DC}"/>
                  </a:ext>
                </a:extLst>
              </p:cNvPr>
              <p:cNvSpPr/>
              <p:nvPr/>
            </p:nvSpPr>
            <p:spPr>
              <a:xfrm>
                <a:off x="1428420" y="2305744"/>
                <a:ext cx="1133271" cy="1133271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0A6DAD2E-3D2E-F763-5FB9-D9B107624D06}"/>
                  </a:ext>
                </a:extLst>
              </p:cNvPr>
              <p:cNvSpPr txBox="1"/>
              <p:nvPr/>
            </p:nvSpPr>
            <p:spPr>
              <a:xfrm>
                <a:off x="1524379" y="2867157"/>
                <a:ext cx="94059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Local Exchanges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15E74E1-BC43-69ED-16F6-6038EAB97EBE}"/>
                  </a:ext>
                </a:extLst>
              </p:cNvPr>
              <p:cNvSpPr txBox="1"/>
              <p:nvPr/>
            </p:nvSpPr>
            <p:spPr>
              <a:xfrm>
                <a:off x="1680128" y="2804354"/>
                <a:ext cx="645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177</a:t>
                </a:r>
              </a:p>
            </p:txBody>
          </p:sp>
          <p:pic>
            <p:nvPicPr>
              <p:cNvPr id="144" name="Graphic 88" descr="Building">
                <a:extLst>
                  <a:ext uri="{FF2B5EF4-FFF2-40B4-BE49-F238E27FC236}">
                    <a16:creationId xmlns:a16="http://schemas.microsoft.com/office/drawing/2014/main" id="{95D632CD-0E5B-DFC9-DCEE-73C888AAE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752079" y="2444802"/>
                <a:ext cx="485952" cy="385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DB843B-16FF-5059-3B83-A7E863E34323}"/>
              </a:ext>
            </a:extLst>
          </p:cNvPr>
          <p:cNvGrpSpPr/>
          <p:nvPr/>
        </p:nvGrpSpPr>
        <p:grpSpPr>
          <a:xfrm>
            <a:off x="-55015" y="-12274"/>
            <a:ext cx="9580015" cy="7085398"/>
            <a:chOff x="1011811" y="-72535"/>
            <a:chExt cx="9495783" cy="70231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C7657F1-1279-6C4B-D694-05AE07E77ECC}"/>
                </a:ext>
              </a:extLst>
            </p:cNvPr>
            <p:cNvGrpSpPr/>
            <p:nvPr/>
          </p:nvGrpSpPr>
          <p:grpSpPr>
            <a:xfrm>
              <a:off x="1011811" y="-72535"/>
              <a:ext cx="9460586" cy="7023100"/>
              <a:chOff x="3383280" y="-96520"/>
              <a:chExt cx="9460586" cy="7023100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B55E089-DF45-0A8F-A9FE-D9BEC7F1C7AF}"/>
                  </a:ext>
                </a:extLst>
              </p:cNvPr>
              <p:cNvSpPr/>
              <p:nvPr/>
            </p:nvSpPr>
            <p:spPr>
              <a:xfrm>
                <a:off x="3383280" y="-96520"/>
                <a:ext cx="8849360" cy="6995160"/>
              </a:xfrm>
              <a:prstGeom prst="rect">
                <a:avLst/>
              </a:prstGeom>
              <a:gradFill flip="none" rotWithShape="1">
                <a:gsLst>
                  <a:gs pos="82000">
                    <a:srgbClr val="174A73">
                      <a:alpha val="0"/>
                    </a:srgbClr>
                  </a:gs>
                  <a:gs pos="15000">
                    <a:srgbClr val="539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D7DA6C17-0D1A-6386-4FBE-399864902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92"/>
              <a:stretch/>
            </p:blipFill>
            <p:spPr>
              <a:xfrm>
                <a:off x="5953354" y="-68580"/>
                <a:ext cx="6890512" cy="699516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82EF93-8267-927D-4EB8-E9F9C53F3762}"/>
                </a:ext>
              </a:extLst>
            </p:cNvPr>
            <p:cNvGrpSpPr/>
            <p:nvPr/>
          </p:nvGrpSpPr>
          <p:grpSpPr>
            <a:xfrm>
              <a:off x="4418409" y="3943959"/>
              <a:ext cx="6089185" cy="2869526"/>
              <a:chOff x="4418409" y="3943959"/>
              <a:chExt cx="6089185" cy="2869526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0613638-8B95-4C82-B3D9-B84EA82D4DD6}"/>
                  </a:ext>
                </a:extLst>
              </p:cNvPr>
              <p:cNvSpPr txBox="1"/>
              <p:nvPr/>
            </p:nvSpPr>
            <p:spPr>
              <a:xfrm>
                <a:off x="4418409" y="6295500"/>
                <a:ext cx="1563189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Connect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rPr>
                  <a:t>to </a:t>
                </a: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US </a:t>
                </a: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rPr>
                  <a:t>East Coast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DAFA190-6D6A-A92E-8038-8F3164653BCD}"/>
                  </a:ext>
                </a:extLst>
              </p:cNvPr>
              <p:cNvSpPr txBox="1"/>
              <p:nvPr/>
            </p:nvSpPr>
            <p:spPr>
              <a:xfrm>
                <a:off x="8487951" y="6349110"/>
                <a:ext cx="20196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Connect to</a:t>
                </a:r>
                <a:b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</a:b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Amsterdam &amp; Frankfurt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4EC4D4C-82ED-5568-0FD2-A8A18F41E612}"/>
                  </a:ext>
                </a:extLst>
              </p:cNvPr>
              <p:cNvSpPr txBox="1"/>
              <p:nvPr/>
            </p:nvSpPr>
            <p:spPr>
              <a:xfrm>
                <a:off x="6947894" y="6567264"/>
                <a:ext cx="15631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Connect to Paris</a:t>
                </a:r>
              </a:p>
            </p:txBody>
          </p: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E1FA5950-020D-FB69-D53D-312FFA323424}"/>
                  </a:ext>
                </a:extLst>
              </p:cNvPr>
              <p:cNvCxnSpPr/>
              <p:nvPr/>
            </p:nvCxnSpPr>
            <p:spPr>
              <a:xfrm>
                <a:off x="8682627" y="6060936"/>
                <a:ext cx="451107" cy="309367"/>
              </a:xfrm>
              <a:prstGeom prst="straightConnector1">
                <a:avLst/>
              </a:prstGeom>
              <a:ln>
                <a:solidFill>
                  <a:srgbClr val="39BB7C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629CE7F2-AADE-3A00-8FC4-D5E88C7B1A88}"/>
                  </a:ext>
                </a:extLst>
              </p:cNvPr>
              <p:cNvCxnSpPr/>
              <p:nvPr/>
            </p:nvCxnSpPr>
            <p:spPr>
              <a:xfrm flipH="1" flipV="1">
                <a:off x="5823874" y="4248682"/>
                <a:ext cx="880930" cy="86583"/>
              </a:xfrm>
              <a:prstGeom prst="straightConnector1">
                <a:avLst/>
              </a:prstGeom>
              <a:ln>
                <a:solidFill>
                  <a:srgbClr val="39BB7C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855B5D85-42B2-181C-7EC1-C5A4A1F31645}"/>
                  </a:ext>
                </a:extLst>
              </p:cNvPr>
              <p:cNvCxnSpPr/>
              <p:nvPr/>
            </p:nvCxnSpPr>
            <p:spPr>
              <a:xfrm>
                <a:off x="7832824" y="6246216"/>
                <a:ext cx="9258" cy="323704"/>
              </a:xfrm>
              <a:prstGeom prst="straightConnector1">
                <a:avLst/>
              </a:prstGeom>
              <a:ln>
                <a:solidFill>
                  <a:srgbClr val="39BB7C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1DE8AE8-7B60-68EA-A9C0-20469E872C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60192" y="6067083"/>
                <a:ext cx="811657" cy="138552"/>
              </a:xfrm>
              <a:prstGeom prst="straightConnector1">
                <a:avLst/>
              </a:prstGeom>
              <a:ln>
                <a:solidFill>
                  <a:srgbClr val="39BB7C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1D22AF8-24BB-0575-C644-130878833BF6}"/>
                  </a:ext>
                </a:extLst>
              </p:cNvPr>
              <p:cNvSpPr txBox="1"/>
              <p:nvPr/>
            </p:nvSpPr>
            <p:spPr>
              <a:xfrm>
                <a:off x="5260456" y="3943959"/>
                <a:ext cx="1563189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Connect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to US East Coast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1B9912-B7DD-54DE-6AC2-E3984FE338C3}"/>
              </a:ext>
            </a:extLst>
          </p:cNvPr>
          <p:cNvGrpSpPr/>
          <p:nvPr/>
        </p:nvGrpSpPr>
        <p:grpSpPr>
          <a:xfrm>
            <a:off x="117529" y="932206"/>
            <a:ext cx="4358639" cy="2752423"/>
            <a:chOff x="-250592" y="1914091"/>
            <a:chExt cx="4358639" cy="275242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AD9BB99-1B0C-C4B9-D182-EE8D01344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93" y="2358113"/>
              <a:ext cx="4103825" cy="2308401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5CF8BE4-0881-E3F6-9757-39334A096C35}"/>
                </a:ext>
              </a:extLst>
            </p:cNvPr>
            <p:cNvSpPr/>
            <p:nvPr/>
          </p:nvSpPr>
          <p:spPr>
            <a:xfrm>
              <a:off x="-250592" y="1914091"/>
              <a:ext cx="435863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International Reach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C485FC-EA69-A192-81D9-221404A81FB0}"/>
              </a:ext>
            </a:extLst>
          </p:cNvPr>
          <p:cNvGrpSpPr/>
          <p:nvPr/>
        </p:nvGrpSpPr>
        <p:grpSpPr>
          <a:xfrm>
            <a:off x="414516" y="4036600"/>
            <a:ext cx="2793424" cy="1167085"/>
            <a:chOff x="9086460" y="4589661"/>
            <a:chExt cx="2793424" cy="116708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5F8CC8F-F434-343A-1F81-BC3DA68273A7}"/>
                </a:ext>
              </a:extLst>
            </p:cNvPr>
            <p:cNvSpPr txBox="1"/>
            <p:nvPr/>
          </p:nvSpPr>
          <p:spPr>
            <a:xfrm>
              <a:off x="9203249" y="5049661"/>
              <a:ext cx="940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86" name="Freeform 202">
              <a:extLst>
                <a:ext uri="{FF2B5EF4-FFF2-40B4-BE49-F238E27FC236}">
                  <a16:creationId xmlns:a16="http://schemas.microsoft.com/office/drawing/2014/main" id="{4938F61D-2993-7ADB-6BF5-AD8EBCF86C69}"/>
                </a:ext>
              </a:extLst>
            </p:cNvPr>
            <p:cNvSpPr/>
            <p:nvPr/>
          </p:nvSpPr>
          <p:spPr>
            <a:xfrm>
              <a:off x="9137638" y="4589661"/>
              <a:ext cx="1114563" cy="1131935"/>
            </a:xfrm>
            <a:custGeom>
              <a:avLst/>
              <a:gdLst>
                <a:gd name="connsiteX0" fmla="*/ 561186 w 1114563"/>
                <a:gd name="connsiteY0" fmla="*/ 0 h 1131935"/>
                <a:gd name="connsiteX1" fmla="*/ 662124 w 1114563"/>
                <a:gd name="connsiteY1" fmla="*/ 10175 h 1131935"/>
                <a:gd name="connsiteX2" fmla="*/ 1114563 w 1114563"/>
                <a:gd name="connsiteY2" fmla="*/ 565299 h 1131935"/>
                <a:gd name="connsiteX3" fmla="*/ 547927 w 1114563"/>
                <a:gd name="connsiteY3" fmla="*/ 1131935 h 1131935"/>
                <a:gd name="connsiteX4" fmla="*/ 327367 w 1114563"/>
                <a:gd name="connsiteY4" fmla="*/ 1087406 h 1131935"/>
                <a:gd name="connsiteX5" fmla="*/ 245259 w 1114563"/>
                <a:gd name="connsiteY5" fmla="*/ 1042839 h 1131935"/>
                <a:gd name="connsiteX6" fmla="*/ 168251 w 1114563"/>
                <a:gd name="connsiteY6" fmla="*/ 979301 h 1131935"/>
                <a:gd name="connsiteX7" fmla="*/ 11671 w 1114563"/>
                <a:gd name="connsiteY7" fmla="*/ 688878 h 1131935"/>
                <a:gd name="connsiteX8" fmla="*/ 0 w 1114563"/>
                <a:gd name="connsiteY8" fmla="*/ 573108 h 1131935"/>
                <a:gd name="connsiteX9" fmla="*/ 11671 w 1114563"/>
                <a:gd name="connsiteY9" fmla="*/ 457337 h 1131935"/>
                <a:gd name="connsiteX10" fmla="*/ 458674 w 1114563"/>
                <a:gd name="connsiteY10" fmla="*/ 10334 h 1131935"/>
                <a:gd name="connsiteX11" fmla="*/ 561186 w 1114563"/>
                <a:gd name="connsiteY11" fmla="*/ 0 h 113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4563" h="1131935">
                  <a:moveTo>
                    <a:pt x="561186" y="0"/>
                  </a:moveTo>
                  <a:lnTo>
                    <a:pt x="662124" y="10175"/>
                  </a:lnTo>
                  <a:cubicBezTo>
                    <a:pt x="920330" y="63012"/>
                    <a:pt x="1114563" y="291473"/>
                    <a:pt x="1114563" y="565299"/>
                  </a:cubicBezTo>
                  <a:cubicBezTo>
                    <a:pt x="1114563" y="878243"/>
                    <a:pt x="860871" y="1131935"/>
                    <a:pt x="547927" y="1131935"/>
                  </a:cubicBezTo>
                  <a:cubicBezTo>
                    <a:pt x="469691" y="1131935"/>
                    <a:pt x="395158" y="1116079"/>
                    <a:pt x="327367" y="1087406"/>
                  </a:cubicBezTo>
                  <a:lnTo>
                    <a:pt x="245259" y="1042839"/>
                  </a:lnTo>
                  <a:lnTo>
                    <a:pt x="168251" y="979301"/>
                  </a:lnTo>
                  <a:cubicBezTo>
                    <a:pt x="90286" y="901336"/>
                    <a:pt x="34627" y="801063"/>
                    <a:pt x="11671" y="688878"/>
                  </a:cubicBezTo>
                  <a:lnTo>
                    <a:pt x="0" y="573108"/>
                  </a:lnTo>
                  <a:lnTo>
                    <a:pt x="11671" y="457337"/>
                  </a:lnTo>
                  <a:cubicBezTo>
                    <a:pt x="57583" y="232968"/>
                    <a:pt x="234305" y="56247"/>
                    <a:pt x="458674" y="10334"/>
                  </a:cubicBezTo>
                  <a:lnTo>
                    <a:pt x="5611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E58E9B-E5E9-F4C8-517D-0061FD8B7383}"/>
                </a:ext>
              </a:extLst>
            </p:cNvPr>
            <p:cNvSpPr txBox="1"/>
            <p:nvPr/>
          </p:nvSpPr>
          <p:spPr>
            <a:xfrm>
              <a:off x="9086460" y="4855988"/>
              <a:ext cx="1269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180+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NNI</a:t>
              </a:r>
            </a:p>
          </p:txBody>
        </p:sp>
        <p:sp>
          <p:nvSpPr>
            <p:cNvPr id="88" name="Freeform 204">
              <a:extLst>
                <a:ext uri="{FF2B5EF4-FFF2-40B4-BE49-F238E27FC236}">
                  <a16:creationId xmlns:a16="http://schemas.microsoft.com/office/drawing/2014/main" id="{A7CD2375-D6E2-A5BC-F434-138B36F42E08}"/>
                </a:ext>
              </a:extLst>
            </p:cNvPr>
            <p:cNvSpPr/>
            <p:nvPr/>
          </p:nvSpPr>
          <p:spPr>
            <a:xfrm>
              <a:off x="9378993" y="4607856"/>
              <a:ext cx="2500891" cy="1148890"/>
            </a:xfrm>
            <a:custGeom>
              <a:avLst/>
              <a:gdLst>
                <a:gd name="connsiteX0" fmla="*/ 329186 w 2500891"/>
                <a:gd name="connsiteY0" fmla="*/ 0 h 1148890"/>
                <a:gd name="connsiteX1" fmla="*/ 1926446 w 2500891"/>
                <a:gd name="connsiteY1" fmla="*/ 0 h 1148890"/>
                <a:gd name="connsiteX2" fmla="*/ 2500891 w 2500891"/>
                <a:gd name="connsiteY2" fmla="*/ 574445 h 1148890"/>
                <a:gd name="connsiteX3" fmla="*/ 2500890 w 2500891"/>
                <a:gd name="connsiteY3" fmla="*/ 574445 h 1148890"/>
                <a:gd name="connsiteX4" fmla="*/ 1926445 w 2500891"/>
                <a:gd name="connsiteY4" fmla="*/ 1148890 h 1148890"/>
                <a:gd name="connsiteX5" fmla="*/ 329186 w 2500891"/>
                <a:gd name="connsiteY5" fmla="*/ 1148889 h 1148890"/>
                <a:gd name="connsiteX6" fmla="*/ 8008 w 2500891"/>
                <a:gd name="connsiteY6" fmla="*/ 1050783 h 1148890"/>
                <a:gd name="connsiteX7" fmla="*/ 0 w 2500891"/>
                <a:gd name="connsiteY7" fmla="*/ 1044176 h 1148890"/>
                <a:gd name="connsiteX8" fmla="*/ 82108 w 2500891"/>
                <a:gd name="connsiteY8" fmla="*/ 1088743 h 1148890"/>
                <a:gd name="connsiteX9" fmla="*/ 302668 w 2500891"/>
                <a:gd name="connsiteY9" fmla="*/ 1133272 h 1148890"/>
                <a:gd name="connsiteX10" fmla="*/ 869304 w 2500891"/>
                <a:gd name="connsiteY10" fmla="*/ 566636 h 1148890"/>
                <a:gd name="connsiteX11" fmla="*/ 416865 w 2500891"/>
                <a:gd name="connsiteY11" fmla="*/ 11512 h 1148890"/>
                <a:gd name="connsiteX12" fmla="*/ 315927 w 2500891"/>
                <a:gd name="connsiteY12" fmla="*/ 1337 h 1148890"/>
                <a:gd name="connsiteX13" fmla="*/ 329186 w 2500891"/>
                <a:gd name="connsiteY13" fmla="*/ 0 h 114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0891" h="1148890">
                  <a:moveTo>
                    <a:pt x="329186" y="0"/>
                  </a:moveTo>
                  <a:lnTo>
                    <a:pt x="1926446" y="0"/>
                  </a:lnTo>
                  <a:cubicBezTo>
                    <a:pt x="2243703" y="0"/>
                    <a:pt x="2500891" y="257188"/>
                    <a:pt x="2500891" y="574445"/>
                  </a:cubicBezTo>
                  <a:lnTo>
                    <a:pt x="2500890" y="574445"/>
                  </a:lnTo>
                  <a:cubicBezTo>
                    <a:pt x="2500890" y="891702"/>
                    <a:pt x="2243702" y="1148890"/>
                    <a:pt x="1926445" y="1148890"/>
                  </a:cubicBezTo>
                  <a:lnTo>
                    <a:pt x="329186" y="1148889"/>
                  </a:lnTo>
                  <a:cubicBezTo>
                    <a:pt x="210215" y="1148889"/>
                    <a:pt x="99690" y="1112722"/>
                    <a:pt x="8008" y="1050783"/>
                  </a:cubicBezTo>
                  <a:lnTo>
                    <a:pt x="0" y="1044176"/>
                  </a:lnTo>
                  <a:lnTo>
                    <a:pt x="82108" y="1088743"/>
                  </a:lnTo>
                  <a:cubicBezTo>
                    <a:pt x="149899" y="1117416"/>
                    <a:pt x="224432" y="1133272"/>
                    <a:pt x="302668" y="1133272"/>
                  </a:cubicBezTo>
                  <a:cubicBezTo>
                    <a:pt x="615612" y="1133272"/>
                    <a:pt x="869304" y="879580"/>
                    <a:pt x="869304" y="566636"/>
                  </a:cubicBezTo>
                  <a:cubicBezTo>
                    <a:pt x="869304" y="292810"/>
                    <a:pt x="675071" y="64349"/>
                    <a:pt x="416865" y="11512"/>
                  </a:cubicBezTo>
                  <a:lnTo>
                    <a:pt x="315927" y="1337"/>
                  </a:lnTo>
                  <a:lnTo>
                    <a:pt x="329186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bg1"/>
              </a:solidFill>
            </a:ln>
            <a:effectLst>
              <a:outerShdw blurRad="40000" dist="23000" dir="5400000" rotWithShape="0">
                <a:srgbClr val="174A73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89" name="Freeform 205">
              <a:extLst>
                <a:ext uri="{FF2B5EF4-FFF2-40B4-BE49-F238E27FC236}">
                  <a16:creationId xmlns:a16="http://schemas.microsoft.com/office/drawing/2014/main" id="{3F51F275-2CF0-3D13-49CA-CED244B23B7A}"/>
                </a:ext>
              </a:extLst>
            </p:cNvPr>
            <p:cNvSpPr/>
            <p:nvPr/>
          </p:nvSpPr>
          <p:spPr>
            <a:xfrm>
              <a:off x="9115025" y="4607857"/>
              <a:ext cx="579895" cy="1044176"/>
            </a:xfrm>
            <a:custGeom>
              <a:avLst/>
              <a:gdLst>
                <a:gd name="connsiteX0" fmla="*/ 566636 w 579895"/>
                <a:gd name="connsiteY0" fmla="*/ 0 h 1044176"/>
                <a:gd name="connsiteX1" fmla="*/ 579895 w 579895"/>
                <a:gd name="connsiteY1" fmla="*/ 1337 h 1044176"/>
                <a:gd name="connsiteX2" fmla="*/ 477383 w 579895"/>
                <a:gd name="connsiteY2" fmla="*/ 11671 h 1044176"/>
                <a:gd name="connsiteX3" fmla="*/ 30380 w 579895"/>
                <a:gd name="connsiteY3" fmla="*/ 458674 h 1044176"/>
                <a:gd name="connsiteX4" fmla="*/ 18709 w 579895"/>
                <a:gd name="connsiteY4" fmla="*/ 574445 h 1044176"/>
                <a:gd name="connsiteX5" fmla="*/ 18709 w 579895"/>
                <a:gd name="connsiteY5" fmla="*/ 574444 h 1044176"/>
                <a:gd name="connsiteX6" fmla="*/ 18709 w 579895"/>
                <a:gd name="connsiteY6" fmla="*/ 574445 h 1044176"/>
                <a:gd name="connsiteX7" fmla="*/ 18709 w 579895"/>
                <a:gd name="connsiteY7" fmla="*/ 574445 h 1044176"/>
                <a:gd name="connsiteX8" fmla="*/ 30380 w 579895"/>
                <a:gd name="connsiteY8" fmla="*/ 690215 h 1044176"/>
                <a:gd name="connsiteX9" fmla="*/ 186960 w 579895"/>
                <a:gd name="connsiteY9" fmla="*/ 980638 h 1044176"/>
                <a:gd name="connsiteX10" fmla="*/ 263968 w 579895"/>
                <a:gd name="connsiteY10" fmla="*/ 1044176 h 1044176"/>
                <a:gd name="connsiteX11" fmla="*/ 249825 w 579895"/>
                <a:gd name="connsiteY11" fmla="*/ 1036499 h 1044176"/>
                <a:gd name="connsiteX12" fmla="*/ 0 w 579895"/>
                <a:gd name="connsiteY12" fmla="*/ 566636 h 1044176"/>
                <a:gd name="connsiteX13" fmla="*/ 566636 w 579895"/>
                <a:gd name="connsiteY13" fmla="*/ 0 h 104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895" h="1044176">
                  <a:moveTo>
                    <a:pt x="566636" y="0"/>
                  </a:moveTo>
                  <a:lnTo>
                    <a:pt x="579895" y="1337"/>
                  </a:lnTo>
                  <a:lnTo>
                    <a:pt x="477383" y="11671"/>
                  </a:lnTo>
                  <a:cubicBezTo>
                    <a:pt x="253014" y="57584"/>
                    <a:pt x="76292" y="234305"/>
                    <a:pt x="30380" y="458674"/>
                  </a:cubicBezTo>
                  <a:lnTo>
                    <a:pt x="18709" y="574445"/>
                  </a:lnTo>
                  <a:lnTo>
                    <a:pt x="18709" y="574444"/>
                  </a:lnTo>
                  <a:lnTo>
                    <a:pt x="18709" y="574445"/>
                  </a:lnTo>
                  <a:lnTo>
                    <a:pt x="18709" y="574445"/>
                  </a:lnTo>
                  <a:lnTo>
                    <a:pt x="30380" y="690215"/>
                  </a:lnTo>
                  <a:cubicBezTo>
                    <a:pt x="53336" y="802400"/>
                    <a:pt x="108995" y="902673"/>
                    <a:pt x="186960" y="980638"/>
                  </a:cubicBezTo>
                  <a:lnTo>
                    <a:pt x="263968" y="1044176"/>
                  </a:lnTo>
                  <a:lnTo>
                    <a:pt x="249825" y="1036499"/>
                  </a:lnTo>
                  <a:cubicBezTo>
                    <a:pt x="99098" y="934671"/>
                    <a:pt x="0" y="762226"/>
                    <a:pt x="0" y="566636"/>
                  </a:cubicBezTo>
                  <a:cubicBezTo>
                    <a:pt x="0" y="253692"/>
                    <a:pt x="253692" y="0"/>
                    <a:pt x="566636" y="0"/>
                  </a:cubicBezTo>
                  <a:close/>
                </a:path>
              </a:pathLst>
            </a:custGeom>
            <a:solidFill>
              <a:srgbClr val="2676AC">
                <a:alpha val="46000"/>
              </a:srgbClr>
            </a:solidFill>
            <a:ln w="25400">
              <a:solidFill>
                <a:schemeClr val="bg1"/>
              </a:solidFill>
            </a:ln>
            <a:effectLst>
              <a:outerShdw blurRad="40000" dist="23000" dir="5400000" rotWithShape="0">
                <a:srgbClr val="174A73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00000" rIns="1800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AD1B9B2-AC64-F51B-9D43-AD2B9B4623F7}"/>
                </a:ext>
              </a:extLst>
            </p:cNvPr>
            <p:cNvGrpSpPr/>
            <p:nvPr/>
          </p:nvGrpSpPr>
          <p:grpSpPr>
            <a:xfrm>
              <a:off x="10316068" y="4930566"/>
              <a:ext cx="1435535" cy="560637"/>
              <a:chOff x="9266772" y="5350578"/>
              <a:chExt cx="876359" cy="342255"/>
            </a:xfrm>
          </p:grpSpPr>
          <p:pic>
            <p:nvPicPr>
              <p:cNvPr id="99" name="Picture 2" descr="Image result for virgin media wholesale">
                <a:extLst>
                  <a:ext uri="{FF2B5EF4-FFF2-40B4-BE49-F238E27FC236}">
                    <a16:creationId xmlns:a16="http://schemas.microsoft.com/office/drawing/2014/main" id="{F97606E1-9C1C-508B-B69C-C03CB9D8AB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5490" y="5403513"/>
                <a:ext cx="205674" cy="120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6" descr="Image result for talk talk business">
                <a:extLst>
                  <a:ext uri="{FF2B5EF4-FFF2-40B4-BE49-F238E27FC236}">
                    <a16:creationId xmlns:a16="http://schemas.microsoft.com/office/drawing/2014/main" id="{0F57900C-ECF6-835A-EF4A-CC2CDD7884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8084" y="5350578"/>
                <a:ext cx="225995" cy="225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8" descr="Image result for sky networks">
                <a:extLst>
                  <a:ext uri="{FF2B5EF4-FFF2-40B4-BE49-F238E27FC236}">
                    <a16:creationId xmlns:a16="http://schemas.microsoft.com/office/drawing/2014/main" id="{DB7C28C2-DA28-4C90-B244-3CE2C80019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99838" y="5537810"/>
                <a:ext cx="143293" cy="87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10" descr="Image result for SSE">
                <a:extLst>
                  <a:ext uri="{FF2B5EF4-FFF2-40B4-BE49-F238E27FC236}">
                    <a16:creationId xmlns:a16="http://schemas.microsoft.com/office/drawing/2014/main" id="{F7BED9E1-3AE5-4DF7-8F19-AC25C9F4E5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2943" y="5414871"/>
                <a:ext cx="185436" cy="87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4" descr="Image result for colt networks">
                <a:extLst>
                  <a:ext uri="{FF2B5EF4-FFF2-40B4-BE49-F238E27FC236}">
                    <a16:creationId xmlns:a16="http://schemas.microsoft.com/office/drawing/2014/main" id="{DFF6766E-2CD4-BB2E-810E-7D9886C45B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4949" y="5549487"/>
                <a:ext cx="158309" cy="62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4" descr="Image result for bt wholesale">
                <a:extLst>
                  <a:ext uri="{FF2B5EF4-FFF2-40B4-BE49-F238E27FC236}">
                    <a16:creationId xmlns:a16="http://schemas.microsoft.com/office/drawing/2014/main" id="{C9D58A08-24F8-D877-4844-1CE7B12E24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6772" y="5464150"/>
                <a:ext cx="457365" cy="2286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" name="Title 4">
            <a:extLst>
              <a:ext uri="{FF2B5EF4-FFF2-40B4-BE49-F238E27FC236}">
                <a16:creationId xmlns:a16="http://schemas.microsoft.com/office/drawing/2014/main" id="{90E518DE-9AF4-9304-6A3C-A883D5788B3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EXPO.e £120m </a:t>
            </a:r>
            <a:r>
              <a:rPr lang="en-GB" dirty="0">
                <a:solidFill>
                  <a:schemeClr val="bg1"/>
                </a:solidFill>
              </a:rPr>
              <a:t>Infrastructure Investment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16D850-7E1C-0379-0B43-5B2BC53086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293294-922F-216F-5751-407CD235F8FD}"/>
              </a:ext>
            </a:extLst>
          </p:cNvPr>
          <p:cNvSpPr/>
          <p:nvPr/>
        </p:nvSpPr>
        <p:spPr>
          <a:xfrm>
            <a:off x="7780149" y="818324"/>
            <a:ext cx="3914863" cy="5564377"/>
          </a:xfrm>
          <a:prstGeom prst="roundRect">
            <a:avLst>
              <a:gd name="adj" fmla="val 290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anchor="ctr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Fully owned and managed high capacity, next generation Cloud, UC / Teams / Collaboration and Security network.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Geographically resilient data centres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Multiple tier 1 carrier interconnects delivered across diverse private fibre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Carrier grade, market leading unified communications platform, providing collaboration and SIP trunk services, delivered across multiple DCs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Microsoft Teams Direct routing platforms, delivered across multiple DCs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Contact Centre as a Service (</a:t>
            </a:r>
            <a:r>
              <a:rPr lang="en-GB" sz="1300" dirty="0" err="1">
                <a:solidFill>
                  <a:schemeClr val="tx1"/>
                </a:solidFill>
                <a:latin typeface="Helvetica" pitchFamily="2" charset="0"/>
              </a:rPr>
              <a:t>CCaaS</a:t>
            </a: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Carrier Grade SBC infrastructure, protecting our </a:t>
            </a:r>
            <a:r>
              <a:rPr lang="en-GB" sz="1300" dirty="0" err="1">
                <a:solidFill>
                  <a:schemeClr val="tx1"/>
                </a:solidFill>
                <a:latin typeface="Helvetica" pitchFamily="2" charset="0"/>
              </a:rPr>
              <a:t>UCaaS</a:t>
            </a: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 / </a:t>
            </a:r>
            <a:r>
              <a:rPr lang="en-GB" sz="1300" dirty="0" err="1">
                <a:solidFill>
                  <a:schemeClr val="tx1"/>
                </a:solidFill>
                <a:latin typeface="Helvetica" pitchFamily="2" charset="0"/>
              </a:rPr>
              <a:t>CCaaS</a:t>
            </a: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 platforms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International PSTN carrier services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Self-service customer provisioning portals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Proactive fraud management and monitoring 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/>
                </a:solidFill>
                <a:latin typeface="Helvetica" pitchFamily="2" charset="0"/>
              </a:rPr>
              <a:t>Auto fraud detection and blocking</a:t>
            </a:r>
          </a:p>
        </p:txBody>
      </p:sp>
    </p:spTree>
    <p:extLst>
      <p:ext uri="{BB962C8B-B14F-4D97-AF65-F5344CB8AC3E}">
        <p14:creationId xmlns:p14="http://schemas.microsoft.com/office/powerpoint/2010/main" val="8204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BB8B6-CBF3-C269-601B-8885B836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Capabilities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E5D633-9AC3-E10D-EBEF-93B9A6962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AD0950-10EE-AA00-A7E7-199A77898810}"/>
              </a:ext>
            </a:extLst>
          </p:cNvPr>
          <p:cNvGrpSpPr/>
          <p:nvPr/>
        </p:nvGrpSpPr>
        <p:grpSpPr>
          <a:xfrm>
            <a:off x="281743" y="4193441"/>
            <a:ext cx="11594450" cy="1969395"/>
            <a:chOff x="281743" y="4498241"/>
            <a:chExt cx="11594450" cy="19693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935A37-05D8-A69A-CC91-05A784EA6753}"/>
                </a:ext>
              </a:extLst>
            </p:cNvPr>
            <p:cNvGrpSpPr/>
            <p:nvPr/>
          </p:nvGrpSpPr>
          <p:grpSpPr>
            <a:xfrm>
              <a:off x="2523913" y="4498241"/>
              <a:ext cx="1554185" cy="1951666"/>
              <a:chOff x="3694440" y="4705554"/>
              <a:chExt cx="1675119" cy="210352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5D79E78-D319-339F-EE25-E44F772FDB40}"/>
                  </a:ext>
                </a:extLst>
              </p:cNvPr>
              <p:cNvSpPr/>
              <p:nvPr/>
            </p:nvSpPr>
            <p:spPr>
              <a:xfrm>
                <a:off x="3882105" y="4705554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42520BF-A8F3-E391-CABB-8AB7E19939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94440" y="6122239"/>
                <a:ext cx="1675119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Network  Reach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F8AF83E-FC74-FD18-6F48-92264B48DB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40" t="20175" r="28971" b="13548"/>
              <a:stretch/>
            </p:blipFill>
            <p:spPr>
              <a:xfrm>
                <a:off x="4020106" y="4886961"/>
                <a:ext cx="965200" cy="91948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48AAC3-E2B7-57C8-6ADC-49D7D30EEC28}"/>
                </a:ext>
              </a:extLst>
            </p:cNvPr>
            <p:cNvGrpSpPr/>
            <p:nvPr/>
          </p:nvGrpSpPr>
          <p:grpSpPr>
            <a:xfrm>
              <a:off x="4394406" y="4498241"/>
              <a:ext cx="1554185" cy="1951666"/>
              <a:chOff x="6592369" y="4705554"/>
              <a:chExt cx="1675119" cy="210352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1F17851-766B-EF7F-4382-A08236567F74}"/>
                  </a:ext>
                </a:extLst>
              </p:cNvPr>
              <p:cNvSpPr/>
              <p:nvPr/>
            </p:nvSpPr>
            <p:spPr>
              <a:xfrm>
                <a:off x="6780034" y="4705554"/>
                <a:ext cx="1259315" cy="1259316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6CD8380-5AF7-FBD2-580B-3E467AE90F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2369" y="6122239"/>
                <a:ext cx="1675119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Migration Skills / Tools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ECE5F95-500E-D33C-9834-3D7A5EFF91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01" t="20758" r="34468" b="20799"/>
              <a:stretch/>
            </p:blipFill>
            <p:spPr>
              <a:xfrm>
                <a:off x="7040396" y="4973271"/>
                <a:ext cx="738592" cy="723883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AD91D5-02D5-65F7-0613-1273997F1D21}"/>
                </a:ext>
              </a:extLst>
            </p:cNvPr>
            <p:cNvGrpSpPr/>
            <p:nvPr/>
          </p:nvGrpSpPr>
          <p:grpSpPr>
            <a:xfrm>
              <a:off x="281743" y="4498241"/>
              <a:ext cx="2216960" cy="1951666"/>
              <a:chOff x="23534" y="4590350"/>
              <a:chExt cx="2389466" cy="210352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5123BB7-65A7-36BF-E177-0FB4EBFDD23D}"/>
                  </a:ext>
                </a:extLst>
              </p:cNvPr>
              <p:cNvSpPr/>
              <p:nvPr/>
            </p:nvSpPr>
            <p:spPr>
              <a:xfrm>
                <a:off x="608930" y="4590350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DA077F1-6B95-1658-5EA4-804B4E9B5C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34" y="6007035"/>
                <a:ext cx="2389466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Unified Comms &amp; Contact Centre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8C16101-387D-05D4-AC84-E556A3F5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60" t="22976" r="24684"/>
              <a:stretch/>
            </p:blipFill>
            <p:spPr>
              <a:xfrm>
                <a:off x="671700" y="4832912"/>
                <a:ext cx="1082040" cy="1041817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2257050-9DF0-B5AC-9B9D-3B641F7780C8}"/>
                </a:ext>
              </a:extLst>
            </p:cNvPr>
            <p:cNvGrpSpPr/>
            <p:nvPr/>
          </p:nvGrpSpPr>
          <p:grpSpPr>
            <a:xfrm>
              <a:off x="8170254" y="4498241"/>
              <a:ext cx="1441218" cy="1969395"/>
              <a:chOff x="9236721" y="2293765"/>
              <a:chExt cx="1553362" cy="212263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94FB0F5-F312-6BA5-485B-4B1625B6A229}"/>
                  </a:ext>
                </a:extLst>
              </p:cNvPr>
              <p:cNvSpPr/>
              <p:nvPr/>
            </p:nvSpPr>
            <p:spPr>
              <a:xfrm>
                <a:off x="9383745" y="2293765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1ED7946-820B-F16E-5911-929813E240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36721" y="3729559"/>
                <a:ext cx="1553362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Managed IT Services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49BEFC5-870C-1712-034D-FB86099051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42" t="16693" r="25575" b="14681"/>
              <a:stretch/>
            </p:blipFill>
            <p:spPr>
              <a:xfrm>
                <a:off x="9589380" y="2530245"/>
                <a:ext cx="896787" cy="806726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B349A18-FBC8-E4CA-4B0E-89CA0D335B54}"/>
                </a:ext>
              </a:extLst>
            </p:cNvPr>
            <p:cNvGrpSpPr/>
            <p:nvPr/>
          </p:nvGrpSpPr>
          <p:grpSpPr>
            <a:xfrm>
              <a:off x="6264937" y="4498241"/>
              <a:ext cx="1549025" cy="1951666"/>
              <a:chOff x="9120525" y="4586182"/>
              <a:chExt cx="1669558" cy="210352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8FFF544-C2D3-684C-ED09-9F589D45C85D}"/>
                  </a:ext>
                </a:extLst>
              </p:cNvPr>
              <p:cNvSpPr/>
              <p:nvPr/>
            </p:nvSpPr>
            <p:spPr>
              <a:xfrm>
                <a:off x="9311055" y="4586182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895B2FAF-456B-28EF-71AE-10A61483B8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23391" y="6002867"/>
                <a:ext cx="1553362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Professional Services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2007759-9056-D343-D166-1CB77BE1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0525" y="4704259"/>
                <a:ext cx="1669558" cy="106763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20AD2F-FB9F-6808-DA21-66B197E129AA}"/>
                </a:ext>
              </a:extLst>
            </p:cNvPr>
            <p:cNvGrpSpPr/>
            <p:nvPr/>
          </p:nvGrpSpPr>
          <p:grpSpPr>
            <a:xfrm>
              <a:off x="9660957" y="4498241"/>
              <a:ext cx="2215236" cy="1969395"/>
              <a:chOff x="9439348" y="4680793"/>
              <a:chExt cx="2387608" cy="212263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4E8CA6A-85B8-5B93-686B-218D4FDCF9BE}"/>
                  </a:ext>
                </a:extLst>
              </p:cNvPr>
              <p:cNvSpPr/>
              <p:nvPr/>
            </p:nvSpPr>
            <p:spPr>
              <a:xfrm>
                <a:off x="10003495" y="4680793"/>
                <a:ext cx="1259314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99240BF6-A638-F246-EACE-88311F13BD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39348" y="6116587"/>
                <a:ext cx="2387608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Managing Legacy Systems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715D542-A6E4-644F-FDDB-9CD9ECD535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61" t="9566" r="22661" b="9566"/>
              <a:stretch/>
            </p:blipFill>
            <p:spPr>
              <a:xfrm>
                <a:off x="10153308" y="4856633"/>
                <a:ext cx="959688" cy="907634"/>
              </a:xfrm>
              <a:prstGeom prst="rect">
                <a:avLst/>
              </a:prstGeom>
            </p:spPr>
          </p:pic>
        </p:grp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DF8DC28-C1A3-0451-AE19-08D1CA617F75}"/>
              </a:ext>
            </a:extLst>
          </p:cNvPr>
          <p:cNvSpPr txBox="1">
            <a:spLocks/>
          </p:cNvSpPr>
          <p:nvPr/>
        </p:nvSpPr>
        <p:spPr>
          <a:xfrm>
            <a:off x="-111759" y="3435076"/>
            <a:ext cx="12415519" cy="383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9E0013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9E0013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ts val="2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Aller Light" charset="0"/>
                <a:cs typeface="Aller Light" charset="0"/>
              </a:rPr>
              <a:t>EXPO.e CAPABILITIES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660C6-A407-4B37-8E82-E876FF282569}"/>
              </a:ext>
            </a:extLst>
          </p:cNvPr>
          <p:cNvGrpSpPr/>
          <p:nvPr/>
        </p:nvGrpSpPr>
        <p:grpSpPr>
          <a:xfrm>
            <a:off x="643467" y="1066606"/>
            <a:ext cx="10808944" cy="1951666"/>
            <a:chOff x="643467" y="1371406"/>
            <a:chExt cx="10808944" cy="195166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CAF9999-F18E-D4E1-5FAC-AE06CBF255EA}"/>
                </a:ext>
              </a:extLst>
            </p:cNvPr>
            <p:cNvGrpSpPr/>
            <p:nvPr/>
          </p:nvGrpSpPr>
          <p:grpSpPr>
            <a:xfrm>
              <a:off x="7957309" y="1371406"/>
              <a:ext cx="1790556" cy="1951666"/>
              <a:chOff x="7859578" y="2063005"/>
              <a:chExt cx="1929883" cy="210352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BE94B97-4D01-57A3-3C04-AC4597E3B148}"/>
                  </a:ext>
                </a:extLst>
              </p:cNvPr>
              <p:cNvSpPr/>
              <p:nvPr/>
            </p:nvSpPr>
            <p:spPr>
              <a:xfrm>
                <a:off x="8235502" y="2063005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A57B190-2C44-FE6A-10F2-19F578CEA5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81" t="16668" r="21314"/>
              <a:stretch/>
            </p:blipFill>
            <p:spPr>
              <a:xfrm>
                <a:off x="8354619" y="2283096"/>
                <a:ext cx="939800" cy="1017358"/>
              </a:xfrm>
              <a:prstGeom prst="rect">
                <a:avLst/>
              </a:prstGeom>
            </p:spPr>
          </p:pic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F0C7543A-60D9-EC63-D7FF-A057FF2143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59578" y="3479690"/>
                <a:ext cx="1929883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Digital Transformation</a:t>
                </a:r>
                <a:b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</a:b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Team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3DC2CA-C433-F4BF-9685-533FEC80A06C}"/>
                </a:ext>
              </a:extLst>
            </p:cNvPr>
            <p:cNvGrpSpPr/>
            <p:nvPr/>
          </p:nvGrpSpPr>
          <p:grpSpPr>
            <a:xfrm>
              <a:off x="6304009" y="1371406"/>
              <a:ext cx="1441218" cy="1947749"/>
              <a:chOff x="5208118" y="503445"/>
              <a:chExt cx="1553362" cy="209930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AC2900D-3898-72FD-FFB9-403A6F73809C}"/>
                  </a:ext>
                </a:extLst>
              </p:cNvPr>
              <p:cNvSpPr/>
              <p:nvPr/>
            </p:nvSpPr>
            <p:spPr>
              <a:xfrm>
                <a:off x="5355142" y="503445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B4634D94-4B19-8D57-FC95-158D4354B4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08118" y="1915908"/>
                <a:ext cx="1553362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Multi-Cloud</a:t>
                </a:r>
                <a:b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</a:b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Capability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A187DE0-00F9-0D1F-D797-20FB464FA0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03" t="18483" r="6520" b="-1"/>
              <a:stretch/>
            </p:blipFill>
            <p:spPr>
              <a:xfrm>
                <a:off x="5515908" y="766834"/>
                <a:ext cx="1005841" cy="732534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1A24469-0BF9-C5B5-B560-18A496D8DBCB}"/>
                </a:ext>
              </a:extLst>
            </p:cNvPr>
            <p:cNvGrpSpPr/>
            <p:nvPr/>
          </p:nvGrpSpPr>
          <p:grpSpPr>
            <a:xfrm>
              <a:off x="4397687" y="1371406"/>
              <a:ext cx="1441218" cy="1951666"/>
              <a:chOff x="9125225" y="1955055"/>
              <a:chExt cx="1553362" cy="2103529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63E1855-5D2E-0EC9-99B0-B4084BE46C43}"/>
                  </a:ext>
                </a:extLst>
              </p:cNvPr>
              <p:cNvSpPr/>
              <p:nvPr/>
            </p:nvSpPr>
            <p:spPr>
              <a:xfrm>
                <a:off x="9312889" y="1955055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A31DC8E9-0471-7C12-9707-609D6B847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25225" y="3371740"/>
                <a:ext cx="1553362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Software-Defined Tech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3BC2CB7-5A7A-4FD7-1FBB-135D36C90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38" t="19592" r="19506"/>
              <a:stretch/>
            </p:blipFill>
            <p:spPr>
              <a:xfrm>
                <a:off x="9312889" y="2154086"/>
                <a:ext cx="1146164" cy="1036566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BB5FAD-8322-8037-5031-B6E83255058F}"/>
                </a:ext>
              </a:extLst>
            </p:cNvPr>
            <p:cNvGrpSpPr/>
            <p:nvPr/>
          </p:nvGrpSpPr>
          <p:grpSpPr>
            <a:xfrm>
              <a:off x="643467" y="1371406"/>
              <a:ext cx="1441218" cy="1951666"/>
              <a:chOff x="1362721" y="4433674"/>
              <a:chExt cx="1553362" cy="210352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0D41297-6F67-2411-DF4C-549CAA81EFDA}"/>
                  </a:ext>
                </a:extLst>
              </p:cNvPr>
              <p:cNvSpPr/>
              <p:nvPr/>
            </p:nvSpPr>
            <p:spPr>
              <a:xfrm>
                <a:off x="1550385" y="4433674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EC65AFBB-4EA8-090C-8F96-B46D5613B5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2721" y="5850359"/>
                <a:ext cx="1553362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End User Engagement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7BD641E-CA80-6387-BBB0-E4C4910418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31" t="19572" r="28531" b="19572"/>
              <a:stretch/>
            </p:blipFill>
            <p:spPr>
              <a:xfrm>
                <a:off x="1719503" y="4673722"/>
                <a:ext cx="880438" cy="797956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1169FA3-2C8D-5B9E-B596-FE8560CA1C55}"/>
                </a:ext>
              </a:extLst>
            </p:cNvPr>
            <p:cNvGrpSpPr/>
            <p:nvPr/>
          </p:nvGrpSpPr>
          <p:grpSpPr>
            <a:xfrm>
              <a:off x="2360411" y="1371406"/>
              <a:ext cx="1982787" cy="1936211"/>
              <a:chOff x="1004074" y="239163"/>
              <a:chExt cx="2137072" cy="208687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628399F-4081-54BD-3FD9-F259CCA8D312}"/>
                  </a:ext>
                </a:extLst>
              </p:cNvPr>
              <p:cNvSpPr/>
              <p:nvPr/>
            </p:nvSpPr>
            <p:spPr>
              <a:xfrm>
                <a:off x="1365850" y="239163"/>
                <a:ext cx="1259315" cy="1259315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38E7A9C-88EE-A75E-6666-8452622F42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074" y="1639190"/>
                <a:ext cx="2137072" cy="68684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b="0" i="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b="0" i="0" kern="1200">
                    <a:solidFill>
                      <a:srgbClr val="9E0013"/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b="1" i="0" kern="1200">
                    <a:solidFill>
                      <a:srgbClr val="9E0013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Aller Light" charset="0"/>
                    <a:cs typeface="Aller Light" charset="0"/>
                  </a:rPr>
                  <a:t>Cloud Management Platform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C1C2A9B-4E0F-302F-EE19-9CD8176D32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29" t="12346" r="21129" b="12346"/>
              <a:stretch/>
            </p:blipFill>
            <p:spPr>
              <a:xfrm>
                <a:off x="1526948" y="440645"/>
                <a:ext cx="1026780" cy="856350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ABCF03-C818-B2A0-18A4-C88549583758}"/>
                </a:ext>
              </a:extLst>
            </p:cNvPr>
            <p:cNvGrpSpPr/>
            <p:nvPr/>
          </p:nvGrpSpPr>
          <p:grpSpPr>
            <a:xfrm>
              <a:off x="10011193" y="1371406"/>
              <a:ext cx="1441218" cy="1951666"/>
              <a:chOff x="10011193" y="1371406"/>
              <a:chExt cx="1441218" cy="195166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A4AE10B-338A-6939-35B7-F5B4079D599E}"/>
                  </a:ext>
                </a:extLst>
              </p:cNvPr>
              <p:cNvGrpSpPr/>
              <p:nvPr/>
            </p:nvGrpSpPr>
            <p:grpSpPr>
              <a:xfrm>
                <a:off x="10011193" y="1371406"/>
                <a:ext cx="1441218" cy="1951666"/>
                <a:chOff x="8047838" y="2063005"/>
                <a:chExt cx="1553362" cy="2103529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0989C7E-5E42-C347-C8AF-4D3EE66591B5}"/>
                    </a:ext>
                  </a:extLst>
                </p:cNvPr>
                <p:cNvSpPr/>
                <p:nvPr/>
              </p:nvSpPr>
              <p:spPr>
                <a:xfrm>
                  <a:off x="8235502" y="2063005"/>
                  <a:ext cx="1259315" cy="1259315"/>
                </a:xfrm>
                <a:prstGeom prst="ellipse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Content Placeholder 2">
                  <a:extLst>
                    <a:ext uri="{FF2B5EF4-FFF2-40B4-BE49-F238E27FC236}">
                      <a16:creationId xmlns:a16="http://schemas.microsoft.com/office/drawing/2014/main" id="{58B38CFD-4F0C-8AC4-9553-3E4416F26F8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47838" y="3479690"/>
                  <a:ext cx="1553362" cy="68684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b="0" i="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b="0" i="0" kern="1200">
                      <a:solidFill>
                        <a:srgbClr val="9E0013"/>
                      </a:solidFill>
                      <a:latin typeface="Calibri Light" charset="0"/>
                      <a:ea typeface="Calibri Light" charset="0"/>
                      <a:cs typeface="Calibri Light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b="1" i="0" kern="1200">
                      <a:solidFill>
                        <a:srgbClr val="9E0013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54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Aller Light" charset="0"/>
                      <a:cs typeface="Aller Light" charset="0"/>
                    </a:rPr>
                    <a:t>Cyber</a:t>
                  </a:r>
                  <a:b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Aller Light" charset="0"/>
                      <a:cs typeface="Aller Light" charset="0"/>
                    </a:rPr>
                  </a:b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 pitchFamily="2" charset="0"/>
                      <a:ea typeface="Aller Light" charset="0"/>
                      <a:cs typeface="Aller Light" charset="0"/>
                    </a:rPr>
                    <a:t>Security</a:t>
                  </a:r>
                </a:p>
              </p:txBody>
            </p:sp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5378BD2-DB96-B8BC-C2F5-FBE16A31FF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4" t="12182" r="32725" b="11751"/>
              <a:stretch/>
            </p:blipFill>
            <p:spPr>
              <a:xfrm>
                <a:off x="10440213" y="1514582"/>
                <a:ext cx="622823" cy="838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7177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962B9-D588-4C0E-B32C-4B43DFAF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Our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portfolio is your portfolio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D677D-C831-53C7-86F6-8006DF692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1650F0FC-55EE-0434-2D3B-4E6EF9155060}"/>
              </a:ext>
            </a:extLst>
          </p:cNvPr>
          <p:cNvSpPr/>
          <p:nvPr/>
        </p:nvSpPr>
        <p:spPr>
          <a:xfrm>
            <a:off x="478263" y="756175"/>
            <a:ext cx="3786156" cy="1992693"/>
          </a:xfrm>
          <a:prstGeom prst="roundRect">
            <a:avLst>
              <a:gd name="adj" fmla="val 4660"/>
            </a:avLst>
          </a:prstGeom>
          <a:solidFill>
            <a:schemeClr val="bg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18000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Connectivity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Global reach with: VPLS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MPLS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SD-WAN and SD Data Centre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Ethernet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Broadband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chemeClr val="tx1"/>
              </a:solidFill>
              <a:latin typeface="Helvetica" pitchFamily="2" charset="0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LAN &amp; Wi-Fi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4G / 5G LTE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Internet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Full inter-connectivity to public clouds (Amazon, Azure, Google)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46E81E21-179F-8738-AFAA-F0B85128756F}"/>
              </a:ext>
            </a:extLst>
          </p:cNvPr>
          <p:cNvSpPr/>
          <p:nvPr/>
        </p:nvSpPr>
        <p:spPr>
          <a:xfrm>
            <a:off x="4418060" y="756175"/>
            <a:ext cx="3786156" cy="1992693"/>
          </a:xfrm>
          <a:prstGeom prst="roundRect">
            <a:avLst>
              <a:gd name="adj" fmla="val 3992"/>
            </a:avLst>
          </a:prstGeom>
          <a:solidFill>
            <a:schemeClr val="bg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2" spcCol="18000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Shared and dedicated private cloud 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Public Cloud - Azure CSP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Hyper-converged infrastructure (VX Rail)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Cloud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solidFill>
                <a:schemeClr val="tx1"/>
              </a:solidFill>
              <a:latin typeface="Helvetica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Ultra low-cost Object Store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Storage-as-a-Service Citrix DaaS – Hybrid Apps and Desktops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GPU for render &amp; HPC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</a:rPr>
              <a:t>Cloud Network Peering (AWS, Azure, Google)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6E63E81-BB92-7A62-E74B-DDAE3E063B64}"/>
              </a:ext>
            </a:extLst>
          </p:cNvPr>
          <p:cNvSpPr/>
          <p:nvPr/>
        </p:nvSpPr>
        <p:spPr>
          <a:xfrm>
            <a:off x="8391525" y="756175"/>
            <a:ext cx="3437802" cy="1992693"/>
          </a:xfrm>
          <a:prstGeom prst="roundRect">
            <a:avLst>
              <a:gd name="adj" fmla="val 5562"/>
            </a:avLst>
          </a:prstGeom>
          <a:solidFill>
            <a:schemeClr val="bg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1" spcCol="180000" anchor="t" anchorCtr="0"/>
          <a:lstStyle/>
          <a:p>
            <a:pPr lvl="0">
              <a:defRPr/>
            </a:pPr>
            <a:r>
              <a:rPr lang="en-GB" sz="1500" b="1" dirty="0">
                <a:solidFill>
                  <a:srgbClr val="1A1C2B"/>
                </a:solidFill>
                <a:latin typeface="Helvetica" pitchFamily="2" charset="0"/>
              </a:rPr>
              <a:t>Unified Communications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rgbClr val="1A1C2B"/>
                </a:solidFill>
                <a:latin typeface="Helvetica" pitchFamily="2" charset="0"/>
              </a:rPr>
              <a:t>UCaaS powered by Cisco Webex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rgbClr val="1A1C2B"/>
                </a:solidFill>
                <a:latin typeface="Helvetica" pitchFamily="2" charset="0"/>
              </a:rPr>
              <a:t>Teams Calling as a Service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rgbClr val="1A1C2B"/>
                </a:solidFill>
                <a:latin typeface="Helvetica" pitchFamily="2" charset="0"/>
              </a:rPr>
              <a:t>Contact Centre as a Service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rgbClr val="1A1C2B"/>
                </a:solidFill>
                <a:latin typeface="Helvetica" pitchFamily="2" charset="0"/>
              </a:rPr>
              <a:t>Collaboration as a Service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rgbClr val="1A1C2B"/>
                </a:solidFill>
                <a:latin typeface="Helvetica" pitchFamily="2" charset="0"/>
              </a:rPr>
              <a:t>Contact Centre for Microsoft Teams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rgbClr val="1A1C2B"/>
                </a:solidFill>
                <a:latin typeface="Helvetica" pitchFamily="2" charset="0"/>
              </a:rPr>
              <a:t>Hosted telephony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1100" dirty="0">
                <a:solidFill>
                  <a:srgbClr val="1A1C2B"/>
                </a:solidFill>
                <a:latin typeface="Helvetica" pitchFamily="2" charset="0"/>
              </a:rPr>
              <a:t>SIP trunking</a:t>
            </a:r>
          </a:p>
          <a:p>
            <a:pPr marL="92075" lvl="0" indent="-92075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endParaRPr lang="en-GB" sz="1100" dirty="0">
              <a:solidFill>
                <a:srgbClr val="1A1C2B"/>
              </a:solidFill>
              <a:latin typeface="Helvetica" pitchFamily="2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B56F8C98-0920-CC81-7217-E0BA78D101A8}"/>
              </a:ext>
            </a:extLst>
          </p:cNvPr>
          <p:cNvSpPr/>
          <p:nvPr/>
        </p:nvSpPr>
        <p:spPr>
          <a:xfrm>
            <a:off x="478263" y="2837745"/>
            <a:ext cx="3786156" cy="1903816"/>
          </a:xfrm>
          <a:prstGeom prst="roundRect">
            <a:avLst>
              <a:gd name="adj" fmla="val 4660"/>
            </a:avLst>
          </a:prstGeom>
          <a:solidFill>
            <a:schemeClr val="bg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1" spcCol="18000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Business Continuity and Disaster Recovery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Continuous S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erver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Replication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Secure Backup - Shared &amp; Dedicated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Data archiving &amp; Long-Term Retention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M365 Backup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CyberVault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(air gapped immutable backup)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64387C6D-A791-5D4E-5C6A-AF4D18E081F1}"/>
              </a:ext>
            </a:extLst>
          </p:cNvPr>
          <p:cNvSpPr/>
          <p:nvPr/>
        </p:nvSpPr>
        <p:spPr>
          <a:xfrm>
            <a:off x="4418060" y="2837745"/>
            <a:ext cx="3786156" cy="1903816"/>
          </a:xfrm>
          <a:prstGeom prst="roundRect">
            <a:avLst>
              <a:gd name="adj" fmla="val 3992"/>
            </a:avLst>
          </a:prstGeom>
          <a:solidFill>
            <a:schemeClr val="bg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1" spcCol="18000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Professional services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Cloud Adoption and Migration - Azure, Hybrid &amp; Dedicated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Server &amp; Application Migration 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EUD Refresh &amp; Rollouts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M365 Consolidation and Migration - Zero Trust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Data Consultancy, Cloud Readiness, Automation 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25C24D84-37A0-0392-8E5D-E615AD852F9E}"/>
              </a:ext>
            </a:extLst>
          </p:cNvPr>
          <p:cNvSpPr/>
          <p:nvPr/>
        </p:nvSpPr>
        <p:spPr>
          <a:xfrm>
            <a:off x="8391525" y="2837745"/>
            <a:ext cx="3437802" cy="1903816"/>
          </a:xfrm>
          <a:prstGeom prst="roundRect">
            <a:avLst>
              <a:gd name="adj" fmla="val 5327"/>
            </a:avLst>
          </a:prstGeom>
          <a:solidFill>
            <a:schemeClr val="bg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1" spcCol="18000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Managed Services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Service Desk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SIAM and Service Now Deployments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Infrastructure Management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O/S Management windows / Linux / VMWare / Hyper-V / 0365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Patching/ Backup / Monitoring Services</a:t>
            </a:r>
          </a:p>
          <a:p>
            <a:pPr marL="92075" marR="0" lvl="0" indent="-92075" algn="l" defTabSz="95567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EUC </a:t>
            </a:r>
            <a:r>
              <a:rPr lang="en-GB" sz="1100" dirty="0">
                <a:solidFill>
                  <a:schemeClr val="tx1"/>
                </a:solidFill>
                <a:latin typeface="Helvetica" pitchFamily="2" charset="0"/>
              </a:rPr>
              <a:t>-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PCaaS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White Glove Imaging &amp; Deploy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805898D-96B7-D414-EA6B-8D92673149D3}"/>
              </a:ext>
            </a:extLst>
          </p:cNvPr>
          <p:cNvSpPr/>
          <p:nvPr/>
        </p:nvSpPr>
        <p:spPr>
          <a:xfrm>
            <a:off x="478263" y="4830438"/>
            <a:ext cx="11351064" cy="1373592"/>
          </a:xfrm>
          <a:prstGeom prst="roundRect">
            <a:avLst>
              <a:gd name="adj" fmla="val 8390"/>
            </a:avLst>
          </a:prstGeom>
          <a:solidFill>
            <a:schemeClr val="bg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numCol="4" spcCol="18000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Security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MFA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Endpoint Protection and Security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End-to-end encryption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Single-sign-on portal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Perimeter Firewalls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CSOC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Managed DDOS and Ransomware Protection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Threat Monitoring and Intelligence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Vulnerability Remediation</a:t>
            </a:r>
          </a:p>
        </p:txBody>
      </p:sp>
    </p:spTree>
    <p:extLst>
      <p:ext uri="{BB962C8B-B14F-4D97-AF65-F5344CB8AC3E}">
        <p14:creationId xmlns:p14="http://schemas.microsoft.com/office/powerpoint/2010/main" val="32259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/>
          <p:nvPr/>
        </p:nvSpPr>
        <p:spPr>
          <a:xfrm>
            <a:off x="3631" y="5149410"/>
            <a:ext cx="12188369" cy="216579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C5C3957E-743D-402F-B237-CC2C60FE0E94}"/>
              </a:ext>
            </a:extLst>
          </p:cNvPr>
          <p:cNvGrpSpPr/>
          <p:nvPr/>
        </p:nvGrpSpPr>
        <p:grpSpPr>
          <a:xfrm>
            <a:off x="-69485" y="103618"/>
            <a:ext cx="12267364" cy="7012429"/>
            <a:chOff x="-69485" y="-586597"/>
            <a:chExt cx="12267364" cy="7012429"/>
          </a:xfrm>
        </p:grpSpPr>
        <p:grpSp>
          <p:nvGrpSpPr>
            <p:cNvPr id="62" name="chart">
              <a:extLst>
                <a:ext uri="{FF2B5EF4-FFF2-40B4-BE49-F238E27FC236}">
                  <a16:creationId xmlns:a16="http://schemas.microsoft.com/office/drawing/2014/main" id="{97F84821-9F23-4DF8-8AF2-809C6EFAF100}"/>
                </a:ext>
              </a:extLst>
            </p:cNvPr>
            <p:cNvGrpSpPr/>
            <p:nvPr/>
          </p:nvGrpSpPr>
          <p:grpSpPr>
            <a:xfrm>
              <a:off x="-69485" y="-586597"/>
              <a:ext cx="12267364" cy="7005860"/>
              <a:chOff x="-3111913" y="-3658667"/>
              <a:chExt cx="18443794" cy="10533203"/>
            </a:xfrm>
          </p:grpSpPr>
          <p:grpSp>
            <p:nvGrpSpPr>
              <p:cNvPr id="50" name="colour chart">
                <a:extLst>
                  <a:ext uri="{FF2B5EF4-FFF2-40B4-BE49-F238E27FC236}">
                    <a16:creationId xmlns:a16="http://schemas.microsoft.com/office/drawing/2014/main" id="{2D705309-BD62-49B8-95B5-6F71F69E95EE}"/>
                  </a:ext>
                </a:extLst>
              </p:cNvPr>
              <p:cNvGrpSpPr/>
              <p:nvPr/>
            </p:nvGrpSpPr>
            <p:grpSpPr>
              <a:xfrm>
                <a:off x="590532" y="1534046"/>
                <a:ext cx="10506465" cy="5340347"/>
                <a:chOff x="609600" y="634172"/>
                <a:chExt cx="10506465" cy="5340347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235B045C-5B05-4833-946E-9B0A5682473E}"/>
                    </a:ext>
                  </a:extLst>
                </p:cNvPr>
                <p:cNvSpPr/>
                <p:nvPr/>
              </p:nvSpPr>
              <p:spPr>
                <a:xfrm>
                  <a:off x="6234774" y="634172"/>
                  <a:ext cx="4390359" cy="5340347"/>
                </a:xfrm>
                <a:custGeom>
                  <a:avLst/>
                  <a:gdLst>
                    <a:gd name="connsiteX0" fmla="*/ 4397767 w 4390359"/>
                    <a:gd name="connsiteY0" fmla="*/ 947277 h 5340347"/>
                    <a:gd name="connsiteX1" fmla="*/ 4127258 w 4390359"/>
                    <a:gd name="connsiteY1" fmla="*/ 615616 h 5340347"/>
                    <a:gd name="connsiteX2" fmla="*/ 7407 w 4390359"/>
                    <a:gd name="connsiteY2" fmla="*/ 211852 h 5340347"/>
                    <a:gd name="connsiteX3" fmla="*/ 7407 w 4390359"/>
                    <a:gd name="connsiteY3" fmla="*/ 5338302 h 5340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0359" h="5340347">
                      <a:moveTo>
                        <a:pt x="4397767" y="947277"/>
                      </a:moveTo>
                      <a:cubicBezTo>
                        <a:pt x="4321758" y="825833"/>
                        <a:pt x="4230889" y="714486"/>
                        <a:pt x="4127258" y="615616"/>
                      </a:cubicBezTo>
                      <a:cubicBezTo>
                        <a:pt x="3378495" y="-90091"/>
                        <a:pt x="1734958" y="-141431"/>
                        <a:pt x="7407" y="211852"/>
                      </a:cubicBezTo>
                      <a:lnTo>
                        <a:pt x="7407" y="533830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4E62EF7-469F-4023-A00F-41BD640299DD}"/>
                    </a:ext>
                  </a:extLst>
                </p:cNvPr>
                <p:cNvSpPr/>
                <p:nvPr/>
              </p:nvSpPr>
              <p:spPr>
                <a:xfrm>
                  <a:off x="2506024" y="848451"/>
                  <a:ext cx="3728749" cy="5126068"/>
                </a:xfrm>
                <a:custGeom>
                  <a:avLst/>
                  <a:gdLst>
                    <a:gd name="connsiteX0" fmla="*/ 3736156 w 3728749"/>
                    <a:gd name="connsiteY0" fmla="*/ -2045 h 5126068"/>
                    <a:gd name="connsiteX1" fmla="*/ 7407 w 3728749"/>
                    <a:gd name="connsiteY1" fmla="*/ 1394986 h 5126068"/>
                    <a:gd name="connsiteX2" fmla="*/ 3736156 w 3728749"/>
                    <a:gd name="connsiteY2" fmla="*/ 5124023 h 5126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8749" h="5126068">
                      <a:moveTo>
                        <a:pt x="3736156" y="-2045"/>
                      </a:moveTo>
                      <a:cubicBezTo>
                        <a:pt x="2423134" y="266464"/>
                        <a:pt x="1061538" y="768717"/>
                        <a:pt x="7407" y="1394986"/>
                      </a:cubicBezTo>
                      <a:lnTo>
                        <a:pt x="3736156" y="51240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F4973D2F-A5AF-4F7A-A9F4-F6CBF25B32AB}"/>
                    </a:ext>
                  </a:extLst>
                </p:cNvPr>
                <p:cNvSpPr/>
                <p:nvPr/>
              </p:nvSpPr>
              <p:spPr>
                <a:xfrm>
                  <a:off x="6234774" y="1583494"/>
                  <a:ext cx="4881291" cy="4391025"/>
                </a:xfrm>
                <a:custGeom>
                  <a:avLst/>
                  <a:gdLst>
                    <a:gd name="connsiteX0" fmla="*/ 4397767 w 4881291"/>
                    <a:gd name="connsiteY0" fmla="*/ -2045 h 4391025"/>
                    <a:gd name="connsiteX1" fmla="*/ 7407 w 4881291"/>
                    <a:gd name="connsiteY1" fmla="*/ 4388980 h 4391025"/>
                    <a:gd name="connsiteX2" fmla="*/ 4657896 w 4881291"/>
                    <a:gd name="connsiteY2" fmla="*/ 4388980 h 4391025"/>
                    <a:gd name="connsiteX3" fmla="*/ 4397767 w 4881291"/>
                    <a:gd name="connsiteY3" fmla="*/ -2045 h 439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1291" h="4391025">
                      <a:moveTo>
                        <a:pt x="4397767" y="-2045"/>
                      </a:moveTo>
                      <a:lnTo>
                        <a:pt x="7407" y="4388980"/>
                      </a:lnTo>
                      <a:lnTo>
                        <a:pt x="4657896" y="4388980"/>
                      </a:lnTo>
                      <a:cubicBezTo>
                        <a:pt x="5006795" y="2653430"/>
                        <a:pt x="4990699" y="932167"/>
                        <a:pt x="4397767" y="-204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1E112E40-5F91-4480-8292-058F2E0E89D2}"/>
                    </a:ext>
                  </a:extLst>
                </p:cNvPr>
                <p:cNvSpPr/>
                <p:nvPr/>
              </p:nvSpPr>
              <p:spPr>
                <a:xfrm>
                  <a:off x="609600" y="2245482"/>
                  <a:ext cx="5625270" cy="3728751"/>
                </a:xfrm>
                <a:custGeom>
                  <a:avLst/>
                  <a:gdLst>
                    <a:gd name="connsiteX0" fmla="*/ 1903924 w 5625270"/>
                    <a:gd name="connsiteY0" fmla="*/ -2045 h 3728751"/>
                    <a:gd name="connsiteX1" fmla="*/ 47312 w 5625270"/>
                    <a:gd name="connsiteY1" fmla="*/ 1976869 h 3728751"/>
                    <a:gd name="connsiteX2" fmla="*/ 369925 w 5625270"/>
                    <a:gd name="connsiteY2" fmla="*/ 3726706 h 3728751"/>
                    <a:gd name="connsiteX3" fmla="*/ 5632678 w 5625270"/>
                    <a:gd name="connsiteY3" fmla="*/ 3726706 h 3728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25270" h="3728751">
                      <a:moveTo>
                        <a:pt x="1903924" y="-2045"/>
                      </a:moveTo>
                      <a:cubicBezTo>
                        <a:pt x="924468" y="579838"/>
                        <a:pt x="210474" y="1268779"/>
                        <a:pt x="47312" y="1976869"/>
                      </a:cubicBezTo>
                      <a:cubicBezTo>
                        <a:pt x="-65560" y="2466834"/>
                        <a:pt x="66934" y="3074816"/>
                        <a:pt x="369925" y="3726706"/>
                      </a:cubicBezTo>
                      <a:lnTo>
                        <a:pt x="5632678" y="372670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</p:grpSp>
          <p:grpSp>
            <p:nvGrpSpPr>
              <p:cNvPr id="52" name="colour shadows">
                <a:extLst>
                  <a:ext uri="{FF2B5EF4-FFF2-40B4-BE49-F238E27FC236}">
                    <a16:creationId xmlns:a16="http://schemas.microsoft.com/office/drawing/2014/main" id="{0B26F593-EF88-4937-B335-57181C1C7F08}"/>
                  </a:ext>
                </a:extLst>
              </p:cNvPr>
              <p:cNvGrpSpPr/>
              <p:nvPr/>
            </p:nvGrpSpPr>
            <p:grpSpPr>
              <a:xfrm>
                <a:off x="2045944" y="2910980"/>
                <a:ext cx="7797800" cy="3963556"/>
                <a:chOff x="1912612" y="1858563"/>
                <a:chExt cx="7797800" cy="3963556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4CE63F12-B39A-4FE6-90C9-07D2E3EE953F}"/>
                    </a:ext>
                  </a:extLst>
                </p:cNvPr>
                <p:cNvSpPr/>
                <p:nvPr/>
              </p:nvSpPr>
              <p:spPr>
                <a:xfrm>
                  <a:off x="6087564" y="1858563"/>
                  <a:ext cx="3258483" cy="3963556"/>
                </a:xfrm>
                <a:custGeom>
                  <a:avLst/>
                  <a:gdLst>
                    <a:gd name="connsiteX0" fmla="*/ 4397767 w 4390359"/>
                    <a:gd name="connsiteY0" fmla="*/ 947277 h 5340347"/>
                    <a:gd name="connsiteX1" fmla="*/ 4127258 w 4390359"/>
                    <a:gd name="connsiteY1" fmla="*/ 615616 h 5340347"/>
                    <a:gd name="connsiteX2" fmla="*/ 7407 w 4390359"/>
                    <a:gd name="connsiteY2" fmla="*/ 211852 h 5340347"/>
                    <a:gd name="connsiteX3" fmla="*/ 7407 w 4390359"/>
                    <a:gd name="connsiteY3" fmla="*/ 5338302 h 5340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0359" h="5340347">
                      <a:moveTo>
                        <a:pt x="4397767" y="947277"/>
                      </a:moveTo>
                      <a:cubicBezTo>
                        <a:pt x="4321758" y="825833"/>
                        <a:pt x="4230889" y="714486"/>
                        <a:pt x="4127258" y="615616"/>
                      </a:cubicBezTo>
                      <a:cubicBezTo>
                        <a:pt x="3378495" y="-90091"/>
                        <a:pt x="1734958" y="-141431"/>
                        <a:pt x="7407" y="211852"/>
                      </a:cubicBezTo>
                      <a:lnTo>
                        <a:pt x="7407" y="5338302"/>
                      </a:lnTo>
                      <a:close/>
                    </a:path>
                  </a:pathLst>
                </a:custGeom>
                <a:solidFill>
                  <a:schemeClr val="tx1">
                    <a:alpha val="26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E5B66167-D3BC-4346-9470-5A260B761C28}"/>
                    </a:ext>
                  </a:extLst>
                </p:cNvPr>
                <p:cNvSpPr/>
                <p:nvPr/>
              </p:nvSpPr>
              <p:spPr>
                <a:xfrm>
                  <a:off x="3320120" y="2017599"/>
                  <a:ext cx="2767443" cy="3804520"/>
                </a:xfrm>
                <a:custGeom>
                  <a:avLst/>
                  <a:gdLst>
                    <a:gd name="connsiteX0" fmla="*/ 3736156 w 3728749"/>
                    <a:gd name="connsiteY0" fmla="*/ -2045 h 5126068"/>
                    <a:gd name="connsiteX1" fmla="*/ 7407 w 3728749"/>
                    <a:gd name="connsiteY1" fmla="*/ 1394986 h 5126068"/>
                    <a:gd name="connsiteX2" fmla="*/ 3736156 w 3728749"/>
                    <a:gd name="connsiteY2" fmla="*/ 5124023 h 5126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8749" h="5126068">
                      <a:moveTo>
                        <a:pt x="3736156" y="-2045"/>
                      </a:moveTo>
                      <a:cubicBezTo>
                        <a:pt x="2423134" y="266464"/>
                        <a:pt x="1061538" y="768717"/>
                        <a:pt x="7407" y="1394986"/>
                      </a:cubicBezTo>
                      <a:lnTo>
                        <a:pt x="3736156" y="5124023"/>
                      </a:lnTo>
                      <a:close/>
                    </a:path>
                  </a:pathLst>
                </a:custGeom>
                <a:solidFill>
                  <a:schemeClr val="tx1">
                    <a:alpha val="26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8C461CE-811E-494A-8979-BBEDFAA21290}"/>
                    </a:ext>
                  </a:extLst>
                </p:cNvPr>
                <p:cNvSpPr/>
                <p:nvPr/>
              </p:nvSpPr>
              <p:spPr>
                <a:xfrm>
                  <a:off x="6087564" y="2563141"/>
                  <a:ext cx="3622848" cy="3258978"/>
                </a:xfrm>
                <a:custGeom>
                  <a:avLst/>
                  <a:gdLst>
                    <a:gd name="connsiteX0" fmla="*/ 4397767 w 4881291"/>
                    <a:gd name="connsiteY0" fmla="*/ -2045 h 4391025"/>
                    <a:gd name="connsiteX1" fmla="*/ 7407 w 4881291"/>
                    <a:gd name="connsiteY1" fmla="*/ 4388980 h 4391025"/>
                    <a:gd name="connsiteX2" fmla="*/ 4657896 w 4881291"/>
                    <a:gd name="connsiteY2" fmla="*/ 4388980 h 4391025"/>
                    <a:gd name="connsiteX3" fmla="*/ 4397767 w 4881291"/>
                    <a:gd name="connsiteY3" fmla="*/ -2045 h 439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1291" h="4391025">
                      <a:moveTo>
                        <a:pt x="4397767" y="-2045"/>
                      </a:moveTo>
                      <a:lnTo>
                        <a:pt x="7407" y="4388980"/>
                      </a:lnTo>
                      <a:lnTo>
                        <a:pt x="4657896" y="4388980"/>
                      </a:lnTo>
                      <a:cubicBezTo>
                        <a:pt x="5006795" y="2653430"/>
                        <a:pt x="4990699" y="932167"/>
                        <a:pt x="4397767" y="-2045"/>
                      </a:cubicBezTo>
                      <a:close/>
                    </a:path>
                  </a:pathLst>
                </a:custGeom>
                <a:solidFill>
                  <a:schemeClr val="tx1">
                    <a:alpha val="26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669E121F-35F3-4831-906D-3D9A86016E1A}"/>
                    </a:ext>
                  </a:extLst>
                </p:cNvPr>
                <p:cNvSpPr/>
                <p:nvPr/>
              </p:nvSpPr>
              <p:spPr>
                <a:xfrm>
                  <a:off x="1912612" y="3054462"/>
                  <a:ext cx="4175023" cy="2767444"/>
                </a:xfrm>
                <a:custGeom>
                  <a:avLst/>
                  <a:gdLst>
                    <a:gd name="connsiteX0" fmla="*/ 1903924 w 5625270"/>
                    <a:gd name="connsiteY0" fmla="*/ -2045 h 3728751"/>
                    <a:gd name="connsiteX1" fmla="*/ 47312 w 5625270"/>
                    <a:gd name="connsiteY1" fmla="*/ 1976869 h 3728751"/>
                    <a:gd name="connsiteX2" fmla="*/ 369925 w 5625270"/>
                    <a:gd name="connsiteY2" fmla="*/ 3726706 h 3728751"/>
                    <a:gd name="connsiteX3" fmla="*/ 5632678 w 5625270"/>
                    <a:gd name="connsiteY3" fmla="*/ 3726706 h 3728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25270" h="3728751">
                      <a:moveTo>
                        <a:pt x="1903924" y="-2045"/>
                      </a:moveTo>
                      <a:cubicBezTo>
                        <a:pt x="924468" y="579838"/>
                        <a:pt x="210474" y="1268779"/>
                        <a:pt x="47312" y="1976869"/>
                      </a:cubicBezTo>
                      <a:cubicBezTo>
                        <a:pt x="-65560" y="2466834"/>
                        <a:pt x="66934" y="3074816"/>
                        <a:pt x="369925" y="3726706"/>
                      </a:cubicBezTo>
                      <a:lnTo>
                        <a:pt x="5632678" y="3726706"/>
                      </a:lnTo>
                      <a:close/>
                    </a:path>
                  </a:pathLst>
                </a:custGeom>
                <a:solidFill>
                  <a:schemeClr val="tx1">
                    <a:alpha val="26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 dirty="0">
                    <a:latin typeface="Helvetica" pitchFamily="2" charset="0"/>
                  </a:endParaRPr>
                </a:p>
              </p:txBody>
            </p:sp>
          </p:grpSp>
          <p:grpSp>
            <p:nvGrpSpPr>
              <p:cNvPr id="61" name="shadow lines">
                <a:extLst>
                  <a:ext uri="{FF2B5EF4-FFF2-40B4-BE49-F238E27FC236}">
                    <a16:creationId xmlns:a16="http://schemas.microsoft.com/office/drawing/2014/main" id="{57A15C9E-9680-45E6-9979-6937D5AD53A3}"/>
                  </a:ext>
                </a:extLst>
              </p:cNvPr>
              <p:cNvGrpSpPr/>
              <p:nvPr/>
            </p:nvGrpSpPr>
            <p:grpSpPr>
              <a:xfrm>
                <a:off x="-3111913" y="-3658667"/>
                <a:ext cx="18443794" cy="10006312"/>
                <a:chOff x="-3111913" y="-3658667"/>
                <a:chExt cx="18443794" cy="10006312"/>
              </a:xfrm>
            </p:grpSpPr>
            <p:pic>
              <p:nvPicPr>
                <p:cNvPr id="58" name="Picture 57" descr="Background pattern&#10;&#10;Description automatically generated">
                  <a:extLst>
                    <a:ext uri="{FF2B5EF4-FFF2-40B4-BE49-F238E27FC236}">
                      <a16:creationId xmlns:a16="http://schemas.microsoft.com/office/drawing/2014/main" id="{C6E4D95A-1AA8-423B-AC98-EFCAB03644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0048" y="-2379923"/>
                  <a:ext cx="8451833" cy="8727568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picture containing computer, dark, light, night sky&#10;&#10;Description automatically generated">
                  <a:extLst>
                    <a:ext uri="{FF2B5EF4-FFF2-40B4-BE49-F238E27FC236}">
                      <a16:creationId xmlns:a16="http://schemas.microsoft.com/office/drawing/2014/main" id="{EC8945C5-BCE9-498C-A0B3-D618E4C1FC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11913" y="-2766033"/>
                  <a:ext cx="8307526" cy="8727565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picture containing computer, dark, light, night sky&#10;&#10;Description automatically generated">
                  <a:extLst>
                    <a:ext uri="{FF2B5EF4-FFF2-40B4-BE49-F238E27FC236}">
                      <a16:creationId xmlns:a16="http://schemas.microsoft.com/office/drawing/2014/main" id="{7262654A-47BB-4199-B86C-6FF9EBA1D5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652157">
                  <a:off x="2119681" y="-3658667"/>
                  <a:ext cx="8307526" cy="8727568"/>
                </a:xfrm>
                <a:prstGeom prst="rect">
                  <a:avLst/>
                </a:prstGeom>
              </p:spPr>
            </p:pic>
          </p:grpSp>
          <p:sp>
            <p:nvSpPr>
              <p:cNvPr id="39" name="white label top">
                <a:extLst>
                  <a:ext uri="{FF2B5EF4-FFF2-40B4-BE49-F238E27FC236}">
                    <a16:creationId xmlns:a16="http://schemas.microsoft.com/office/drawing/2014/main" id="{0B7B1791-F63E-4A1A-83B6-89E3A0629FF7}"/>
                  </a:ext>
                </a:extLst>
              </p:cNvPr>
              <p:cNvSpPr/>
              <p:nvPr/>
            </p:nvSpPr>
            <p:spPr>
              <a:xfrm>
                <a:off x="3192013" y="3779264"/>
                <a:ext cx="5698205" cy="3094843"/>
              </a:xfrm>
              <a:custGeom>
                <a:avLst/>
                <a:gdLst>
                  <a:gd name="connsiteX0" fmla="*/ 5260331 w 5698205"/>
                  <a:gd name="connsiteY0" fmla="*/ 3092798 h 3094843"/>
                  <a:gd name="connsiteX1" fmla="*/ 3334281 w 5698205"/>
                  <a:gd name="connsiteY1" fmla="*/ -636 h 3094843"/>
                  <a:gd name="connsiteX2" fmla="*/ 104734 w 5698205"/>
                  <a:gd name="connsiteY2" fmla="*/ 2061622 h 3094843"/>
                  <a:gd name="connsiteX3" fmla="*/ 532694 w 5698205"/>
                  <a:gd name="connsiteY3" fmla="*/ 3092798 h 309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8205" h="3094843">
                    <a:moveTo>
                      <a:pt x="5260331" y="3092798"/>
                    </a:moveTo>
                    <a:cubicBezTo>
                      <a:pt x="5260331" y="3092798"/>
                      <a:pt x="7089131" y="-78455"/>
                      <a:pt x="3334281" y="-636"/>
                    </a:cubicBezTo>
                    <a:cubicBezTo>
                      <a:pt x="-420569" y="77182"/>
                      <a:pt x="-70432" y="1594706"/>
                      <a:pt x="104734" y="2061622"/>
                    </a:cubicBezTo>
                    <a:cubicBezTo>
                      <a:pt x="279900" y="2528537"/>
                      <a:pt x="532694" y="3092798"/>
                      <a:pt x="532694" y="30927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495300" dir="16200000" sx="107000" sy="107000" rotWithShape="0">
                  <a:schemeClr val="tx1">
                    <a:alpha val="44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GB" dirty="0">
                  <a:latin typeface="Helvetica" pitchFamily="2" charset="0"/>
                </a:endParaRPr>
              </a:p>
            </p:txBody>
          </p:sp>
        </p:grpSp>
        <p:pic>
          <p:nvPicPr>
            <p:cNvPr id="64" name="top shadow">
              <a:extLst>
                <a:ext uri="{FF2B5EF4-FFF2-40B4-BE49-F238E27FC236}">
                  <a16:creationId xmlns:a16="http://schemas.microsoft.com/office/drawing/2014/main" id="{FF03CC1D-36C8-48A3-96D4-BAD5D0A9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039288"/>
              <a:ext cx="12192000" cy="386544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13" name="Network LAN/WIFI">
            <a:extLst>
              <a:ext uri="{FF2B5EF4-FFF2-40B4-BE49-F238E27FC236}">
                <a16:creationId xmlns:a16="http://schemas.microsoft.com/office/drawing/2014/main" id="{35B73E83-6F5E-4B46-A534-08472A878BB5}"/>
              </a:ext>
            </a:extLst>
          </p:cNvPr>
          <p:cNvGrpSpPr/>
          <p:nvPr/>
        </p:nvGrpSpPr>
        <p:grpSpPr>
          <a:xfrm>
            <a:off x="2830411" y="5213029"/>
            <a:ext cx="1048239" cy="1594255"/>
            <a:chOff x="2464541" y="1381181"/>
            <a:chExt cx="1048239" cy="15942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6D8C7D-BE29-47A0-BA91-9830E9FD111C}"/>
                </a:ext>
              </a:extLst>
            </p:cNvPr>
            <p:cNvSpPr txBox="1"/>
            <p:nvPr/>
          </p:nvSpPr>
          <p:spPr>
            <a:xfrm>
              <a:off x="2472782" y="2421438"/>
              <a:ext cx="1019468" cy="55399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lvl="0" algn="ctr"/>
              <a:r>
                <a:rPr lang="en-GB" sz="1000" b="1">
                  <a:solidFill>
                    <a:schemeClr val="bg1"/>
                  </a:solidFill>
                  <a:latin typeface="Helvetica" pitchFamily="2" charset="0"/>
                </a:rPr>
                <a:t>Network, SD-WAN, LAN &amp; Wi-Fi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FCCB28-A9C1-4433-98CE-9AAC67A954AA}"/>
                </a:ext>
              </a:extLst>
            </p:cNvPr>
            <p:cNvGrpSpPr/>
            <p:nvPr/>
          </p:nvGrpSpPr>
          <p:grpSpPr>
            <a:xfrm>
              <a:off x="2464541" y="1381181"/>
              <a:ext cx="1048239" cy="1075714"/>
              <a:chOff x="487215" y="4093748"/>
              <a:chExt cx="1048239" cy="107571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1645060-BDDE-4E3E-8BC0-097B781603F5}"/>
                  </a:ext>
                </a:extLst>
              </p:cNvPr>
              <p:cNvSpPr/>
              <p:nvPr/>
            </p:nvSpPr>
            <p:spPr>
              <a:xfrm>
                <a:off x="487215" y="4093748"/>
                <a:ext cx="1019468" cy="101946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innerShdw blurRad="114300">
                  <a:prstClr val="black">
                    <a:alpha val="35000"/>
                  </a:prstClr>
                </a:inn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3D81A0E-8382-4EA0-AC7E-52D285BB80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60" t="11308" r="19596" b="70380"/>
              <a:stretch/>
            </p:blipFill>
            <p:spPr>
              <a:xfrm>
                <a:off x="495455" y="4143644"/>
                <a:ext cx="1039999" cy="102581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20FF229-4B28-4820-A3E2-B4CF083268FE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9132" t="-8888" r="-996" b="-1812"/>
              <a:stretch/>
            </p:blipFill>
            <p:spPr>
              <a:xfrm>
                <a:off x="698977" y="4310892"/>
                <a:ext cx="544857" cy="551175"/>
              </a:xfrm>
              <a:prstGeom prst="rect">
                <a:avLst/>
              </a:prstGeom>
            </p:spPr>
          </p:pic>
        </p:grpSp>
      </p:grpSp>
      <p:grpSp>
        <p:nvGrpSpPr>
          <p:cNvPr id="218" name="Cloud &amp; Prof Services">
            <a:extLst>
              <a:ext uri="{FF2B5EF4-FFF2-40B4-BE49-F238E27FC236}">
                <a16:creationId xmlns:a16="http://schemas.microsoft.com/office/drawing/2014/main" id="{3DE69F54-78A3-4DA5-9546-EE3CAA023F18}"/>
              </a:ext>
            </a:extLst>
          </p:cNvPr>
          <p:cNvGrpSpPr/>
          <p:nvPr/>
        </p:nvGrpSpPr>
        <p:grpSpPr>
          <a:xfrm>
            <a:off x="8217625" y="5076992"/>
            <a:ext cx="1048239" cy="1478321"/>
            <a:chOff x="2464541" y="2881735"/>
            <a:chExt cx="1048239" cy="1478321"/>
          </a:xfrm>
        </p:grpSpPr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2484EBA3-71B1-4D56-92AD-85F634353ECD}"/>
                </a:ext>
              </a:extLst>
            </p:cNvPr>
            <p:cNvSpPr txBox="1"/>
            <p:nvPr/>
          </p:nvSpPr>
          <p:spPr>
            <a:xfrm>
              <a:off x="2472781" y="3959946"/>
              <a:ext cx="1039999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algn="ctr"/>
              <a:r>
                <a:rPr lang="en-GB" sz="1000" b="1">
                  <a:solidFill>
                    <a:schemeClr val="bg1"/>
                  </a:solidFill>
                  <a:latin typeface="Helvetica" pitchFamily="2" charset="0"/>
                </a:rPr>
                <a:t>Cloud &amp; Prof. Services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912439BC-7460-4BB7-B136-11279DB85758}"/>
                </a:ext>
              </a:extLst>
            </p:cNvPr>
            <p:cNvGrpSpPr/>
            <p:nvPr/>
          </p:nvGrpSpPr>
          <p:grpSpPr>
            <a:xfrm>
              <a:off x="2464541" y="2881735"/>
              <a:ext cx="1048239" cy="1075714"/>
              <a:chOff x="487215" y="4093748"/>
              <a:chExt cx="1048239" cy="1075714"/>
            </a:xfrm>
          </p:grpSpPr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1EA493DC-39B1-4992-82F9-EF2CBEDD28DB}"/>
                  </a:ext>
                </a:extLst>
              </p:cNvPr>
              <p:cNvSpPr/>
              <p:nvPr/>
            </p:nvSpPr>
            <p:spPr>
              <a:xfrm>
                <a:off x="487215" y="4093748"/>
                <a:ext cx="1019468" cy="101946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14300">
                  <a:prstClr val="black">
                    <a:alpha val="35000"/>
                  </a:prstClr>
                </a:inn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2B437120-82E1-414C-A844-3538C4477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60" t="11308" r="19596" b="70380"/>
              <a:stretch/>
            </p:blipFill>
            <p:spPr>
              <a:xfrm>
                <a:off x="495455" y="4143644"/>
                <a:ext cx="1039999" cy="1025818"/>
              </a:xfrm>
              <a:prstGeom prst="rect">
                <a:avLst/>
              </a:prstGeom>
            </p:spPr>
          </p:pic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91C702A3-7324-4285-9F83-BBC7119FE8D4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66" t="-8153" r="-4929" b="-20067"/>
              <a:stretch/>
            </p:blipFill>
            <p:spPr>
              <a:xfrm>
                <a:off x="664499" y="4389651"/>
                <a:ext cx="589452" cy="434467"/>
              </a:xfrm>
              <a:prstGeom prst="rect">
                <a:avLst/>
              </a:prstGeom>
            </p:spPr>
          </p:pic>
        </p:grpSp>
      </p:grpSp>
      <p:grpSp>
        <p:nvGrpSpPr>
          <p:cNvPr id="227" name="Unified Communications">
            <a:extLst>
              <a:ext uri="{FF2B5EF4-FFF2-40B4-BE49-F238E27FC236}">
                <a16:creationId xmlns:a16="http://schemas.microsoft.com/office/drawing/2014/main" id="{AA0A6F08-ACA1-43AC-9FCD-AFD4D46FA276}"/>
              </a:ext>
            </a:extLst>
          </p:cNvPr>
          <p:cNvGrpSpPr/>
          <p:nvPr/>
        </p:nvGrpSpPr>
        <p:grpSpPr>
          <a:xfrm>
            <a:off x="6882131" y="3102055"/>
            <a:ext cx="1261352" cy="1440367"/>
            <a:chOff x="2342282" y="1381181"/>
            <a:chExt cx="1261352" cy="1440367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75890EE0-DDFB-4A18-B020-6C9C5548D0E9}"/>
                </a:ext>
              </a:extLst>
            </p:cNvPr>
            <p:cNvSpPr txBox="1"/>
            <p:nvPr/>
          </p:nvSpPr>
          <p:spPr>
            <a:xfrm>
              <a:off x="2342282" y="2421438"/>
              <a:ext cx="1261352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lvl="0" algn="ctr"/>
              <a:r>
                <a:rPr lang="en-GB" sz="1000" b="1">
                  <a:solidFill>
                    <a:schemeClr val="bg1"/>
                  </a:solidFill>
                  <a:latin typeface="Helvetica" pitchFamily="2" charset="0"/>
                </a:rPr>
                <a:t>Unified Communications</a:t>
              </a:r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9BC29EBC-EAA0-459B-A514-5E159F5EF2C9}"/>
                </a:ext>
              </a:extLst>
            </p:cNvPr>
            <p:cNvGrpSpPr/>
            <p:nvPr/>
          </p:nvGrpSpPr>
          <p:grpSpPr>
            <a:xfrm>
              <a:off x="2464541" y="1381181"/>
              <a:ext cx="1048239" cy="1075714"/>
              <a:chOff x="487215" y="4093748"/>
              <a:chExt cx="1048239" cy="1075714"/>
            </a:xfrm>
          </p:grpSpPr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058C87-0CE9-4C75-B557-0C1C63451C85}"/>
                  </a:ext>
                </a:extLst>
              </p:cNvPr>
              <p:cNvSpPr/>
              <p:nvPr/>
            </p:nvSpPr>
            <p:spPr>
              <a:xfrm>
                <a:off x="487215" y="4093748"/>
                <a:ext cx="1019468" cy="101946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14300">
                  <a:prstClr val="black">
                    <a:alpha val="35000"/>
                  </a:prstClr>
                </a:inn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2F25CF83-CA56-4814-B218-9E82946246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60" t="11308" r="19596" b="70380"/>
              <a:stretch/>
            </p:blipFill>
            <p:spPr>
              <a:xfrm>
                <a:off x="495455" y="4143644"/>
                <a:ext cx="1039999" cy="1025818"/>
              </a:xfrm>
              <a:prstGeom prst="rect">
                <a:avLst/>
              </a:prstGeom>
            </p:spPr>
          </p:pic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B849A85E-8CBD-419B-98E6-437F4358C35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82" t="-7323" r="-1" b="-15110"/>
              <a:stretch/>
            </p:blipFill>
            <p:spPr>
              <a:xfrm>
                <a:off x="756216" y="4305823"/>
                <a:ext cx="470966" cy="591407"/>
              </a:xfrm>
              <a:prstGeom prst="rect">
                <a:avLst/>
              </a:prstGeom>
            </p:spPr>
          </p:pic>
        </p:grpSp>
      </p:grpSp>
      <p:grpSp>
        <p:nvGrpSpPr>
          <p:cNvPr id="233" name="Cyber Security">
            <a:extLst>
              <a:ext uri="{FF2B5EF4-FFF2-40B4-BE49-F238E27FC236}">
                <a16:creationId xmlns:a16="http://schemas.microsoft.com/office/drawing/2014/main" id="{59D87088-C78D-4AA2-899E-EEEF44E52AB6}"/>
              </a:ext>
            </a:extLst>
          </p:cNvPr>
          <p:cNvGrpSpPr/>
          <p:nvPr/>
        </p:nvGrpSpPr>
        <p:grpSpPr>
          <a:xfrm>
            <a:off x="4343016" y="3627234"/>
            <a:ext cx="1048239" cy="1440367"/>
            <a:chOff x="2464541" y="1381181"/>
            <a:chExt cx="1048239" cy="1440367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85F019B1-B07B-4DEF-98B8-D4B699BC3ABD}"/>
                </a:ext>
              </a:extLst>
            </p:cNvPr>
            <p:cNvSpPr txBox="1"/>
            <p:nvPr/>
          </p:nvSpPr>
          <p:spPr>
            <a:xfrm>
              <a:off x="2464542" y="2421438"/>
              <a:ext cx="1048238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lvl="0" algn="ctr"/>
              <a:r>
                <a:rPr lang="en-GB" sz="1000" b="1">
                  <a:solidFill>
                    <a:schemeClr val="bg1"/>
                  </a:solidFill>
                  <a:latin typeface="Helvetica" pitchFamily="2" charset="0"/>
                </a:rPr>
                <a:t>Cyber Security</a:t>
              </a: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3730A9A-4265-404F-9AC8-4D06E82DF760}"/>
                </a:ext>
              </a:extLst>
            </p:cNvPr>
            <p:cNvGrpSpPr/>
            <p:nvPr/>
          </p:nvGrpSpPr>
          <p:grpSpPr>
            <a:xfrm>
              <a:off x="2464541" y="1381181"/>
              <a:ext cx="1048239" cy="1075714"/>
              <a:chOff x="487215" y="4093748"/>
              <a:chExt cx="1048239" cy="1075714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E01F5C78-08E6-4D02-835F-9FAF0573D394}"/>
                  </a:ext>
                </a:extLst>
              </p:cNvPr>
              <p:cNvSpPr/>
              <p:nvPr/>
            </p:nvSpPr>
            <p:spPr>
              <a:xfrm>
                <a:off x="487215" y="4093748"/>
                <a:ext cx="1019468" cy="10194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14300">
                  <a:prstClr val="black">
                    <a:alpha val="35000"/>
                  </a:prstClr>
                </a:inn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pic>
            <p:nvPicPr>
              <p:cNvPr id="237" name="Picture 236">
                <a:extLst>
                  <a:ext uri="{FF2B5EF4-FFF2-40B4-BE49-F238E27FC236}">
                    <a16:creationId xmlns:a16="http://schemas.microsoft.com/office/drawing/2014/main" id="{B986D13E-0216-43C6-8A62-A5054F2609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60" t="11308" r="19596" b="70380"/>
              <a:stretch/>
            </p:blipFill>
            <p:spPr>
              <a:xfrm>
                <a:off x="495455" y="4143644"/>
                <a:ext cx="1039999" cy="1025818"/>
              </a:xfrm>
              <a:prstGeom prst="rect">
                <a:avLst/>
              </a:prstGeom>
            </p:spPr>
          </p:pic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D4D1E09D-D60D-40DF-9C50-3138902BD402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80" t="-13801" r="-17256" b="-7360"/>
              <a:stretch/>
            </p:blipFill>
            <p:spPr>
              <a:xfrm>
                <a:off x="739173" y="4229393"/>
                <a:ext cx="520786" cy="690824"/>
              </a:xfrm>
              <a:prstGeom prst="rect">
                <a:avLst/>
              </a:prstGeom>
            </p:spPr>
          </p:pic>
        </p:grpSp>
      </p:grpSp>
      <p:sp>
        <p:nvSpPr>
          <p:cNvPr id="241" name="Title 240">
            <a:extLst>
              <a:ext uri="{FF2B5EF4-FFF2-40B4-BE49-F238E27FC236}">
                <a16:creationId xmlns:a16="http://schemas.microsoft.com/office/drawing/2014/main" id="{6B46F90D-C336-41A0-92ED-6B389066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Technology Capabilities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815BAA-7149-1B4D-9E0F-05BF8BA97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C5DAD236-791D-4016-8937-DC465C8D4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6" t="69427" r="3661" b="14533"/>
          <a:stretch/>
        </p:blipFill>
        <p:spPr>
          <a:xfrm>
            <a:off x="6480054" y="1865714"/>
            <a:ext cx="1066801" cy="108966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616E5CB-8C7E-455F-A8F0-889D6A1196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79630" r="87684" b="3185"/>
          <a:stretch/>
        </p:blipFill>
        <p:spPr>
          <a:xfrm>
            <a:off x="-114536" y="1439314"/>
            <a:ext cx="1070255" cy="98531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AF82CD2-F0AA-4E2E-AE81-9453B2CA90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60000" r="83302" b="21556"/>
          <a:stretch/>
        </p:blipFill>
        <p:spPr>
          <a:xfrm>
            <a:off x="120326" y="4118970"/>
            <a:ext cx="1473865" cy="103670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602193E-8463-419A-810B-BF57FC79D1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47037" r="70990" b="35037"/>
          <a:stretch/>
        </p:blipFill>
        <p:spPr>
          <a:xfrm>
            <a:off x="1500403" y="3507160"/>
            <a:ext cx="1161906" cy="96959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9341C939-0D20-48FD-866D-9719D56048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4444" r="82676" b="50370"/>
          <a:stretch/>
        </p:blipFill>
        <p:spPr>
          <a:xfrm>
            <a:off x="834139" y="2721920"/>
            <a:ext cx="1174957" cy="712622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A1B321E-88A6-4CE5-A8E7-2F56F4DDB3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t="28000" r="73078" b="56074"/>
          <a:stretch/>
        </p:blipFill>
        <p:spPr>
          <a:xfrm>
            <a:off x="25621" y="2400854"/>
            <a:ext cx="847829" cy="985314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0CCBCC8-80BB-48D1-AD17-409DE67DA2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9926" r="82927" b="70370"/>
          <a:stretch/>
        </p:blipFill>
        <p:spPr>
          <a:xfrm>
            <a:off x="91270" y="5352689"/>
            <a:ext cx="1510704" cy="614603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42C818E4-5C9F-4567-9B12-2DCCCACD78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3185" r="75415" b="82963"/>
          <a:stretch/>
        </p:blipFill>
        <p:spPr>
          <a:xfrm>
            <a:off x="98250" y="3408174"/>
            <a:ext cx="1344044" cy="668447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409F1993-C809-4812-9384-5B69C21326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57" b="83852"/>
          <a:stretch/>
        </p:blipFill>
        <p:spPr>
          <a:xfrm>
            <a:off x="1498427" y="5232675"/>
            <a:ext cx="991235" cy="1107440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9E31D5D2-BE2F-4EA5-B880-9DC127CEDB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8" t="30889" r="19953" b="60593"/>
          <a:stretch/>
        </p:blipFill>
        <p:spPr>
          <a:xfrm>
            <a:off x="9548612" y="5050746"/>
            <a:ext cx="2450647" cy="474452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AD98EB2-A6AF-491C-A91A-F9CD044C07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4" t="22370" r="46035" b="60000"/>
          <a:stretch/>
        </p:blipFill>
        <p:spPr>
          <a:xfrm>
            <a:off x="10686328" y="2721920"/>
            <a:ext cx="1407421" cy="905314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3998A0A6-5A77-40D9-9899-90FFAE96D7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5" t="5556" r="11982" b="79333"/>
          <a:stretch/>
        </p:blipFill>
        <p:spPr>
          <a:xfrm>
            <a:off x="10731621" y="5670326"/>
            <a:ext cx="1153161" cy="103632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9996CA90-AEB7-4F97-B11F-D30CD2AEBD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3852" r="56177" b="78444"/>
          <a:stretch/>
        </p:blipFill>
        <p:spPr>
          <a:xfrm>
            <a:off x="9597072" y="5586725"/>
            <a:ext cx="1010920" cy="1214120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2B82D45-53BE-426F-BA8F-614708B431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5" t="23555" r="3636" b="60963"/>
          <a:stretch/>
        </p:blipFill>
        <p:spPr>
          <a:xfrm>
            <a:off x="3009420" y="655047"/>
            <a:ext cx="934721" cy="106172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32681CD-20F0-4A1D-A7F9-2926C72263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9" t="43333" r="2467" b="39407"/>
          <a:stretch/>
        </p:blipFill>
        <p:spPr>
          <a:xfrm>
            <a:off x="3111535" y="3037867"/>
            <a:ext cx="1064036" cy="968438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0830638C-0A37-45BB-8DD4-D708E4598C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7" t="64444" r="1049" b="23778"/>
          <a:stretch/>
        </p:blipFill>
        <p:spPr>
          <a:xfrm>
            <a:off x="2163359" y="1931059"/>
            <a:ext cx="1504861" cy="521291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8B253E83-2254-4D97-9472-E2D918B97F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4" t="42889" r="14528" b="40518"/>
          <a:stretch/>
        </p:blipFill>
        <p:spPr>
          <a:xfrm>
            <a:off x="1307694" y="663908"/>
            <a:ext cx="873761" cy="1137920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75DEA10A-91C6-4E41-A547-E3BA7F3822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1" t="80741"/>
          <a:stretch/>
        </p:blipFill>
        <p:spPr>
          <a:xfrm>
            <a:off x="4157912" y="2028525"/>
            <a:ext cx="1557415" cy="968438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B926570E-C50A-44AE-BCAA-9121C12AB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2" t="82887" r="8645" b="1073"/>
          <a:stretch/>
        </p:blipFill>
        <p:spPr>
          <a:xfrm>
            <a:off x="8479244" y="2325969"/>
            <a:ext cx="1066801" cy="1089660"/>
          </a:xfrm>
          <a:prstGeom prst="rect">
            <a:avLst/>
          </a:prstGeom>
        </p:spPr>
      </p:pic>
      <p:pic>
        <p:nvPicPr>
          <p:cNvPr id="186" name="Picture 185" descr="Logo&#10;&#10;Description automatically generated">
            <a:extLst>
              <a:ext uri="{FF2B5EF4-FFF2-40B4-BE49-F238E27FC236}">
                <a16:creationId xmlns:a16="http://schemas.microsoft.com/office/drawing/2014/main" id="{1DE54E5F-1E5C-42DA-948F-7AF9DE690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14" y="1915070"/>
            <a:ext cx="1428750" cy="571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D465B8F-4F43-4AF2-A274-E7E9023C8C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5234" y="1068816"/>
            <a:ext cx="1208317" cy="63320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6BB321E-E9AA-E783-4F6D-52D9458B97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9432" y="6079969"/>
            <a:ext cx="1462942" cy="45567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43CFCF-4ED2-287B-DF50-9C599C5041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13586" y="4656990"/>
            <a:ext cx="1101908" cy="456505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4184C57-90A8-DA39-744A-695A0E35BB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23" y="3822752"/>
            <a:ext cx="1038260" cy="103826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49B63B-4C46-FD1C-BA8A-531754976E3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84" y="990453"/>
            <a:ext cx="1692195" cy="46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437EB-86F5-F091-7099-6412E0948C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215" y="4040781"/>
            <a:ext cx="1009852" cy="5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2E67-8D61-7CE0-0673-B0752707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EXPO.e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54C62-2149-F203-C578-E8E0B6D372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24D3A-35D8-C138-593D-D4E8ADCF46BB}"/>
              </a:ext>
            </a:extLst>
          </p:cNvPr>
          <p:cNvGrpSpPr/>
          <p:nvPr/>
        </p:nvGrpSpPr>
        <p:grpSpPr>
          <a:xfrm>
            <a:off x="6398597" y="1015841"/>
            <a:ext cx="4643817" cy="751386"/>
            <a:chOff x="6383729" y="1177472"/>
            <a:chExt cx="4643817" cy="6785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5E1B93-8160-D7E9-75D5-3193C30653EF}"/>
                </a:ext>
              </a:extLst>
            </p:cNvPr>
            <p:cNvSpPr/>
            <p:nvPr/>
          </p:nvSpPr>
          <p:spPr>
            <a:xfrm>
              <a:off x="7396891" y="1177472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93CC6F"/>
                </a:solidFill>
                <a:effectLst/>
                <a:uLnTx/>
                <a:uFillTx/>
                <a:latin typeface="Helvetica" pitchFamily="2" charset="0"/>
                <a:ea typeface="Aller" charset="0"/>
                <a:cs typeface="Aller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C589AB-E882-24AE-DB7F-6920858EC2E5}"/>
                </a:ext>
              </a:extLst>
            </p:cNvPr>
            <p:cNvSpPr/>
            <p:nvPr/>
          </p:nvSpPr>
          <p:spPr>
            <a:xfrm>
              <a:off x="6383729" y="1548202"/>
              <a:ext cx="46438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7AB736-2CEC-1AA2-9396-BA405E64B084}"/>
              </a:ext>
            </a:extLst>
          </p:cNvPr>
          <p:cNvGrpSpPr/>
          <p:nvPr/>
        </p:nvGrpSpPr>
        <p:grpSpPr>
          <a:xfrm>
            <a:off x="167820" y="806816"/>
            <a:ext cx="11856361" cy="5847984"/>
            <a:chOff x="149786" y="806816"/>
            <a:chExt cx="11856361" cy="5847984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D5D116BA-7867-E235-7CC7-A05B9A9720FD}"/>
                </a:ext>
              </a:extLst>
            </p:cNvPr>
            <p:cNvSpPr/>
            <p:nvPr/>
          </p:nvSpPr>
          <p:spPr>
            <a:xfrm>
              <a:off x="172088" y="806817"/>
              <a:ext cx="5850673" cy="2736483"/>
            </a:xfrm>
            <a:prstGeom prst="roundRect">
              <a:avLst>
                <a:gd name="adj" fmla="val 3744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/>
            <a:lstStyle/>
            <a:p>
              <a:pPr marL="18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Aller" charset="0"/>
                  <a:cs typeface="Aller" charset="0"/>
                </a:rPr>
                <a:t>Customer Service Quality</a:t>
              </a:r>
            </a:p>
            <a:p>
              <a:pPr marL="18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Customer served 1st philosophy since 2003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Service culture begins in Academy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3,000 customers - 96% Reference-ability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Real-time ‘live’ Net Promoter Score = 80. Consistently scoring high on an </a:t>
              </a: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Index ranging from  -100 to 100. 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Voice of the customer - Continuous improvements program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Board level escalation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60A244-996A-C938-4CDE-5FA208695222}"/>
                </a:ext>
              </a:extLst>
            </p:cNvPr>
            <p:cNvGrpSpPr/>
            <p:nvPr/>
          </p:nvGrpSpPr>
          <p:grpSpPr>
            <a:xfrm>
              <a:off x="149786" y="3707170"/>
              <a:ext cx="5850673" cy="2947630"/>
              <a:chOff x="156118" y="3615872"/>
              <a:chExt cx="5850673" cy="2416098"/>
            </a:xfrm>
          </p:grpSpPr>
          <p:sp>
            <p:nvSpPr>
              <p:cNvPr id="10" name="Rounded Rectangle 34">
                <a:extLst>
                  <a:ext uri="{FF2B5EF4-FFF2-40B4-BE49-F238E27FC236}">
                    <a16:creationId xmlns:a16="http://schemas.microsoft.com/office/drawing/2014/main" id="{87EB3543-8224-933B-E9E7-F1512ED73ABC}"/>
                  </a:ext>
                </a:extLst>
              </p:cNvPr>
              <p:cNvSpPr/>
              <p:nvPr/>
            </p:nvSpPr>
            <p:spPr>
              <a:xfrm>
                <a:off x="156118" y="3615872"/>
                <a:ext cx="5850673" cy="2416098"/>
              </a:xfrm>
              <a:prstGeom prst="roundRect">
                <a:avLst>
                  <a:gd name="adj" fmla="val 3744"/>
                </a:avLst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 anchorCtr="0"/>
              <a:lstStyle/>
              <a:p>
                <a:pPr marL="1800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 b="1" dirty="0">
                    <a:solidFill>
                      <a:schemeClr val="tx1"/>
                    </a:solidFill>
                    <a:latin typeface="Helvetica" pitchFamily="2" charset="0"/>
                  </a:rPr>
                  <a:t>Technical Capabilities</a:t>
                </a:r>
              </a:p>
              <a:p>
                <a:pPr marL="1800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100 GigE business only Network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Reputation built on the delivery of high performance Networks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lang="en-US" sz="1300" dirty="0">
                    <a:solidFill>
                      <a:schemeClr val="tx1"/>
                    </a:solidFill>
                    <a:latin typeface="Helvetica" pitchFamily="2" charset="0"/>
                  </a:rPr>
                  <a:t>212+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PoP’s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 reaching into 39 Data </a:t>
                </a:r>
                <a:r>
                  <a:rPr kumimoji="0" lang="en-US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Centres</a:t>
                </a: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Multiple services delivered securely at Layer 2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Built and manage our own Cloud, Voice-UCC and Cyber Security Platforms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8ADE09-1D92-EB4C-6048-B09FD20E190C}"/>
                  </a:ext>
                </a:extLst>
              </p:cNvPr>
              <p:cNvSpPr/>
              <p:nvPr/>
            </p:nvSpPr>
            <p:spPr>
              <a:xfrm>
                <a:off x="1486435" y="3694851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93CC6F"/>
                  </a:solidFill>
                  <a:effectLst/>
                  <a:uLnTx/>
                  <a:uFillTx/>
                  <a:latin typeface="Helvetica" pitchFamily="2" charset="0"/>
                  <a:ea typeface="Aller" charset="0"/>
                  <a:cs typeface="Aller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818955-9C34-EF76-F4BA-79A00E9E1BB6}"/>
                </a:ext>
              </a:extLst>
            </p:cNvPr>
            <p:cNvGrpSpPr/>
            <p:nvPr/>
          </p:nvGrpSpPr>
          <p:grpSpPr>
            <a:xfrm>
              <a:off x="6155474" y="3707170"/>
              <a:ext cx="5850673" cy="2947630"/>
              <a:chOff x="6140606" y="3615872"/>
              <a:chExt cx="5850673" cy="2416098"/>
            </a:xfrm>
          </p:grpSpPr>
          <p:sp>
            <p:nvSpPr>
              <p:cNvPr id="8" name="Rounded Rectangle 36">
                <a:extLst>
                  <a:ext uri="{FF2B5EF4-FFF2-40B4-BE49-F238E27FC236}">
                    <a16:creationId xmlns:a16="http://schemas.microsoft.com/office/drawing/2014/main" id="{49A9F555-4179-14E4-B1CB-27916EA2D898}"/>
                  </a:ext>
                </a:extLst>
              </p:cNvPr>
              <p:cNvSpPr/>
              <p:nvPr/>
            </p:nvSpPr>
            <p:spPr>
              <a:xfrm>
                <a:off x="6140606" y="3615872"/>
                <a:ext cx="5850673" cy="2416098"/>
              </a:xfrm>
              <a:prstGeom prst="roundRect">
                <a:avLst>
                  <a:gd name="adj" fmla="val 3744"/>
                </a:avLst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 anchorCtr="0"/>
              <a:lstStyle/>
              <a:p>
                <a:pPr marL="180000">
                  <a:defRPr/>
                </a:pPr>
                <a:r>
                  <a:rPr lang="en-US" sz="1500" b="1" dirty="0">
                    <a:solidFill>
                      <a:schemeClr val="tx1"/>
                    </a:solidFill>
                    <a:latin typeface="Helvetica" pitchFamily="2" charset="0"/>
                  </a:rPr>
                  <a:t>Trusted Partner</a:t>
                </a:r>
              </a:p>
              <a:p>
                <a:pPr marL="180000">
                  <a:defRPr/>
                </a:pP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9 x BSI / ISO standards, as well as the highly coveted Cloud Security Alliance STAR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UK Service Desk offering 24 / 7 Fault, Find and Fix Pro-active 1st, 2nd &amp; 3rd line support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Carrier-class Network for resilience / reliability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Financial stability - D&amp;B 1 Credit rating</a:t>
                </a:r>
              </a:p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Font typeface="Arial"/>
                  <a:buChar char="•"/>
                  <a:defRPr/>
                </a:pPr>
                <a:r>
                  <a:rPr lang="en-GB" sz="1300" dirty="0">
                    <a:solidFill>
                      <a:schemeClr val="tx1"/>
                    </a:solidFill>
                    <a:latin typeface="Helvetica" pitchFamily="2" charset="0"/>
                  </a:rPr>
                  <a:t>2022/2023 £206m and EBITDA  £81m (Group)</a:t>
                </a:r>
              </a:p>
              <a:p>
                <a:pPr marL="171450" indent="-171450">
                  <a:spcBef>
                    <a:spcPts val="300"/>
                  </a:spcBef>
                  <a:spcAft>
                    <a:spcPts val="300"/>
                  </a:spcAft>
                  <a:buFont typeface="Arial"/>
                  <a:buChar char="•"/>
                  <a:defRPr/>
                </a:pPr>
                <a:r>
                  <a:rPr lang="en-GB" sz="1300" dirty="0">
                    <a:solidFill>
                      <a:schemeClr val="tx1"/>
                    </a:solidFill>
                    <a:latin typeface="Helvetica" pitchFamily="2" charset="0"/>
                  </a:rPr>
                  <a:t>Peace of Mind as a Service - </a:t>
                </a:r>
                <a:r>
                  <a:rPr lang="en-GB" sz="1300" b="1" dirty="0">
                    <a:solidFill>
                      <a:schemeClr val="tx1"/>
                    </a:solidFill>
                    <a:latin typeface="Helvetica" pitchFamily="2" charset="0"/>
                  </a:rPr>
                  <a:t>NPS 80 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9E20D74-FE2F-3235-6E01-6B00378C789A}"/>
                  </a:ext>
                </a:extLst>
              </p:cNvPr>
              <p:cNvSpPr/>
              <p:nvPr/>
            </p:nvSpPr>
            <p:spPr>
              <a:xfrm>
                <a:off x="7256566" y="3694851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93CC6F"/>
                  </a:solidFill>
                  <a:effectLst/>
                  <a:uLnTx/>
                  <a:uFillTx/>
                  <a:latin typeface="Helvetica" pitchFamily="2" charset="0"/>
                  <a:ea typeface="Aller" charset="0"/>
                  <a:cs typeface="Aller" charset="0"/>
                </a:endParaRPr>
              </a:p>
            </p:txBody>
          </p:sp>
        </p:grp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54F4765D-BBCF-8614-D68B-8180005543FF}"/>
                </a:ext>
              </a:extLst>
            </p:cNvPr>
            <p:cNvSpPr/>
            <p:nvPr/>
          </p:nvSpPr>
          <p:spPr>
            <a:xfrm>
              <a:off x="6155474" y="806816"/>
              <a:ext cx="5850673" cy="2736483"/>
            </a:xfrm>
            <a:prstGeom prst="roundRect">
              <a:avLst>
                <a:gd name="adj" fmla="val 3744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 anchorCtr="0"/>
            <a:lstStyle/>
            <a:p>
              <a:pPr marL="18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ea typeface="Aller" charset="0"/>
                  <a:cs typeface="Aller" charset="0"/>
                </a:rPr>
                <a:t>Applied Innovation</a:t>
              </a:r>
            </a:p>
            <a:p>
              <a:pPr marL="18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Font typeface="Arial"/>
                <a:buChar char="•"/>
                <a:defRPr/>
              </a:pPr>
              <a:r>
                <a:rPr lang="en-US" sz="1300" dirty="0">
                  <a:solidFill>
                    <a:schemeClr val="tx1"/>
                  </a:solidFill>
                  <a:latin typeface="Helvetica" pitchFamily="2" charset="0"/>
                </a:rPr>
                <a:t>Levering technology for the benefits of the customer</a:t>
              </a: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Font typeface="Arial"/>
                <a:buChar char="•"/>
                <a:defRPr/>
              </a:pPr>
              <a:r>
                <a:rPr lang="en-US" sz="1300" dirty="0">
                  <a:solidFill>
                    <a:schemeClr val="tx1"/>
                  </a:solidFill>
                  <a:latin typeface="Helvetica" pitchFamily="2" charset="0"/>
                </a:rPr>
                <a:t>First movers in Ethernet (2002) &amp; VPLS (2006)</a:t>
              </a: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Font typeface="Arial"/>
                <a:buChar char="•"/>
                <a:defRPr/>
              </a:pPr>
              <a:r>
                <a:rPr lang="en-US" sz="1300" dirty="0">
                  <a:solidFill>
                    <a:schemeClr val="tx1"/>
                  </a:solidFill>
                  <a:latin typeface="Helvetica" pitchFamily="2" charset="0"/>
                </a:rPr>
                <a:t>World-first with APM (2010) 100GigE VPLS Network (2012)</a:t>
              </a: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Font typeface="Arial"/>
                <a:buChar char="•"/>
                <a:defRPr/>
              </a:pPr>
              <a:r>
                <a:rPr lang="en-US" sz="1300" dirty="0">
                  <a:solidFill>
                    <a:schemeClr val="tx1"/>
                  </a:solidFill>
                  <a:latin typeface="Helvetica" pitchFamily="2" charset="0"/>
                </a:rPr>
                <a:t>Innovative approach keeps clients at leading edge</a:t>
              </a: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Font typeface="Arial"/>
                <a:buChar char="•"/>
                <a:defRPr/>
              </a:pPr>
              <a:r>
                <a:rPr lang="en-US" sz="1300" dirty="0">
                  <a:solidFill>
                    <a:schemeClr val="tx1"/>
                  </a:solidFill>
                  <a:latin typeface="Helvetica" pitchFamily="2" charset="0"/>
                </a:rPr>
                <a:t>Cyber Security Operations Centre and Cloud Management Platform</a:t>
              </a: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Font typeface="Arial"/>
                <a:buChar char="•"/>
                <a:defRPr/>
              </a:pPr>
              <a:r>
                <a:rPr lang="en-US" sz="1300" dirty="0">
                  <a:solidFill>
                    <a:schemeClr val="tx1"/>
                  </a:solidFill>
                  <a:latin typeface="Helvetica" pitchFamily="2" charset="0"/>
                </a:rPr>
                <a:t>Multi Vendor Global SD-WAN service</a:t>
              </a:r>
            </a:p>
            <a:p>
              <a:pPr marL="171450" indent="-171450">
                <a:spcBef>
                  <a:spcPts val="300"/>
                </a:spcBef>
                <a:spcAft>
                  <a:spcPts val="300"/>
                </a:spcAft>
                <a:buFont typeface="Arial"/>
                <a:buChar char="•"/>
                <a:defRPr/>
              </a:pPr>
              <a:endParaRPr lang="en-US" sz="1300" dirty="0">
                <a:solidFill>
                  <a:prstClr val="white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6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22A777-B85C-A00F-B48A-72B8E809C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>
              <a:alpha val="10000"/>
            </a:schemeClr>
          </a:solidFill>
        </p:spPr>
        <p:txBody>
          <a:bodyPr/>
          <a:lstStyle/>
          <a:p>
            <a:r>
              <a:rPr lang="en-GB" dirty="0"/>
              <a:t>Be Unstoppable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770296-11C9-C9D4-ED1C-B28204B33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7146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22A777-B85C-A00F-B48A-72B8E809C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>
              <a:alpha val="10000"/>
            </a:schemeClr>
          </a:solidFill>
        </p:spPr>
        <p:txBody>
          <a:bodyPr/>
          <a:lstStyle/>
          <a:p>
            <a:r>
              <a:rPr lang="en-GB" dirty="0"/>
              <a:t>A Trusted Pair of Hands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770296-11C9-C9D4-ED1C-B28204B33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Our History &amp; Commitment</a:t>
            </a:r>
          </a:p>
        </p:txBody>
      </p:sp>
    </p:spTree>
    <p:extLst>
      <p:ext uri="{BB962C8B-B14F-4D97-AF65-F5344CB8AC3E}">
        <p14:creationId xmlns:p14="http://schemas.microsoft.com/office/powerpoint/2010/main" val="2826987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C6946-49AF-F1F6-357F-8274B4A1C2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white circle with black text and green logo&#10;&#10;Description automatically generated">
            <a:extLst>
              <a:ext uri="{FF2B5EF4-FFF2-40B4-BE49-F238E27FC236}">
                <a16:creationId xmlns:a16="http://schemas.microsoft.com/office/drawing/2014/main" id="{61BF1876-8F91-F38F-5FD3-E44E338D4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2" y="855100"/>
            <a:ext cx="1486952" cy="1478550"/>
          </a:xfrm>
          <a:prstGeom prst="rect">
            <a:avLst/>
          </a:prstGeom>
        </p:spPr>
      </p:pic>
      <p:pic>
        <p:nvPicPr>
          <p:cNvPr id="9" name="Picture 8" descr="A white circle with grey text&#10;&#10;Description automatically generated">
            <a:extLst>
              <a:ext uri="{FF2B5EF4-FFF2-40B4-BE49-F238E27FC236}">
                <a16:creationId xmlns:a16="http://schemas.microsoft.com/office/drawing/2014/main" id="{B54E987D-3F93-F417-5176-1EF26891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2" y="2717225"/>
            <a:ext cx="1486952" cy="1478550"/>
          </a:xfrm>
          <a:prstGeom prst="rect">
            <a:avLst/>
          </a:prstGeom>
        </p:spPr>
      </p:pic>
      <p:pic>
        <p:nvPicPr>
          <p:cNvPr id="11" name="Picture 10" descr="A white circle with blue dots and text&#10;&#10;Description automatically generated">
            <a:extLst>
              <a:ext uri="{FF2B5EF4-FFF2-40B4-BE49-F238E27FC236}">
                <a16:creationId xmlns:a16="http://schemas.microsoft.com/office/drawing/2014/main" id="{55D32A28-E92A-467C-9C21-D8C74C013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2" y="4579350"/>
            <a:ext cx="1486952" cy="1478550"/>
          </a:xfrm>
          <a:prstGeom prst="rect">
            <a:avLst/>
          </a:prstGeom>
        </p:spPr>
      </p:pic>
      <p:pic>
        <p:nvPicPr>
          <p:cNvPr id="13" name="Picture 12" descr="A logo with a white circle&#10;&#10;Description automatically generated">
            <a:extLst>
              <a:ext uri="{FF2B5EF4-FFF2-40B4-BE49-F238E27FC236}">
                <a16:creationId xmlns:a16="http://schemas.microsoft.com/office/drawing/2014/main" id="{D29809A5-18FD-9650-93B5-223E1673B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5" y="855100"/>
            <a:ext cx="1486952" cy="1478550"/>
          </a:xfrm>
          <a:prstGeom prst="rect">
            <a:avLst/>
          </a:prstGeom>
        </p:spPr>
      </p:pic>
      <p:pic>
        <p:nvPicPr>
          <p:cNvPr id="15" name="Picture 14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20A6CD1C-76ED-BEEB-B805-D9E5D61E4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5" y="2717225"/>
            <a:ext cx="1486952" cy="1478550"/>
          </a:xfrm>
          <a:prstGeom prst="rect">
            <a:avLst/>
          </a:prstGeom>
        </p:spPr>
      </p:pic>
      <p:pic>
        <p:nvPicPr>
          <p:cNvPr id="17" name="Picture 16" descr="A blue triangle with white text&#10;&#10;Description automatically generated">
            <a:extLst>
              <a:ext uri="{FF2B5EF4-FFF2-40B4-BE49-F238E27FC236}">
                <a16:creationId xmlns:a16="http://schemas.microsoft.com/office/drawing/2014/main" id="{D032BD4B-F6DE-3B83-9604-EC166441A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5" y="4579350"/>
            <a:ext cx="1486952" cy="1478550"/>
          </a:xfrm>
          <a:prstGeom prst="rect">
            <a:avLst/>
          </a:prstGeom>
        </p:spPr>
      </p:pic>
      <p:pic>
        <p:nvPicPr>
          <p:cNvPr id="19" name="Picture 18" descr="A white circle with blue and green text&#10;&#10;Description automatically generated">
            <a:extLst>
              <a:ext uri="{FF2B5EF4-FFF2-40B4-BE49-F238E27FC236}">
                <a16:creationId xmlns:a16="http://schemas.microsoft.com/office/drawing/2014/main" id="{11CCC714-9E49-8157-5A1F-4A4AC2A69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48" y="4579912"/>
            <a:ext cx="1486952" cy="1486952"/>
          </a:xfrm>
          <a:prstGeom prst="rect">
            <a:avLst/>
          </a:prstGeom>
        </p:spPr>
      </p:pic>
      <p:pic>
        <p:nvPicPr>
          <p:cNvPr id="21" name="Picture 20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68907499-ED18-E616-D627-1F11661EAA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1" y="4579350"/>
            <a:ext cx="1486952" cy="1478550"/>
          </a:xfrm>
          <a:prstGeom prst="rect">
            <a:avLst/>
          </a:prstGeom>
        </p:spPr>
      </p:pic>
      <p:pic>
        <p:nvPicPr>
          <p:cNvPr id="23" name="Picture 22" descr="A white circle with red dots and blue text&#10;&#10;Description automatically generated">
            <a:extLst>
              <a:ext uri="{FF2B5EF4-FFF2-40B4-BE49-F238E27FC236}">
                <a16:creationId xmlns:a16="http://schemas.microsoft.com/office/drawing/2014/main" id="{7927EB60-4BB9-CB22-1A4E-E9A68D378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12" y="4579350"/>
            <a:ext cx="1486952" cy="1478550"/>
          </a:xfrm>
          <a:prstGeom prst="rect">
            <a:avLst/>
          </a:prstGeom>
        </p:spPr>
      </p:pic>
      <p:pic>
        <p:nvPicPr>
          <p:cNvPr id="25" name="Picture 24" descr="A white circle with blue and black logo&#10;&#10;Description automatically generated">
            <a:extLst>
              <a:ext uri="{FF2B5EF4-FFF2-40B4-BE49-F238E27FC236}">
                <a16:creationId xmlns:a16="http://schemas.microsoft.com/office/drawing/2014/main" id="{DDCC4040-2B3E-C46B-BB34-B8F6C3A682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48" y="2717225"/>
            <a:ext cx="1486952" cy="1478550"/>
          </a:xfrm>
          <a:prstGeom prst="rect">
            <a:avLst/>
          </a:prstGeom>
        </p:spPr>
      </p:pic>
      <p:pic>
        <p:nvPicPr>
          <p:cNvPr id="27" name="Picture 26" descr="A white circle with blue and grey text&#10;&#10;Description automatically generated">
            <a:extLst>
              <a:ext uri="{FF2B5EF4-FFF2-40B4-BE49-F238E27FC236}">
                <a16:creationId xmlns:a16="http://schemas.microsoft.com/office/drawing/2014/main" id="{43E9270D-378C-BEB1-B91D-2D754D59C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1" y="2717225"/>
            <a:ext cx="1486952" cy="1478550"/>
          </a:xfrm>
          <a:prstGeom prst="rect">
            <a:avLst/>
          </a:prstGeom>
        </p:spPr>
      </p:pic>
      <p:pic>
        <p:nvPicPr>
          <p:cNvPr id="29" name="Picture 28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893306F2-9A6B-A690-EB1E-F967C42B91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12" y="2717225"/>
            <a:ext cx="1486952" cy="1478550"/>
          </a:xfrm>
          <a:prstGeom prst="rect">
            <a:avLst/>
          </a:prstGeom>
        </p:spPr>
      </p:pic>
      <p:pic>
        <p:nvPicPr>
          <p:cNvPr id="31" name="Picture 30" descr="A white circle with blue text&#10;&#10;Description automatically generated">
            <a:extLst>
              <a:ext uri="{FF2B5EF4-FFF2-40B4-BE49-F238E27FC236}">
                <a16:creationId xmlns:a16="http://schemas.microsoft.com/office/drawing/2014/main" id="{FFC107EA-6DCA-B23A-7AA0-D0D64AC9C1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48" y="855100"/>
            <a:ext cx="1486952" cy="1478550"/>
          </a:xfrm>
          <a:prstGeom prst="rect">
            <a:avLst/>
          </a:prstGeom>
        </p:spPr>
      </p:pic>
      <p:pic>
        <p:nvPicPr>
          <p:cNvPr id="33" name="Picture 32" descr="A white circle with purple and white text&#10;&#10;Description automatically generated">
            <a:extLst>
              <a:ext uri="{FF2B5EF4-FFF2-40B4-BE49-F238E27FC236}">
                <a16:creationId xmlns:a16="http://schemas.microsoft.com/office/drawing/2014/main" id="{B193C332-55AC-CFF9-6FAA-283AD8A7B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1" y="855100"/>
            <a:ext cx="1486952" cy="1478550"/>
          </a:xfrm>
          <a:prstGeom prst="rect">
            <a:avLst/>
          </a:prstGeom>
        </p:spPr>
      </p:pic>
      <p:pic>
        <p:nvPicPr>
          <p:cNvPr id="35" name="Picture 34" descr="A white circle with blue and green text&#10;&#10;Description automatically generated">
            <a:extLst>
              <a:ext uri="{FF2B5EF4-FFF2-40B4-BE49-F238E27FC236}">
                <a16:creationId xmlns:a16="http://schemas.microsoft.com/office/drawing/2014/main" id="{4F5256A9-4F07-1C9C-1282-38B4249BC1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12" y="855100"/>
            <a:ext cx="1486952" cy="14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ue and green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E366E14-018A-33BC-851F-7E959B75E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9" y="1143591"/>
            <a:ext cx="1486952" cy="1486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 Stories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B72407-F9DF-0152-E32F-8DA10C48D2E8}"/>
              </a:ext>
            </a:extLst>
          </p:cNvPr>
          <p:cNvGrpSpPr/>
          <p:nvPr/>
        </p:nvGrpSpPr>
        <p:grpSpPr>
          <a:xfrm>
            <a:off x="351349" y="3017958"/>
            <a:ext cx="4479901" cy="2286000"/>
            <a:chOff x="-4639751" y="3017958"/>
            <a:chExt cx="4479901" cy="2286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6C176324-4006-5077-3504-F1C95523D367}"/>
                </a:ext>
              </a:extLst>
            </p:cNvPr>
            <p:cNvSpPr/>
            <p:nvPr/>
          </p:nvSpPr>
          <p:spPr>
            <a:xfrm>
              <a:off x="-4500051" y="3017958"/>
              <a:ext cx="4340201" cy="2286000"/>
            </a:xfrm>
            <a:custGeom>
              <a:avLst/>
              <a:gdLst>
                <a:gd name="connsiteX0" fmla="*/ 0 w 4340201"/>
                <a:gd name="connsiteY0" fmla="*/ 0 h 2286000"/>
                <a:gd name="connsiteX1" fmla="*/ 4225901 w 4340201"/>
                <a:gd name="connsiteY1" fmla="*/ 0 h 2286000"/>
                <a:gd name="connsiteX2" fmla="*/ 4340201 w 4340201"/>
                <a:gd name="connsiteY2" fmla="*/ 114300 h 2286000"/>
                <a:gd name="connsiteX3" fmla="*/ 4340201 w 4340201"/>
                <a:gd name="connsiteY3" fmla="*/ 2171700 h 2286000"/>
                <a:gd name="connsiteX4" fmla="*/ 4225901 w 4340201"/>
                <a:gd name="connsiteY4" fmla="*/ 2286000 h 2286000"/>
                <a:gd name="connsiteX5" fmla="*/ 0 w 4340201"/>
                <a:gd name="connsiteY5" fmla="*/ 2286000 h 2286000"/>
                <a:gd name="connsiteX6" fmla="*/ 0 w 4340201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0201" h="2286000">
                  <a:moveTo>
                    <a:pt x="0" y="0"/>
                  </a:moveTo>
                  <a:lnTo>
                    <a:pt x="4225901" y="0"/>
                  </a:lnTo>
                  <a:cubicBezTo>
                    <a:pt x="4289027" y="0"/>
                    <a:pt x="4340201" y="51174"/>
                    <a:pt x="4340201" y="114300"/>
                  </a:cubicBezTo>
                  <a:lnTo>
                    <a:pt x="4340201" y="2171700"/>
                  </a:lnTo>
                  <a:cubicBezTo>
                    <a:pt x="4340201" y="2234826"/>
                    <a:pt x="4289027" y="2286000"/>
                    <a:pt x="4225901" y="2286000"/>
                  </a:cubicBez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500" dirty="0">
                  <a:solidFill>
                    <a:schemeClr val="bg1"/>
                  </a:solidFill>
                  <a:latin typeface="Helvetica" pitchFamily="2" charset="0"/>
                </a:rPr>
                <a:t>Having the right supplier is just as important as listening to customers. We like people that are honest, responsive and proactive, EXPO.e exceed across all of these areas.</a:t>
              </a:r>
              <a:endParaRPr lang="en-US" alt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500" b="1" dirty="0">
                  <a:solidFill>
                    <a:schemeClr val="bg2"/>
                  </a:solidFill>
                  <a:latin typeface="Helvetica" pitchFamily="2" charset="0"/>
                </a:rPr>
                <a:t>William </a:t>
              </a:r>
              <a:r>
                <a:rPr lang="en-GB" sz="1500" b="1" dirty="0" err="1">
                  <a:solidFill>
                    <a:schemeClr val="bg2"/>
                  </a:solidFill>
                  <a:latin typeface="Helvetica" pitchFamily="2" charset="0"/>
                </a:rPr>
                <a:t>Linard</a:t>
              </a:r>
              <a:b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Helvetica" pitchFamily="2" charset="0"/>
                </a:rPr>
              </a:br>
              <a:r>
                <a:rPr lang="en-GB" sz="1500" dirty="0">
                  <a:solidFill>
                    <a:schemeClr val="bg1"/>
                  </a:solidFill>
                  <a:latin typeface="Helvetica" pitchFamily="2" charset="0"/>
                </a:rPr>
                <a:t>Head of Sales, </a:t>
              </a:r>
              <a:r>
                <a:rPr lang="en-GB" sz="1500" dirty="0" err="1">
                  <a:solidFill>
                    <a:schemeClr val="bg1"/>
                  </a:solidFill>
                  <a:latin typeface="Helvetica" pitchFamily="2" charset="0"/>
                </a:rPr>
                <a:t>Luminet</a:t>
              </a:r>
              <a:endParaRPr lang="en-US" altLang="en-US" sz="15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0880E861-7B37-B614-AC03-4E0883B04B45}"/>
                </a:ext>
              </a:extLst>
            </p:cNvPr>
            <p:cNvSpPr/>
            <p:nvPr/>
          </p:nvSpPr>
          <p:spPr>
            <a:xfrm>
              <a:off x="-4639751" y="3017958"/>
              <a:ext cx="139700" cy="2286000"/>
            </a:xfrm>
            <a:custGeom>
              <a:avLst/>
              <a:gdLst>
                <a:gd name="connsiteX0" fmla="*/ 114300 w 139700"/>
                <a:gd name="connsiteY0" fmla="*/ 0 h 2286000"/>
                <a:gd name="connsiteX1" fmla="*/ 139700 w 139700"/>
                <a:gd name="connsiteY1" fmla="*/ 0 h 2286000"/>
                <a:gd name="connsiteX2" fmla="*/ 139700 w 139700"/>
                <a:gd name="connsiteY2" fmla="*/ 2286000 h 2286000"/>
                <a:gd name="connsiteX3" fmla="*/ 114300 w 139700"/>
                <a:gd name="connsiteY3" fmla="*/ 2286000 h 2286000"/>
                <a:gd name="connsiteX4" fmla="*/ 0 w 139700"/>
                <a:gd name="connsiteY4" fmla="*/ 2171700 h 2286000"/>
                <a:gd name="connsiteX5" fmla="*/ 0 w 139700"/>
                <a:gd name="connsiteY5" fmla="*/ 114300 h 2286000"/>
                <a:gd name="connsiteX6" fmla="*/ 114300 w 139700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700" h="2286000">
                  <a:moveTo>
                    <a:pt x="114300" y="0"/>
                  </a:moveTo>
                  <a:lnTo>
                    <a:pt x="139700" y="0"/>
                  </a:lnTo>
                  <a:lnTo>
                    <a:pt x="139700" y="2286000"/>
                  </a:lnTo>
                  <a:lnTo>
                    <a:pt x="114300" y="2286000"/>
                  </a:lnTo>
                  <a:cubicBezTo>
                    <a:pt x="51174" y="2286000"/>
                    <a:pt x="0" y="2234826"/>
                    <a:pt x="0" y="2171700"/>
                  </a:cubicBezTo>
                  <a:lnTo>
                    <a:pt x="0" y="114300"/>
                  </a:lnTo>
                  <a:cubicBezTo>
                    <a:pt x="0" y="51174"/>
                    <a:pt x="51174" y="0"/>
                    <a:pt x="1143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</p:grpSp>
      <p:pic>
        <p:nvPicPr>
          <p:cNvPr id="9" name="Picture 8" descr="A green and white background with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9837947-CB20-30E4-41E8-17F6F2432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63" y="1887067"/>
            <a:ext cx="6503469" cy="3658201"/>
          </a:xfrm>
          <a:prstGeom prst="rect">
            <a:avLst/>
          </a:prstGeom>
        </p:spPr>
      </p:pic>
      <p:pic>
        <p:nvPicPr>
          <p:cNvPr id="13" name="Graphic 12">
            <a:hlinkClick r:id="rId3"/>
            <a:extLst>
              <a:ext uri="{FF2B5EF4-FFF2-40B4-BE49-F238E27FC236}">
                <a16:creationId xmlns:a16="http://schemas.microsoft.com/office/drawing/2014/main" id="{23E7552B-2DB0-5CD8-8679-A23877455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8762" y="2941432"/>
            <a:ext cx="1549470" cy="1549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1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blue and grey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BCB0C03-A908-DD47-FBD2-59DF7C1C2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9" y="1132705"/>
            <a:ext cx="1486952" cy="1478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 Stories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B72407-F9DF-0152-E32F-8DA10C48D2E8}"/>
              </a:ext>
            </a:extLst>
          </p:cNvPr>
          <p:cNvGrpSpPr/>
          <p:nvPr/>
        </p:nvGrpSpPr>
        <p:grpSpPr>
          <a:xfrm>
            <a:off x="351349" y="3017958"/>
            <a:ext cx="4479901" cy="2286000"/>
            <a:chOff x="-4639751" y="3017958"/>
            <a:chExt cx="4479901" cy="2286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6C176324-4006-5077-3504-F1C95523D367}"/>
                </a:ext>
              </a:extLst>
            </p:cNvPr>
            <p:cNvSpPr/>
            <p:nvPr/>
          </p:nvSpPr>
          <p:spPr>
            <a:xfrm>
              <a:off x="-4500051" y="3017958"/>
              <a:ext cx="4340201" cy="2286000"/>
            </a:xfrm>
            <a:custGeom>
              <a:avLst/>
              <a:gdLst>
                <a:gd name="connsiteX0" fmla="*/ 0 w 4340201"/>
                <a:gd name="connsiteY0" fmla="*/ 0 h 2286000"/>
                <a:gd name="connsiteX1" fmla="*/ 4225901 w 4340201"/>
                <a:gd name="connsiteY1" fmla="*/ 0 h 2286000"/>
                <a:gd name="connsiteX2" fmla="*/ 4340201 w 4340201"/>
                <a:gd name="connsiteY2" fmla="*/ 114300 h 2286000"/>
                <a:gd name="connsiteX3" fmla="*/ 4340201 w 4340201"/>
                <a:gd name="connsiteY3" fmla="*/ 2171700 h 2286000"/>
                <a:gd name="connsiteX4" fmla="*/ 4225901 w 4340201"/>
                <a:gd name="connsiteY4" fmla="*/ 2286000 h 2286000"/>
                <a:gd name="connsiteX5" fmla="*/ 0 w 4340201"/>
                <a:gd name="connsiteY5" fmla="*/ 2286000 h 2286000"/>
                <a:gd name="connsiteX6" fmla="*/ 0 w 4340201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0201" h="2286000">
                  <a:moveTo>
                    <a:pt x="0" y="0"/>
                  </a:moveTo>
                  <a:lnTo>
                    <a:pt x="4225901" y="0"/>
                  </a:lnTo>
                  <a:cubicBezTo>
                    <a:pt x="4289027" y="0"/>
                    <a:pt x="4340201" y="51174"/>
                    <a:pt x="4340201" y="114300"/>
                  </a:cubicBezTo>
                  <a:lnTo>
                    <a:pt x="4340201" y="2171700"/>
                  </a:lnTo>
                  <a:cubicBezTo>
                    <a:pt x="4340201" y="2234826"/>
                    <a:pt x="4289027" y="2286000"/>
                    <a:pt x="4225901" y="2286000"/>
                  </a:cubicBez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>
              <a:noAutofit/>
            </a:bodyPr>
            <a:lstStyle/>
            <a:p>
              <a:pPr algn="l"/>
              <a:r>
                <a:rPr lang="en-GB" sz="1500" dirty="0">
                  <a:solidFill>
                    <a:schemeClr val="bg1"/>
                  </a:solidFill>
                  <a:latin typeface="Helvetica" pitchFamily="2" charset="0"/>
                </a:rPr>
                <a:t>The most important thing at the outset of any new partnership is establishing trust between teams. Once you've built a strong rapport and are working towards shared goals, the technological innovations follow naturally.</a:t>
              </a:r>
              <a:br>
                <a:rPr lang="en-GB" sz="1600" b="0" i="1" dirty="0">
                  <a:solidFill>
                    <a:srgbClr val="FFFFFF"/>
                  </a:solidFill>
                  <a:effectLst/>
                  <a:latin typeface="Helvetica" pitchFamily="2" charset="0"/>
                </a:rPr>
              </a:br>
              <a:endParaRPr lang="en-GB" sz="1600" b="0" i="0" dirty="0">
                <a:solidFill>
                  <a:srgbClr val="FFFFFF"/>
                </a:solidFill>
                <a:effectLst/>
                <a:latin typeface="Helvetica" pitchFamily="2" charset="0"/>
              </a:endParaRPr>
            </a:p>
            <a:p>
              <a:r>
                <a:rPr lang="en-GB" sz="1500" b="1" dirty="0">
                  <a:solidFill>
                    <a:schemeClr val="bg2"/>
                  </a:solidFill>
                  <a:latin typeface="Helvetica" pitchFamily="2" charset="0"/>
                </a:rPr>
                <a:t>Terry Faria</a:t>
              </a:r>
              <a:br>
                <a:rPr lang="en-GB" sz="1600" b="1" i="1" dirty="0">
                  <a:solidFill>
                    <a:srgbClr val="FFFFFF"/>
                  </a:solidFill>
                  <a:effectLst/>
                  <a:latin typeface="Helvetica" pitchFamily="2" charset="0"/>
                </a:rPr>
              </a:br>
              <a:r>
                <a:rPr lang="en-GB" sz="1500" dirty="0">
                  <a:solidFill>
                    <a:schemeClr val="bg1"/>
                  </a:solidFill>
                  <a:latin typeface="Helvetica" pitchFamily="2" charset="0"/>
                </a:rPr>
                <a:t>Telecommunications Manager, </a:t>
              </a:r>
              <a:r>
                <a:rPr lang="en-GB" sz="1500" dirty="0" err="1">
                  <a:solidFill>
                    <a:schemeClr val="bg1"/>
                  </a:solidFill>
                  <a:latin typeface="Helvetica" pitchFamily="2" charset="0"/>
                </a:rPr>
                <a:t>Quiss</a:t>
              </a:r>
              <a:r>
                <a:rPr lang="en-GB" sz="1500" dirty="0">
                  <a:solidFill>
                    <a:schemeClr val="bg1"/>
                  </a:solidFill>
                  <a:latin typeface="Helvetica" pitchFamily="2" charset="0"/>
                </a:rPr>
                <a:t> Technology.</a:t>
              </a:r>
              <a:endPara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0880E861-7B37-B614-AC03-4E0883B04B45}"/>
                </a:ext>
              </a:extLst>
            </p:cNvPr>
            <p:cNvSpPr/>
            <p:nvPr/>
          </p:nvSpPr>
          <p:spPr>
            <a:xfrm>
              <a:off x="-4639751" y="3017958"/>
              <a:ext cx="139700" cy="2286000"/>
            </a:xfrm>
            <a:custGeom>
              <a:avLst/>
              <a:gdLst>
                <a:gd name="connsiteX0" fmla="*/ 114300 w 139700"/>
                <a:gd name="connsiteY0" fmla="*/ 0 h 2286000"/>
                <a:gd name="connsiteX1" fmla="*/ 139700 w 139700"/>
                <a:gd name="connsiteY1" fmla="*/ 0 h 2286000"/>
                <a:gd name="connsiteX2" fmla="*/ 139700 w 139700"/>
                <a:gd name="connsiteY2" fmla="*/ 2286000 h 2286000"/>
                <a:gd name="connsiteX3" fmla="*/ 114300 w 139700"/>
                <a:gd name="connsiteY3" fmla="*/ 2286000 h 2286000"/>
                <a:gd name="connsiteX4" fmla="*/ 0 w 139700"/>
                <a:gd name="connsiteY4" fmla="*/ 2171700 h 2286000"/>
                <a:gd name="connsiteX5" fmla="*/ 0 w 139700"/>
                <a:gd name="connsiteY5" fmla="*/ 114300 h 2286000"/>
                <a:gd name="connsiteX6" fmla="*/ 114300 w 139700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700" h="2286000">
                  <a:moveTo>
                    <a:pt x="114300" y="0"/>
                  </a:moveTo>
                  <a:lnTo>
                    <a:pt x="139700" y="0"/>
                  </a:lnTo>
                  <a:lnTo>
                    <a:pt x="139700" y="2286000"/>
                  </a:lnTo>
                  <a:lnTo>
                    <a:pt x="114300" y="2286000"/>
                  </a:lnTo>
                  <a:cubicBezTo>
                    <a:pt x="51174" y="2286000"/>
                    <a:pt x="0" y="2234826"/>
                    <a:pt x="0" y="2171700"/>
                  </a:cubicBezTo>
                  <a:lnTo>
                    <a:pt x="0" y="114300"/>
                  </a:lnTo>
                  <a:cubicBezTo>
                    <a:pt x="0" y="51174"/>
                    <a:pt x="51174" y="0"/>
                    <a:pt x="1143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</p:grp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FAB6D9F0-2353-073F-21A4-6677279FC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1763" y="1887067"/>
            <a:ext cx="6503468" cy="3658201"/>
          </a:xfrm>
          <a:prstGeom prst="rect">
            <a:avLst/>
          </a:prstGeom>
        </p:spPr>
      </p:pic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967E32DB-DFA6-80D6-699B-B29D07C38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8762" y="2941432"/>
            <a:ext cx="1549470" cy="1549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9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blue and black 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465956F-FFD9-6106-2291-AE64F0A9F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9" y="1143591"/>
            <a:ext cx="1486952" cy="1478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07FE3-02F6-B503-48D7-54D7849C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 Stories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B72407-F9DF-0152-E32F-8DA10C48D2E8}"/>
              </a:ext>
            </a:extLst>
          </p:cNvPr>
          <p:cNvGrpSpPr/>
          <p:nvPr/>
        </p:nvGrpSpPr>
        <p:grpSpPr>
          <a:xfrm>
            <a:off x="351349" y="3017958"/>
            <a:ext cx="4479901" cy="2286000"/>
            <a:chOff x="-4639751" y="3017958"/>
            <a:chExt cx="4479901" cy="2286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6C176324-4006-5077-3504-F1C95523D367}"/>
                </a:ext>
              </a:extLst>
            </p:cNvPr>
            <p:cNvSpPr/>
            <p:nvPr/>
          </p:nvSpPr>
          <p:spPr>
            <a:xfrm>
              <a:off x="-4500051" y="3017958"/>
              <a:ext cx="4340201" cy="2286000"/>
            </a:xfrm>
            <a:custGeom>
              <a:avLst/>
              <a:gdLst>
                <a:gd name="connsiteX0" fmla="*/ 0 w 4340201"/>
                <a:gd name="connsiteY0" fmla="*/ 0 h 2286000"/>
                <a:gd name="connsiteX1" fmla="*/ 4225901 w 4340201"/>
                <a:gd name="connsiteY1" fmla="*/ 0 h 2286000"/>
                <a:gd name="connsiteX2" fmla="*/ 4340201 w 4340201"/>
                <a:gd name="connsiteY2" fmla="*/ 114300 h 2286000"/>
                <a:gd name="connsiteX3" fmla="*/ 4340201 w 4340201"/>
                <a:gd name="connsiteY3" fmla="*/ 2171700 h 2286000"/>
                <a:gd name="connsiteX4" fmla="*/ 4225901 w 4340201"/>
                <a:gd name="connsiteY4" fmla="*/ 2286000 h 2286000"/>
                <a:gd name="connsiteX5" fmla="*/ 0 w 4340201"/>
                <a:gd name="connsiteY5" fmla="*/ 2286000 h 2286000"/>
                <a:gd name="connsiteX6" fmla="*/ 0 w 4340201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40201" h="2286000">
                  <a:moveTo>
                    <a:pt x="0" y="0"/>
                  </a:moveTo>
                  <a:lnTo>
                    <a:pt x="4225901" y="0"/>
                  </a:lnTo>
                  <a:cubicBezTo>
                    <a:pt x="4289027" y="0"/>
                    <a:pt x="4340201" y="51174"/>
                    <a:pt x="4340201" y="114300"/>
                  </a:cubicBezTo>
                  <a:lnTo>
                    <a:pt x="4340201" y="2171700"/>
                  </a:lnTo>
                  <a:cubicBezTo>
                    <a:pt x="4340201" y="2234826"/>
                    <a:pt x="4289027" y="2286000"/>
                    <a:pt x="4225901" y="2286000"/>
                  </a:cubicBez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2" charset="0"/>
                </a:rPr>
                <a:t>It's the shared values that have really been the foundation of our relationship with EXPO.e, as well as their willingness to do things a bit differently.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15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Helvetica" pitchFamily="2" charset="0"/>
                </a:rPr>
                <a:t>Robb Thaw</a:t>
              </a: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Helvetica" pitchFamily="2" charset="0"/>
                </a:rPr>
                <a:t> </a:t>
              </a:r>
              <a:b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Helvetica" pitchFamily="2" charset="0"/>
                </a:rPr>
              </a:b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2" charset="0"/>
                </a:rPr>
                <a:t>Marketing Manager, Natilik. </a:t>
              </a: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0880E861-7B37-B614-AC03-4E0883B04B45}"/>
                </a:ext>
              </a:extLst>
            </p:cNvPr>
            <p:cNvSpPr/>
            <p:nvPr/>
          </p:nvSpPr>
          <p:spPr>
            <a:xfrm>
              <a:off x="-4639751" y="3017958"/>
              <a:ext cx="139700" cy="2286000"/>
            </a:xfrm>
            <a:custGeom>
              <a:avLst/>
              <a:gdLst>
                <a:gd name="connsiteX0" fmla="*/ 114300 w 139700"/>
                <a:gd name="connsiteY0" fmla="*/ 0 h 2286000"/>
                <a:gd name="connsiteX1" fmla="*/ 139700 w 139700"/>
                <a:gd name="connsiteY1" fmla="*/ 0 h 2286000"/>
                <a:gd name="connsiteX2" fmla="*/ 139700 w 139700"/>
                <a:gd name="connsiteY2" fmla="*/ 2286000 h 2286000"/>
                <a:gd name="connsiteX3" fmla="*/ 114300 w 139700"/>
                <a:gd name="connsiteY3" fmla="*/ 2286000 h 2286000"/>
                <a:gd name="connsiteX4" fmla="*/ 0 w 139700"/>
                <a:gd name="connsiteY4" fmla="*/ 2171700 h 2286000"/>
                <a:gd name="connsiteX5" fmla="*/ 0 w 139700"/>
                <a:gd name="connsiteY5" fmla="*/ 114300 h 2286000"/>
                <a:gd name="connsiteX6" fmla="*/ 114300 w 139700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700" h="2286000">
                  <a:moveTo>
                    <a:pt x="114300" y="0"/>
                  </a:moveTo>
                  <a:lnTo>
                    <a:pt x="139700" y="0"/>
                  </a:lnTo>
                  <a:lnTo>
                    <a:pt x="139700" y="2286000"/>
                  </a:lnTo>
                  <a:lnTo>
                    <a:pt x="114300" y="2286000"/>
                  </a:lnTo>
                  <a:cubicBezTo>
                    <a:pt x="51174" y="2286000"/>
                    <a:pt x="0" y="2234826"/>
                    <a:pt x="0" y="2171700"/>
                  </a:cubicBezTo>
                  <a:lnTo>
                    <a:pt x="0" y="114300"/>
                  </a:lnTo>
                  <a:cubicBezTo>
                    <a:pt x="0" y="51174"/>
                    <a:pt x="51174" y="0"/>
                    <a:pt x="1143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</p:grp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1D9DC95-5720-8E80-34AF-DE7548319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1763" y="1887067"/>
            <a:ext cx="6503468" cy="3658201"/>
          </a:xfrm>
          <a:prstGeom prst="rect">
            <a:avLst/>
          </a:prstGeom>
        </p:spPr>
      </p:pic>
      <p:pic>
        <p:nvPicPr>
          <p:cNvPr id="7" name="Graphic 6">
            <a:hlinkClick r:id="rId3"/>
            <a:extLst>
              <a:ext uri="{FF2B5EF4-FFF2-40B4-BE49-F238E27FC236}">
                <a16:creationId xmlns:a16="http://schemas.microsoft.com/office/drawing/2014/main" id="{BA923BF6-B7BC-A6CC-6061-0F3C1D5EE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8762" y="2941432"/>
            <a:ext cx="1549470" cy="1549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0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/>
          <a:lstStyle/>
          <a:p>
            <a:r>
              <a:rPr lang="en-GB" dirty="0">
                <a:latin typeface="Helvetica"/>
                <a:cs typeface="Helvetica"/>
              </a:rPr>
              <a:t>Onboarding Checklist </a:t>
            </a:r>
            <a:endParaRPr lang="en-GB" b="1" dirty="0">
              <a:latin typeface="Helvetica"/>
              <a:cs typeface="Helvetic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0CB766-8702-2B58-EFCF-34A67E120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BAEABDD-C511-3136-AE0B-B781D2075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183776"/>
              </p:ext>
            </p:extLst>
          </p:nvPr>
        </p:nvGraphicFramePr>
        <p:xfrm>
          <a:off x="964504" y="1099925"/>
          <a:ext cx="10262992" cy="5103585"/>
        </p:xfrm>
        <a:graphic>
          <a:graphicData uri="http://schemas.openxmlformats.org/drawingml/2006/table">
            <a:tbl>
              <a:tblPr/>
              <a:tblGrid>
                <a:gridCol w="7975065">
                  <a:extLst>
                    <a:ext uri="{9D8B030D-6E8A-4147-A177-3AD203B41FA5}">
                      <a16:colId xmlns:a16="http://schemas.microsoft.com/office/drawing/2014/main" val="3056789108"/>
                    </a:ext>
                  </a:extLst>
                </a:gridCol>
                <a:gridCol w="2287927">
                  <a:extLst>
                    <a:ext uri="{9D8B030D-6E8A-4147-A177-3AD203B41FA5}">
                      <a16:colId xmlns:a16="http://schemas.microsoft.com/office/drawing/2014/main" val="1930457794"/>
                    </a:ext>
                  </a:extLst>
                </a:gridCol>
              </a:tblGrid>
              <a:tr h="36884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</a:rPr>
                        <a:t>TASK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1C2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</a:rPr>
                        <a:t>Completed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1C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3679"/>
                  </a:ext>
                </a:extLst>
              </a:tr>
              <a:tr h="580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NDA Signed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3200" b="1" i="0" u="none" strike="noStrike" dirty="0">
                          <a:solidFill>
                            <a:srgbClr val="00FF2D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815983"/>
                  </a:ext>
                </a:extLst>
              </a:tr>
              <a:tr h="6524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Channel Deck presented to C-Level / Sales Managers &amp; Sales Team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3200" b="1" i="0" u="none" strike="noStrike" dirty="0">
                        <a:solidFill>
                          <a:srgbClr val="00FF2D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04623"/>
                  </a:ext>
                </a:extLst>
              </a:tr>
              <a:tr h="580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MRA / MPRA signed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3200" b="1" i="0" u="none" strike="noStrike" dirty="0">
                        <a:solidFill>
                          <a:srgbClr val="00FF2D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157108"/>
                  </a:ext>
                </a:extLst>
              </a:tr>
              <a:tr h="580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Set frequency of meetings with Partner Sales Teams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3200" b="1" i="0" u="none" strike="noStrike" dirty="0">
                        <a:solidFill>
                          <a:srgbClr val="00FF2D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115630"/>
                  </a:ext>
                </a:extLst>
              </a:tr>
              <a:tr h="5973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Set up access to Partner Hub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3200" b="1" i="0" u="none" strike="noStrike" dirty="0">
                        <a:solidFill>
                          <a:srgbClr val="00FF2D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21659"/>
                  </a:ext>
                </a:extLst>
              </a:tr>
              <a:tr h="580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Ensure access to all portals - CPL / UC / SNOW / </a:t>
                      </a:r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LogicMonitor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3200" b="1" i="0" u="none" strike="noStrike" dirty="0">
                        <a:solidFill>
                          <a:srgbClr val="00FF2D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243736"/>
                  </a:ext>
                </a:extLst>
              </a:tr>
              <a:tr h="580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Enablement session arranged / Material for all portals to be shared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3200" b="1" i="0" u="none" strike="noStrike" dirty="0">
                        <a:solidFill>
                          <a:srgbClr val="00FF2D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11248"/>
                  </a:ext>
                </a:extLst>
              </a:tr>
              <a:tr h="580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Introductory incentives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3200" b="1" i="0" u="none" strike="noStrike" dirty="0">
                        <a:solidFill>
                          <a:srgbClr val="00FF2D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1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21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558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22A777-B85C-A00F-B48A-72B8E809C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1">
              <a:alpha val="10000"/>
            </a:schemeClr>
          </a:solidFill>
        </p:spPr>
        <p:txBody>
          <a:bodyPr/>
          <a:lstStyle/>
          <a:p>
            <a:r>
              <a:rPr lang="en-GB" dirty="0"/>
              <a:t>Be Unstoppable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770296-11C9-C9D4-ED1C-B28204B33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itchFamily="2" charset="0"/>
                <a:cs typeface="HelveticaNowDisplay Black" panose="020B0A04030202020204" pitchFamily="34" charset="0"/>
              </a:rPr>
              <a:t>Partner Enablement Hub</a:t>
            </a:r>
          </a:p>
        </p:txBody>
      </p:sp>
    </p:spTree>
    <p:extLst>
      <p:ext uri="{BB962C8B-B14F-4D97-AF65-F5344CB8AC3E}">
        <p14:creationId xmlns:p14="http://schemas.microsoft.com/office/powerpoint/2010/main" val="368054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55409-B2B9-49B7-B46A-0D32B3A9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400" dirty="0">
                <a:latin typeface="Helvetica" pitchFamily="2" charset="0"/>
              </a:rPr>
              <a:t>What is EXPO.e Enablement and how will it benefit you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2EB07-4474-91BE-245C-E46C0E881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41E7ADC0-9CD1-4EC3-8D02-D5125428C2DE}"/>
              </a:ext>
            </a:extLst>
          </p:cNvPr>
          <p:cNvGrpSpPr/>
          <p:nvPr/>
        </p:nvGrpSpPr>
        <p:grpSpPr>
          <a:xfrm>
            <a:off x="9288446" y="1939942"/>
            <a:ext cx="2306559" cy="1954249"/>
            <a:chOff x="4386246" y="1939942"/>
            <a:chExt cx="2306559" cy="1954249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7E01EB3E-0F44-4526-AB9C-B8E64D422ED9}"/>
                </a:ext>
              </a:extLst>
            </p:cNvPr>
            <p:cNvGrpSpPr/>
            <p:nvPr/>
          </p:nvGrpSpPr>
          <p:grpSpPr>
            <a:xfrm>
              <a:off x="4605979" y="1939942"/>
              <a:ext cx="2086826" cy="1954249"/>
              <a:chOff x="4605979" y="1939942"/>
              <a:chExt cx="2086826" cy="1954249"/>
            </a:xfrm>
          </p:grpSpPr>
          <p:sp>
            <p:nvSpPr>
              <p:cNvPr id="20" name="Free-form: Shape 19">
                <a:extLst>
                  <a:ext uri="{FF2B5EF4-FFF2-40B4-BE49-F238E27FC236}">
                    <a16:creationId xmlns:a16="http://schemas.microsoft.com/office/drawing/2014/main" id="{F58538D1-C38E-45A4-BE5E-3AE608CFD615}"/>
                  </a:ext>
                </a:extLst>
              </p:cNvPr>
              <p:cNvSpPr/>
              <p:nvPr/>
            </p:nvSpPr>
            <p:spPr>
              <a:xfrm>
                <a:off x="4605979" y="1939942"/>
                <a:ext cx="1999869" cy="1954249"/>
              </a:xfrm>
              <a:custGeom>
                <a:avLst/>
                <a:gdLst>
                  <a:gd name="connsiteX0" fmla="*/ 1999870 w 1999869"/>
                  <a:gd name="connsiteY0" fmla="*/ 1476238 h 1954249"/>
                  <a:gd name="connsiteX1" fmla="*/ 1617768 w 1999869"/>
                  <a:gd name="connsiteY1" fmla="*/ 0 h 1954249"/>
                  <a:gd name="connsiteX2" fmla="*/ 238393 w 1999869"/>
                  <a:gd name="connsiteY2" fmla="*/ 796295 h 1954249"/>
                  <a:gd name="connsiteX3" fmla="*/ 393797 w 1999869"/>
                  <a:gd name="connsiteY3" fmla="*/ 1677657 h 1954249"/>
                  <a:gd name="connsiteX4" fmla="*/ 1962282 w 1999869"/>
                  <a:gd name="connsiteY4" fmla="*/ 1954250 h 1954249"/>
                  <a:gd name="connsiteX5" fmla="*/ 1999870 w 1999869"/>
                  <a:gd name="connsiteY5" fmla="*/ 1476238 h 1954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9869" h="1954249">
                    <a:moveTo>
                      <a:pt x="1999870" y="1476238"/>
                    </a:moveTo>
                    <a:cubicBezTo>
                      <a:pt x="1999870" y="940417"/>
                      <a:pt x="1861097" y="437127"/>
                      <a:pt x="1617768" y="0"/>
                    </a:cubicBezTo>
                    <a:lnTo>
                      <a:pt x="238393" y="796295"/>
                    </a:lnTo>
                    <a:cubicBezTo>
                      <a:pt x="-146640" y="1018596"/>
                      <a:pt x="-44062" y="1600430"/>
                      <a:pt x="393797" y="1677657"/>
                    </a:cubicBezTo>
                    <a:lnTo>
                      <a:pt x="1962282" y="1954250"/>
                    </a:lnTo>
                    <a:cubicBezTo>
                      <a:pt x="1986901" y="1798478"/>
                      <a:pt x="1999870" y="1638897"/>
                      <a:pt x="1999870" y="1476238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-form: Shape 29">
                <a:extLst>
                  <a:ext uri="{FF2B5EF4-FFF2-40B4-BE49-F238E27FC236}">
                    <a16:creationId xmlns:a16="http://schemas.microsoft.com/office/drawing/2014/main" id="{79F720AA-7571-4A85-82C6-99699C191531}"/>
                  </a:ext>
                </a:extLst>
              </p:cNvPr>
              <p:cNvSpPr/>
              <p:nvPr/>
            </p:nvSpPr>
            <p:spPr>
              <a:xfrm>
                <a:off x="4606052" y="2650219"/>
                <a:ext cx="579536" cy="997200"/>
              </a:xfrm>
              <a:custGeom>
                <a:avLst/>
                <a:gdLst>
                  <a:gd name="connsiteX0" fmla="*/ 387350 w 579536"/>
                  <a:gd name="connsiteY0" fmla="*/ 0 h 997200"/>
                  <a:gd name="connsiteX1" fmla="*/ 238393 w 579536"/>
                  <a:gd name="connsiteY1" fmla="*/ 86019 h 997200"/>
                  <a:gd name="connsiteX2" fmla="*/ 393798 w 579536"/>
                  <a:gd name="connsiteY2" fmla="*/ 967380 h 997200"/>
                  <a:gd name="connsiteX3" fmla="*/ 563051 w 579536"/>
                  <a:gd name="connsiteY3" fmla="*/ 997201 h 997200"/>
                  <a:gd name="connsiteX4" fmla="*/ 579537 w 579536"/>
                  <a:gd name="connsiteY4" fmla="*/ 765888 h 997200"/>
                  <a:gd name="connsiteX5" fmla="*/ 387350 w 579536"/>
                  <a:gd name="connsiteY5" fmla="*/ 0 h 99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536" h="997200">
                    <a:moveTo>
                      <a:pt x="387350" y="0"/>
                    </a:moveTo>
                    <a:lnTo>
                      <a:pt x="238393" y="86019"/>
                    </a:lnTo>
                    <a:cubicBezTo>
                      <a:pt x="-146640" y="308319"/>
                      <a:pt x="-44062" y="890154"/>
                      <a:pt x="393798" y="967380"/>
                    </a:cubicBezTo>
                    <a:lnTo>
                      <a:pt x="563051" y="997201"/>
                    </a:lnTo>
                    <a:cubicBezTo>
                      <a:pt x="573821" y="921660"/>
                      <a:pt x="579537" y="844433"/>
                      <a:pt x="579537" y="765888"/>
                    </a:cubicBezTo>
                    <a:cubicBezTo>
                      <a:pt x="579537" y="488856"/>
                      <a:pt x="509931" y="228088"/>
                      <a:pt x="387350" y="0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EBDBFD04-5890-432E-A284-A512154DA44E}"/>
                  </a:ext>
                </a:extLst>
              </p:cNvPr>
              <p:cNvSpPr txBox="1"/>
              <p:nvPr/>
            </p:nvSpPr>
            <p:spPr>
              <a:xfrm>
                <a:off x="5059841" y="2569244"/>
                <a:ext cx="1632964" cy="99720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180000" tIns="180000" rIns="180000" bIns="180000" anchor="ctr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C2B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Help you grow pipeline and margins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43F2CF-0FD9-43C0-A471-CBFF94F27C84}"/>
                </a:ext>
              </a:extLst>
            </p:cNvPr>
            <p:cNvSpPr txBox="1"/>
            <p:nvPr/>
          </p:nvSpPr>
          <p:spPr>
            <a:xfrm>
              <a:off x="4386246" y="2949506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1B0AD8B-4A02-4380-AC22-A9A217B76D82}"/>
              </a:ext>
            </a:extLst>
          </p:cNvPr>
          <p:cNvGrpSpPr/>
          <p:nvPr/>
        </p:nvGrpSpPr>
        <p:grpSpPr>
          <a:xfrm>
            <a:off x="7475283" y="375781"/>
            <a:ext cx="1984656" cy="1976120"/>
            <a:chOff x="2573083" y="375781"/>
            <a:chExt cx="1984656" cy="1976120"/>
          </a:xfrm>
        </p:grpSpPr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F0AD6F7-238F-469E-94A5-84905FF82306}"/>
                </a:ext>
              </a:extLst>
            </p:cNvPr>
            <p:cNvSpPr/>
            <p:nvPr/>
          </p:nvSpPr>
          <p:spPr>
            <a:xfrm>
              <a:off x="2573083" y="375781"/>
              <a:ext cx="1984656" cy="1976120"/>
            </a:xfrm>
            <a:custGeom>
              <a:avLst/>
              <a:gdLst>
                <a:gd name="connsiteX0" fmla="*/ 992365 w 1984656"/>
                <a:gd name="connsiteY0" fmla="*/ 0 h 1976120"/>
                <a:gd name="connsiteX1" fmla="*/ 0 w 1984656"/>
                <a:gd name="connsiteY1" fmla="*/ 165809 h 1976120"/>
                <a:gd name="connsiteX2" fmla="*/ 544834 w 1984656"/>
                <a:gd name="connsiteY2" fmla="*/ 1662783 h 1976120"/>
                <a:gd name="connsiteX3" fmla="*/ 1439823 w 1984656"/>
                <a:gd name="connsiteY3" fmla="*/ 1662783 h 1976120"/>
                <a:gd name="connsiteX4" fmla="*/ 1984657 w 1984656"/>
                <a:gd name="connsiteY4" fmla="*/ 165809 h 1976120"/>
                <a:gd name="connsiteX5" fmla="*/ 992365 w 1984656"/>
                <a:gd name="connsiteY5" fmla="*/ 0 h 197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656" h="1976120">
                  <a:moveTo>
                    <a:pt x="992365" y="0"/>
                  </a:moveTo>
                  <a:cubicBezTo>
                    <a:pt x="644847" y="0"/>
                    <a:pt x="311030" y="58469"/>
                    <a:pt x="0" y="165809"/>
                  </a:cubicBezTo>
                  <a:lnTo>
                    <a:pt x="544834" y="1662783"/>
                  </a:lnTo>
                  <a:cubicBezTo>
                    <a:pt x="696868" y="2080567"/>
                    <a:pt x="1287715" y="2080567"/>
                    <a:pt x="1439823" y="1662783"/>
                  </a:cubicBezTo>
                  <a:lnTo>
                    <a:pt x="1984657" y="165809"/>
                  </a:lnTo>
                  <a:cubicBezTo>
                    <a:pt x="1673700" y="58469"/>
                    <a:pt x="1339883" y="0"/>
                    <a:pt x="992365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3FBE3ED2-DC86-4FCA-837E-DCACBF5BC390}"/>
                </a:ext>
              </a:extLst>
            </p:cNvPr>
            <p:cNvSpPr/>
            <p:nvPr/>
          </p:nvSpPr>
          <p:spPr>
            <a:xfrm>
              <a:off x="3059008" y="1796041"/>
              <a:ext cx="1012733" cy="555860"/>
            </a:xfrm>
            <a:custGeom>
              <a:avLst/>
              <a:gdLst>
                <a:gd name="connsiteX0" fmla="*/ 953898 w 1012733"/>
                <a:gd name="connsiteY0" fmla="*/ 242523 h 555860"/>
                <a:gd name="connsiteX1" fmla="*/ 1012734 w 1012733"/>
                <a:gd name="connsiteY1" fmla="*/ 80816 h 555860"/>
                <a:gd name="connsiteX2" fmla="*/ 506367 w 1012733"/>
                <a:gd name="connsiteY2" fmla="*/ 0 h 555860"/>
                <a:gd name="connsiteX3" fmla="*/ 0 w 1012733"/>
                <a:gd name="connsiteY3" fmla="*/ 80816 h 555860"/>
                <a:gd name="connsiteX4" fmla="*/ 58836 w 1012733"/>
                <a:gd name="connsiteY4" fmla="*/ 242523 h 555860"/>
                <a:gd name="connsiteX5" fmla="*/ 953898 w 1012733"/>
                <a:gd name="connsiteY5" fmla="*/ 242523 h 55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2733" h="555860">
                  <a:moveTo>
                    <a:pt x="953898" y="242523"/>
                  </a:moveTo>
                  <a:lnTo>
                    <a:pt x="1012734" y="80816"/>
                  </a:lnTo>
                  <a:cubicBezTo>
                    <a:pt x="853446" y="28429"/>
                    <a:pt x="683240" y="0"/>
                    <a:pt x="506367" y="0"/>
                  </a:cubicBezTo>
                  <a:cubicBezTo>
                    <a:pt x="329494" y="0"/>
                    <a:pt x="159362" y="28429"/>
                    <a:pt x="0" y="80816"/>
                  </a:cubicBezTo>
                  <a:lnTo>
                    <a:pt x="58836" y="242523"/>
                  </a:lnTo>
                  <a:cubicBezTo>
                    <a:pt x="211017" y="660307"/>
                    <a:pt x="801864" y="660307"/>
                    <a:pt x="953898" y="242523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C5ED88-F1DA-4F7E-81F8-7C1C42D7C94F}"/>
                </a:ext>
              </a:extLst>
            </p:cNvPr>
            <p:cNvSpPr txBox="1"/>
            <p:nvPr/>
          </p:nvSpPr>
          <p:spPr>
            <a:xfrm>
              <a:off x="3052791" y="1795975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686E4D8-ACEE-4DDD-ABAA-B97500F4F370}"/>
                </a:ext>
              </a:extLst>
            </p:cNvPr>
            <p:cNvSpPr txBox="1"/>
            <p:nvPr/>
          </p:nvSpPr>
          <p:spPr>
            <a:xfrm>
              <a:off x="2766719" y="529790"/>
              <a:ext cx="16583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Make it easy for your Account Managers to work with us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8708D12-1656-4604-83C9-6674168EAD08}"/>
              </a:ext>
            </a:extLst>
          </p:cNvPr>
          <p:cNvGrpSpPr/>
          <p:nvPr/>
        </p:nvGrpSpPr>
        <p:grpSpPr>
          <a:xfrm>
            <a:off x="8837199" y="576320"/>
            <a:ext cx="2238044" cy="2137848"/>
            <a:chOff x="3934999" y="576320"/>
            <a:chExt cx="2238044" cy="2137848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53AEAA66-0BFA-4D73-877E-9264334A7082}"/>
                </a:ext>
              </a:extLst>
            </p:cNvPr>
            <p:cNvSpPr/>
            <p:nvPr/>
          </p:nvSpPr>
          <p:spPr>
            <a:xfrm>
              <a:off x="4077985" y="576320"/>
              <a:ext cx="2095058" cy="2137811"/>
            </a:xfrm>
            <a:custGeom>
              <a:avLst/>
              <a:gdLst>
                <a:gd name="connsiteX0" fmla="*/ 2095059 w 2095058"/>
                <a:gd name="connsiteY0" fmla="*/ 1275846 h 2137811"/>
                <a:gd name="connsiteX1" fmla="*/ 575005 w 2095058"/>
                <a:gd name="connsiteY1" fmla="*/ 0 h 2137811"/>
                <a:gd name="connsiteX2" fmla="*/ 30172 w 2095058"/>
                <a:gd name="connsiteY2" fmla="*/ 1496900 h 2137811"/>
                <a:gd name="connsiteX3" fmla="*/ 715756 w 2095058"/>
                <a:gd name="connsiteY3" fmla="*/ 2072141 h 2137811"/>
                <a:gd name="connsiteX4" fmla="*/ 2095059 w 2095058"/>
                <a:gd name="connsiteY4" fmla="*/ 1275846 h 213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058" h="2137811">
                  <a:moveTo>
                    <a:pt x="2095059" y="1275846"/>
                  </a:moveTo>
                  <a:cubicBezTo>
                    <a:pt x="1747467" y="697528"/>
                    <a:pt x="1212892" y="244428"/>
                    <a:pt x="575005" y="0"/>
                  </a:cubicBezTo>
                  <a:lnTo>
                    <a:pt x="30172" y="1496900"/>
                  </a:lnTo>
                  <a:cubicBezTo>
                    <a:pt x="-121863" y="1914684"/>
                    <a:pt x="330724" y="2294441"/>
                    <a:pt x="715756" y="2072141"/>
                  </a:cubicBezTo>
                  <a:lnTo>
                    <a:pt x="2095059" y="127584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CDE96491-5566-456B-A844-AAE9FE08E150}"/>
                </a:ext>
              </a:extLst>
            </p:cNvPr>
            <p:cNvSpPr/>
            <p:nvPr/>
          </p:nvSpPr>
          <p:spPr>
            <a:xfrm>
              <a:off x="4078033" y="1911514"/>
              <a:ext cx="864593" cy="802654"/>
            </a:xfrm>
            <a:custGeom>
              <a:avLst/>
              <a:gdLst>
                <a:gd name="connsiteX0" fmla="*/ 715709 w 864593"/>
                <a:gd name="connsiteY0" fmla="*/ 737020 h 802654"/>
                <a:gd name="connsiteX1" fmla="*/ 864593 w 864593"/>
                <a:gd name="connsiteY1" fmla="*/ 651075 h 802654"/>
                <a:gd name="connsiteX2" fmla="*/ 89033 w 864593"/>
                <a:gd name="connsiteY2" fmla="*/ 0 h 802654"/>
                <a:gd name="connsiteX3" fmla="*/ 30198 w 864593"/>
                <a:gd name="connsiteY3" fmla="*/ 161779 h 802654"/>
                <a:gd name="connsiteX4" fmla="*/ 715709 w 864593"/>
                <a:gd name="connsiteY4" fmla="*/ 737020 h 80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593" h="802654">
                  <a:moveTo>
                    <a:pt x="715709" y="737020"/>
                  </a:moveTo>
                  <a:lnTo>
                    <a:pt x="864593" y="651075"/>
                  </a:lnTo>
                  <a:cubicBezTo>
                    <a:pt x="683251" y="359168"/>
                    <a:pt x="411786" y="129174"/>
                    <a:pt x="89033" y="0"/>
                  </a:cubicBezTo>
                  <a:lnTo>
                    <a:pt x="30198" y="161779"/>
                  </a:lnTo>
                  <a:cubicBezTo>
                    <a:pt x="-121910" y="579490"/>
                    <a:pt x="330677" y="959247"/>
                    <a:pt x="715709" y="737020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52C63C-398E-47B4-8CA1-FFB3DC5AD300}"/>
                </a:ext>
              </a:extLst>
            </p:cNvPr>
            <p:cNvSpPr txBox="1"/>
            <p:nvPr/>
          </p:nvSpPr>
          <p:spPr>
            <a:xfrm>
              <a:off x="3934999" y="2091443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9786826-FB67-4F7B-88E9-5433C12E0F2A}"/>
                </a:ext>
              </a:extLst>
            </p:cNvPr>
            <p:cNvSpPr txBox="1"/>
            <p:nvPr/>
          </p:nvSpPr>
          <p:spPr>
            <a:xfrm>
              <a:off x="4213177" y="1299484"/>
              <a:ext cx="16583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Consistent strategy aligned with your objectives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C7366C7-661E-40B8-8516-C87237577A12}"/>
              </a:ext>
            </a:extLst>
          </p:cNvPr>
          <p:cNvGrpSpPr/>
          <p:nvPr/>
        </p:nvGrpSpPr>
        <p:grpSpPr>
          <a:xfrm>
            <a:off x="9135347" y="3709568"/>
            <a:ext cx="2317602" cy="2002738"/>
            <a:chOff x="4233147" y="3709568"/>
            <a:chExt cx="2317602" cy="2002738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A9CB70AD-EF2D-4FE6-98B2-C40CC203832D}"/>
                </a:ext>
              </a:extLst>
            </p:cNvPr>
            <p:cNvSpPr/>
            <p:nvPr/>
          </p:nvSpPr>
          <p:spPr>
            <a:xfrm>
              <a:off x="4421745" y="3709568"/>
              <a:ext cx="2129004" cy="2002738"/>
            </a:xfrm>
            <a:custGeom>
              <a:avLst/>
              <a:gdLst>
                <a:gd name="connsiteX0" fmla="*/ 1136566 w 2129004"/>
                <a:gd name="connsiteY0" fmla="*/ 2002739 h 2002738"/>
                <a:gd name="connsiteX1" fmla="*/ 2129005 w 2129004"/>
                <a:gd name="connsiteY1" fmla="*/ 284417 h 2002738"/>
                <a:gd name="connsiteX2" fmla="*/ 2129005 w 2129004"/>
                <a:gd name="connsiteY2" fmla="*/ 284417 h 2002738"/>
                <a:gd name="connsiteX3" fmla="*/ 560520 w 2129004"/>
                <a:gd name="connsiteY3" fmla="*/ 7824 h 2002738"/>
                <a:gd name="connsiteX4" fmla="*/ 113062 w 2129004"/>
                <a:gd name="connsiteY4" fmla="*/ 782871 h 2002738"/>
                <a:gd name="connsiteX5" fmla="*/ 1136566 w 2129004"/>
                <a:gd name="connsiteY5" fmla="*/ 2002739 h 200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9004" h="2002738">
                  <a:moveTo>
                    <a:pt x="1136566" y="2002739"/>
                  </a:moveTo>
                  <a:cubicBezTo>
                    <a:pt x="1639929" y="1565465"/>
                    <a:pt x="1997925" y="965313"/>
                    <a:pt x="2129005" y="284417"/>
                  </a:cubicBezTo>
                  <a:cubicBezTo>
                    <a:pt x="2129005" y="284417"/>
                    <a:pt x="2129005" y="284417"/>
                    <a:pt x="2129005" y="284417"/>
                  </a:cubicBezTo>
                  <a:lnTo>
                    <a:pt x="560520" y="7824"/>
                  </a:lnTo>
                  <a:cubicBezTo>
                    <a:pt x="122660" y="-69402"/>
                    <a:pt x="-172764" y="442313"/>
                    <a:pt x="113062" y="782871"/>
                  </a:cubicBezTo>
                  <a:lnTo>
                    <a:pt x="1136566" y="200273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4BF90F40-7010-48C3-8EA5-64D5D9CC3790}"/>
                </a:ext>
              </a:extLst>
            </p:cNvPr>
            <p:cNvSpPr/>
            <p:nvPr/>
          </p:nvSpPr>
          <p:spPr>
            <a:xfrm>
              <a:off x="4421716" y="3709641"/>
              <a:ext cx="729948" cy="914390"/>
            </a:xfrm>
            <a:custGeom>
              <a:avLst/>
              <a:gdLst>
                <a:gd name="connsiteX0" fmla="*/ 113018 w 729948"/>
                <a:gd name="connsiteY0" fmla="*/ 782871 h 914390"/>
                <a:gd name="connsiteX1" fmla="*/ 223362 w 729948"/>
                <a:gd name="connsiteY1" fmla="*/ 914390 h 914390"/>
                <a:gd name="connsiteX2" fmla="*/ 729949 w 729948"/>
                <a:gd name="connsiteY2" fmla="*/ 37718 h 914390"/>
                <a:gd name="connsiteX3" fmla="*/ 560476 w 729948"/>
                <a:gd name="connsiteY3" fmla="*/ 7824 h 914390"/>
                <a:gd name="connsiteX4" fmla="*/ 113018 w 729948"/>
                <a:gd name="connsiteY4" fmla="*/ 782871 h 91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948" h="914390">
                  <a:moveTo>
                    <a:pt x="113018" y="782871"/>
                  </a:moveTo>
                  <a:lnTo>
                    <a:pt x="223362" y="914390"/>
                  </a:lnTo>
                  <a:cubicBezTo>
                    <a:pt x="476582" y="687840"/>
                    <a:pt x="658218" y="382965"/>
                    <a:pt x="729949" y="37718"/>
                  </a:cubicBezTo>
                  <a:lnTo>
                    <a:pt x="560476" y="7824"/>
                  </a:lnTo>
                  <a:cubicBezTo>
                    <a:pt x="122690" y="-69402"/>
                    <a:pt x="-172734" y="442313"/>
                    <a:pt x="113018" y="782871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7A3C7E-3BA3-4292-8E54-4B60FD1444A6}"/>
                </a:ext>
              </a:extLst>
            </p:cNvPr>
            <p:cNvSpPr txBox="1"/>
            <p:nvPr/>
          </p:nvSpPr>
          <p:spPr>
            <a:xfrm>
              <a:off x="4233147" y="3771362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B2B42F8A-8E4F-4351-B37B-82D6B2FB6E03}"/>
                </a:ext>
              </a:extLst>
            </p:cNvPr>
            <p:cNvSpPr txBox="1"/>
            <p:nvPr/>
          </p:nvSpPr>
          <p:spPr>
            <a:xfrm>
              <a:off x="4817120" y="4155907"/>
              <a:ext cx="16583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Focus on Money-makers, UC &amp; ServiceNow as a Service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4911E36D-FAA5-4EFF-B1F1-492FCC6588F9}"/>
              </a:ext>
            </a:extLst>
          </p:cNvPr>
          <p:cNvGrpSpPr/>
          <p:nvPr/>
        </p:nvGrpSpPr>
        <p:grpSpPr>
          <a:xfrm>
            <a:off x="8436778" y="4386601"/>
            <a:ext cx="1945994" cy="2069319"/>
            <a:chOff x="3534578" y="4386601"/>
            <a:chExt cx="1945994" cy="2069319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22308FD-15FE-43C4-B425-575CD6735FB8}"/>
                </a:ext>
              </a:extLst>
            </p:cNvPr>
            <p:cNvSpPr/>
            <p:nvPr/>
          </p:nvSpPr>
          <p:spPr>
            <a:xfrm>
              <a:off x="3616078" y="4386604"/>
              <a:ext cx="1864494" cy="2069316"/>
            </a:xfrm>
            <a:custGeom>
              <a:avLst/>
              <a:gdLst>
                <a:gd name="connsiteX0" fmla="*/ 0 w 1864494"/>
                <a:gd name="connsiteY0" fmla="*/ 2069317 h 2069316"/>
                <a:gd name="connsiteX1" fmla="*/ 1864495 w 1864494"/>
                <a:gd name="connsiteY1" fmla="*/ 1390839 h 2069316"/>
                <a:gd name="connsiteX2" fmla="*/ 1864495 w 1864494"/>
                <a:gd name="connsiteY2" fmla="*/ 1390839 h 2069316"/>
                <a:gd name="connsiteX3" fmla="*/ 840990 w 1864494"/>
                <a:gd name="connsiteY3" fmla="*/ 171045 h 2069316"/>
                <a:gd name="connsiteX4" fmla="*/ 0 w 1864494"/>
                <a:gd name="connsiteY4" fmla="*/ 477166 h 2069316"/>
                <a:gd name="connsiteX5" fmla="*/ 0 w 1864494"/>
                <a:gd name="connsiteY5" fmla="*/ 2069317 h 2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494" h="2069316">
                  <a:moveTo>
                    <a:pt x="0" y="2069317"/>
                  </a:moveTo>
                  <a:cubicBezTo>
                    <a:pt x="706247" y="2057740"/>
                    <a:pt x="1353878" y="1805473"/>
                    <a:pt x="1864495" y="1390839"/>
                  </a:cubicBezTo>
                  <a:cubicBezTo>
                    <a:pt x="1864495" y="1390839"/>
                    <a:pt x="1864495" y="1390839"/>
                    <a:pt x="1864495" y="1390839"/>
                  </a:cubicBezTo>
                  <a:lnTo>
                    <a:pt x="840990" y="171045"/>
                  </a:lnTo>
                  <a:cubicBezTo>
                    <a:pt x="555238" y="-169512"/>
                    <a:pt x="0" y="32565"/>
                    <a:pt x="0" y="477166"/>
                  </a:cubicBezTo>
                  <a:lnTo>
                    <a:pt x="0" y="20693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1F3558E3-F0C9-402B-9329-656CBF81C975}"/>
                </a:ext>
              </a:extLst>
            </p:cNvPr>
            <p:cNvSpPr/>
            <p:nvPr/>
          </p:nvSpPr>
          <p:spPr>
            <a:xfrm>
              <a:off x="3616078" y="4386601"/>
              <a:ext cx="951407" cy="648840"/>
            </a:xfrm>
            <a:custGeom>
              <a:avLst/>
              <a:gdLst>
                <a:gd name="connsiteX0" fmla="*/ 0 w 951407"/>
                <a:gd name="connsiteY0" fmla="*/ 477096 h 648840"/>
                <a:gd name="connsiteX1" fmla="*/ 0 w 951407"/>
                <a:gd name="connsiteY1" fmla="*/ 648840 h 648840"/>
                <a:gd name="connsiteX2" fmla="*/ 951407 w 951407"/>
                <a:gd name="connsiteY2" fmla="*/ 302641 h 648840"/>
                <a:gd name="connsiteX3" fmla="*/ 840990 w 951407"/>
                <a:gd name="connsiteY3" fmla="*/ 171048 h 648840"/>
                <a:gd name="connsiteX4" fmla="*/ 0 w 951407"/>
                <a:gd name="connsiteY4" fmla="*/ 477096 h 6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407" h="648840">
                  <a:moveTo>
                    <a:pt x="0" y="477096"/>
                  </a:moveTo>
                  <a:lnTo>
                    <a:pt x="0" y="648840"/>
                  </a:lnTo>
                  <a:cubicBezTo>
                    <a:pt x="358728" y="637850"/>
                    <a:pt x="688076" y="510287"/>
                    <a:pt x="951407" y="302641"/>
                  </a:cubicBezTo>
                  <a:lnTo>
                    <a:pt x="840990" y="171048"/>
                  </a:lnTo>
                  <a:cubicBezTo>
                    <a:pt x="555238" y="-169509"/>
                    <a:pt x="0" y="32568"/>
                    <a:pt x="0" y="477096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FE752D-AEB1-43D8-87AE-82B60686CE5C}"/>
                </a:ext>
              </a:extLst>
            </p:cNvPr>
            <p:cNvSpPr txBox="1"/>
            <p:nvPr/>
          </p:nvSpPr>
          <p:spPr>
            <a:xfrm>
              <a:off x="3534578" y="4444505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05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7C6EA104-9436-4FC7-A115-8EB80EECD750}"/>
                </a:ext>
              </a:extLst>
            </p:cNvPr>
            <p:cNvSpPr txBox="1"/>
            <p:nvPr/>
          </p:nvSpPr>
          <p:spPr>
            <a:xfrm>
              <a:off x="3537473" y="5150661"/>
              <a:ext cx="16583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Support with joined up marketing approach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B307249-7061-4F96-B706-8751733D2059}"/>
              </a:ext>
            </a:extLst>
          </p:cNvPr>
          <p:cNvGrpSpPr/>
          <p:nvPr/>
        </p:nvGrpSpPr>
        <p:grpSpPr>
          <a:xfrm>
            <a:off x="6552452" y="4386601"/>
            <a:ext cx="1992108" cy="2069319"/>
            <a:chOff x="1650252" y="4386601"/>
            <a:chExt cx="1992108" cy="2069319"/>
          </a:xfrm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3AA86FDA-1791-4E07-BD3B-13E95DD9A473}"/>
                </a:ext>
              </a:extLst>
            </p:cNvPr>
            <p:cNvSpPr/>
            <p:nvPr/>
          </p:nvSpPr>
          <p:spPr>
            <a:xfrm>
              <a:off x="1650252" y="4386604"/>
              <a:ext cx="1864494" cy="2069316"/>
            </a:xfrm>
            <a:custGeom>
              <a:avLst/>
              <a:gdLst>
                <a:gd name="connsiteX0" fmla="*/ 0 w 1864494"/>
                <a:gd name="connsiteY0" fmla="*/ 1390839 h 2069316"/>
                <a:gd name="connsiteX1" fmla="*/ 1864494 w 1864494"/>
                <a:gd name="connsiteY1" fmla="*/ 2069317 h 2069316"/>
                <a:gd name="connsiteX2" fmla="*/ 1864494 w 1864494"/>
                <a:gd name="connsiteY2" fmla="*/ 477166 h 2069316"/>
                <a:gd name="connsiteX3" fmla="*/ 1023505 w 1864494"/>
                <a:gd name="connsiteY3" fmla="*/ 171045 h 2069316"/>
                <a:gd name="connsiteX4" fmla="*/ 0 w 1864494"/>
                <a:gd name="connsiteY4" fmla="*/ 1390839 h 2069316"/>
                <a:gd name="connsiteX5" fmla="*/ 0 w 1864494"/>
                <a:gd name="connsiteY5" fmla="*/ 1390839 h 2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4494" h="2069316">
                  <a:moveTo>
                    <a:pt x="0" y="1390839"/>
                  </a:moveTo>
                  <a:cubicBezTo>
                    <a:pt x="510617" y="1805473"/>
                    <a:pt x="1158248" y="2057740"/>
                    <a:pt x="1864494" y="2069317"/>
                  </a:cubicBezTo>
                  <a:lnTo>
                    <a:pt x="1864494" y="477166"/>
                  </a:lnTo>
                  <a:cubicBezTo>
                    <a:pt x="1864494" y="32565"/>
                    <a:pt x="1309257" y="-169512"/>
                    <a:pt x="1023505" y="171045"/>
                  </a:cubicBezTo>
                  <a:lnTo>
                    <a:pt x="0" y="1390839"/>
                  </a:lnTo>
                  <a:cubicBezTo>
                    <a:pt x="0" y="1390766"/>
                    <a:pt x="0" y="1390839"/>
                    <a:pt x="0" y="13908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E571E3F-A79A-4F20-82AE-FA5BA8FF250D}"/>
                </a:ext>
              </a:extLst>
            </p:cNvPr>
            <p:cNvSpPr/>
            <p:nvPr/>
          </p:nvSpPr>
          <p:spPr>
            <a:xfrm>
              <a:off x="2563339" y="4386601"/>
              <a:ext cx="951407" cy="648840"/>
            </a:xfrm>
            <a:custGeom>
              <a:avLst/>
              <a:gdLst>
                <a:gd name="connsiteX0" fmla="*/ 110418 w 951407"/>
                <a:gd name="connsiteY0" fmla="*/ 171048 h 648840"/>
                <a:gd name="connsiteX1" fmla="*/ 0 w 951407"/>
                <a:gd name="connsiteY1" fmla="*/ 302641 h 648840"/>
                <a:gd name="connsiteX2" fmla="*/ 951407 w 951407"/>
                <a:gd name="connsiteY2" fmla="*/ 648840 h 648840"/>
                <a:gd name="connsiteX3" fmla="*/ 951407 w 951407"/>
                <a:gd name="connsiteY3" fmla="*/ 477096 h 648840"/>
                <a:gd name="connsiteX4" fmla="*/ 110418 w 951407"/>
                <a:gd name="connsiteY4" fmla="*/ 171048 h 6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407" h="648840">
                  <a:moveTo>
                    <a:pt x="110418" y="171048"/>
                  </a:moveTo>
                  <a:lnTo>
                    <a:pt x="0" y="302641"/>
                  </a:lnTo>
                  <a:cubicBezTo>
                    <a:pt x="263405" y="510214"/>
                    <a:pt x="592752" y="637776"/>
                    <a:pt x="951407" y="648840"/>
                  </a:cubicBezTo>
                  <a:lnTo>
                    <a:pt x="951407" y="477096"/>
                  </a:lnTo>
                  <a:cubicBezTo>
                    <a:pt x="951407" y="32568"/>
                    <a:pt x="396169" y="-169509"/>
                    <a:pt x="110418" y="171048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AE4CF5-4829-4C0C-9C63-E0A7CCB93B08}"/>
                </a:ext>
              </a:extLst>
            </p:cNvPr>
            <p:cNvSpPr txBox="1"/>
            <p:nvPr/>
          </p:nvSpPr>
          <p:spPr>
            <a:xfrm>
              <a:off x="2596930" y="4412629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06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DDA5085-A83A-4CF4-BB63-01305EED456E}"/>
                </a:ext>
              </a:extLst>
            </p:cNvPr>
            <p:cNvSpPr txBox="1"/>
            <p:nvPr/>
          </p:nvSpPr>
          <p:spPr>
            <a:xfrm>
              <a:off x="1791546" y="5209566"/>
              <a:ext cx="1850814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Focus on finding the gaps where we can support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F4F3DA31-2B9B-4541-84A8-A054A57E3C3D}"/>
              </a:ext>
            </a:extLst>
          </p:cNvPr>
          <p:cNvGrpSpPr/>
          <p:nvPr/>
        </p:nvGrpSpPr>
        <p:grpSpPr>
          <a:xfrm>
            <a:off x="5482347" y="3709641"/>
            <a:ext cx="2345648" cy="2002738"/>
            <a:chOff x="580147" y="3709641"/>
            <a:chExt cx="2345648" cy="2002738"/>
          </a:xfrm>
        </p:grpSpPr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3960CACD-37F9-4F65-9704-D5B24B595763}"/>
                </a:ext>
              </a:extLst>
            </p:cNvPr>
            <p:cNvSpPr/>
            <p:nvPr/>
          </p:nvSpPr>
          <p:spPr>
            <a:xfrm>
              <a:off x="580147" y="3709641"/>
              <a:ext cx="2129034" cy="2002738"/>
            </a:xfrm>
            <a:custGeom>
              <a:avLst/>
              <a:gdLst>
                <a:gd name="connsiteX0" fmla="*/ 0 w 2129034"/>
                <a:gd name="connsiteY0" fmla="*/ 284417 h 2002738"/>
                <a:gd name="connsiteX1" fmla="*/ 992438 w 2129034"/>
                <a:gd name="connsiteY1" fmla="*/ 2002738 h 2002738"/>
                <a:gd name="connsiteX2" fmla="*/ 2016016 w 2129034"/>
                <a:gd name="connsiteY2" fmla="*/ 782871 h 2002738"/>
                <a:gd name="connsiteX3" fmla="*/ 1568558 w 2129034"/>
                <a:gd name="connsiteY3" fmla="*/ 7824 h 2002738"/>
                <a:gd name="connsiteX4" fmla="*/ 0 w 2129034"/>
                <a:gd name="connsiteY4" fmla="*/ 284417 h 2002738"/>
                <a:gd name="connsiteX5" fmla="*/ 0 w 2129034"/>
                <a:gd name="connsiteY5" fmla="*/ 284417 h 200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9034" h="2002738">
                  <a:moveTo>
                    <a:pt x="0" y="284417"/>
                  </a:moveTo>
                  <a:cubicBezTo>
                    <a:pt x="131006" y="965313"/>
                    <a:pt x="489002" y="1565465"/>
                    <a:pt x="992438" y="2002738"/>
                  </a:cubicBezTo>
                  <a:lnTo>
                    <a:pt x="2016016" y="782871"/>
                  </a:lnTo>
                  <a:cubicBezTo>
                    <a:pt x="2301768" y="442313"/>
                    <a:pt x="2006345" y="-69402"/>
                    <a:pt x="1568558" y="7824"/>
                  </a:cubicBezTo>
                  <a:lnTo>
                    <a:pt x="0" y="284417"/>
                  </a:lnTo>
                  <a:cubicBezTo>
                    <a:pt x="0" y="284344"/>
                    <a:pt x="0" y="284344"/>
                    <a:pt x="0" y="2844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2D933A65-D1E7-4C45-8E4E-D688181B974E}"/>
                </a:ext>
              </a:extLst>
            </p:cNvPr>
            <p:cNvSpPr/>
            <p:nvPr/>
          </p:nvSpPr>
          <p:spPr>
            <a:xfrm>
              <a:off x="1979159" y="3709641"/>
              <a:ext cx="729992" cy="914390"/>
            </a:xfrm>
            <a:custGeom>
              <a:avLst/>
              <a:gdLst>
                <a:gd name="connsiteX0" fmla="*/ 169473 w 729992"/>
                <a:gd name="connsiteY0" fmla="*/ 7824 h 914390"/>
                <a:gd name="connsiteX1" fmla="*/ 0 w 729992"/>
                <a:gd name="connsiteY1" fmla="*/ 37718 h 914390"/>
                <a:gd name="connsiteX2" fmla="*/ 506587 w 729992"/>
                <a:gd name="connsiteY2" fmla="*/ 914390 h 914390"/>
                <a:gd name="connsiteX3" fmla="*/ 616931 w 729992"/>
                <a:gd name="connsiteY3" fmla="*/ 782871 h 914390"/>
                <a:gd name="connsiteX4" fmla="*/ 169473 w 729992"/>
                <a:gd name="connsiteY4" fmla="*/ 7824 h 91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992" h="914390">
                  <a:moveTo>
                    <a:pt x="169473" y="7824"/>
                  </a:moveTo>
                  <a:lnTo>
                    <a:pt x="0" y="37718"/>
                  </a:lnTo>
                  <a:cubicBezTo>
                    <a:pt x="71731" y="382965"/>
                    <a:pt x="253293" y="687914"/>
                    <a:pt x="506587" y="914390"/>
                  </a:cubicBezTo>
                  <a:lnTo>
                    <a:pt x="616931" y="782871"/>
                  </a:lnTo>
                  <a:cubicBezTo>
                    <a:pt x="902756" y="442313"/>
                    <a:pt x="607333" y="-69402"/>
                    <a:pt x="169473" y="7824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7CF90D-D084-47B1-BCE6-65EB3BF0D030}"/>
                </a:ext>
              </a:extLst>
            </p:cNvPr>
            <p:cNvSpPr txBox="1"/>
            <p:nvPr/>
          </p:nvSpPr>
          <p:spPr>
            <a:xfrm>
              <a:off x="1906647" y="3817661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07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C249A5A5-8EF4-4852-A45E-679F339EAE6A}"/>
                </a:ext>
              </a:extLst>
            </p:cNvPr>
            <p:cNvSpPr txBox="1"/>
            <p:nvPr/>
          </p:nvSpPr>
          <p:spPr>
            <a:xfrm>
              <a:off x="734561" y="4137558"/>
              <a:ext cx="16583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Understand if there are areas where you won’t need our support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B7D18EFA-E5B5-4C8D-991F-5D5B91E42DE7}"/>
              </a:ext>
            </a:extLst>
          </p:cNvPr>
          <p:cNvGrpSpPr/>
          <p:nvPr/>
        </p:nvGrpSpPr>
        <p:grpSpPr>
          <a:xfrm>
            <a:off x="5390637" y="1939869"/>
            <a:ext cx="2294446" cy="1954323"/>
            <a:chOff x="488437" y="1939869"/>
            <a:chExt cx="2294446" cy="1954323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26C0BCED-0A1E-4803-A974-130153A07450}"/>
                </a:ext>
              </a:extLst>
            </p:cNvPr>
            <p:cNvSpPr/>
            <p:nvPr/>
          </p:nvSpPr>
          <p:spPr>
            <a:xfrm>
              <a:off x="525049" y="1939869"/>
              <a:ext cx="1999796" cy="1954323"/>
            </a:xfrm>
            <a:custGeom>
              <a:avLst/>
              <a:gdLst>
                <a:gd name="connsiteX0" fmla="*/ 0 w 1999796"/>
                <a:gd name="connsiteY0" fmla="*/ 1476311 h 1954323"/>
                <a:gd name="connsiteX1" fmla="*/ 37514 w 1999796"/>
                <a:gd name="connsiteY1" fmla="*/ 1954323 h 1954323"/>
                <a:gd name="connsiteX2" fmla="*/ 1605999 w 1999796"/>
                <a:gd name="connsiteY2" fmla="*/ 1677730 h 1954323"/>
                <a:gd name="connsiteX3" fmla="*/ 1761404 w 1999796"/>
                <a:gd name="connsiteY3" fmla="*/ 796369 h 1954323"/>
                <a:gd name="connsiteX4" fmla="*/ 382102 w 1999796"/>
                <a:gd name="connsiteY4" fmla="*/ 0 h 1954323"/>
                <a:gd name="connsiteX5" fmla="*/ 0 w 1999796"/>
                <a:gd name="connsiteY5" fmla="*/ 1476311 h 195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9796" h="1954323">
                  <a:moveTo>
                    <a:pt x="0" y="1476311"/>
                  </a:moveTo>
                  <a:cubicBezTo>
                    <a:pt x="0" y="1638970"/>
                    <a:pt x="12895" y="1798625"/>
                    <a:pt x="37514" y="1954323"/>
                  </a:cubicBezTo>
                  <a:lnTo>
                    <a:pt x="1605999" y="1677730"/>
                  </a:lnTo>
                  <a:cubicBezTo>
                    <a:pt x="2043859" y="1600504"/>
                    <a:pt x="2146436" y="1018669"/>
                    <a:pt x="1761404" y="796369"/>
                  </a:cubicBezTo>
                  <a:lnTo>
                    <a:pt x="382102" y="0"/>
                  </a:lnTo>
                  <a:cubicBezTo>
                    <a:pt x="138773" y="437200"/>
                    <a:pt x="0" y="940490"/>
                    <a:pt x="0" y="147631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6B4ACEFD-B381-42CF-856C-389D5FE4FB75}"/>
                </a:ext>
              </a:extLst>
            </p:cNvPr>
            <p:cNvSpPr/>
            <p:nvPr/>
          </p:nvSpPr>
          <p:spPr>
            <a:xfrm>
              <a:off x="1945309" y="2650219"/>
              <a:ext cx="579536" cy="997200"/>
            </a:xfrm>
            <a:custGeom>
              <a:avLst/>
              <a:gdLst>
                <a:gd name="connsiteX0" fmla="*/ 341144 w 579536"/>
                <a:gd name="connsiteY0" fmla="*/ 86019 h 997200"/>
                <a:gd name="connsiteX1" fmla="*/ 192187 w 579536"/>
                <a:gd name="connsiteY1" fmla="*/ 0 h 997200"/>
                <a:gd name="connsiteX2" fmla="*/ 0 w 579536"/>
                <a:gd name="connsiteY2" fmla="*/ 765888 h 997200"/>
                <a:gd name="connsiteX3" fmla="*/ 16486 w 579536"/>
                <a:gd name="connsiteY3" fmla="*/ 997201 h 997200"/>
                <a:gd name="connsiteX4" fmla="*/ 185739 w 579536"/>
                <a:gd name="connsiteY4" fmla="*/ 967380 h 997200"/>
                <a:gd name="connsiteX5" fmla="*/ 341144 w 579536"/>
                <a:gd name="connsiteY5" fmla="*/ 86019 h 9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9536" h="997200">
                  <a:moveTo>
                    <a:pt x="341144" y="86019"/>
                  </a:moveTo>
                  <a:lnTo>
                    <a:pt x="192187" y="0"/>
                  </a:lnTo>
                  <a:cubicBezTo>
                    <a:pt x="69606" y="228088"/>
                    <a:pt x="0" y="488856"/>
                    <a:pt x="0" y="765888"/>
                  </a:cubicBezTo>
                  <a:cubicBezTo>
                    <a:pt x="0" y="844433"/>
                    <a:pt x="5715" y="921660"/>
                    <a:pt x="16486" y="997201"/>
                  </a:cubicBezTo>
                  <a:lnTo>
                    <a:pt x="185739" y="967380"/>
                  </a:lnTo>
                  <a:cubicBezTo>
                    <a:pt x="623599" y="890227"/>
                    <a:pt x="726176" y="308319"/>
                    <a:pt x="341144" y="86019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4BFFACC-5E2D-46EC-900D-844A0533E683}"/>
                </a:ext>
              </a:extLst>
            </p:cNvPr>
            <p:cNvSpPr txBox="1"/>
            <p:nvPr/>
          </p:nvSpPr>
          <p:spPr>
            <a:xfrm>
              <a:off x="1763735" y="2901886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08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D693D439-7589-42B4-8656-097FDB5A9FDD}"/>
                </a:ext>
              </a:extLst>
            </p:cNvPr>
            <p:cNvSpPr txBox="1"/>
            <p:nvPr/>
          </p:nvSpPr>
          <p:spPr>
            <a:xfrm>
              <a:off x="488437" y="2564657"/>
              <a:ext cx="16583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Training requirements and delivery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D6A8776-9921-441D-A911-709CB0798E8D}"/>
              </a:ext>
            </a:extLst>
          </p:cNvPr>
          <p:cNvGrpSpPr/>
          <p:nvPr/>
        </p:nvGrpSpPr>
        <p:grpSpPr>
          <a:xfrm>
            <a:off x="5860053" y="576320"/>
            <a:ext cx="2256316" cy="2137877"/>
            <a:chOff x="957853" y="576320"/>
            <a:chExt cx="2256316" cy="2137877"/>
          </a:xfrm>
        </p:grpSpPr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DB35F29-81F0-4A0F-B6F9-08EC225C017A}"/>
                </a:ext>
              </a:extLst>
            </p:cNvPr>
            <p:cNvSpPr/>
            <p:nvPr/>
          </p:nvSpPr>
          <p:spPr>
            <a:xfrm>
              <a:off x="957853" y="576320"/>
              <a:ext cx="2095058" cy="2137877"/>
            </a:xfrm>
            <a:custGeom>
              <a:avLst/>
              <a:gdLst>
                <a:gd name="connsiteX0" fmla="*/ 1520053 w 2095058"/>
                <a:gd name="connsiteY0" fmla="*/ 0 h 2137877"/>
                <a:gd name="connsiteX1" fmla="*/ 0 w 2095058"/>
                <a:gd name="connsiteY1" fmla="*/ 1275846 h 2137877"/>
                <a:gd name="connsiteX2" fmla="*/ 1379302 w 2095058"/>
                <a:gd name="connsiteY2" fmla="*/ 2072214 h 2137877"/>
                <a:gd name="connsiteX3" fmla="*/ 2064887 w 2095058"/>
                <a:gd name="connsiteY3" fmla="*/ 1496973 h 2137877"/>
                <a:gd name="connsiteX4" fmla="*/ 1520053 w 2095058"/>
                <a:gd name="connsiteY4" fmla="*/ 0 h 213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058" h="2137877">
                  <a:moveTo>
                    <a:pt x="1520053" y="0"/>
                  </a:moveTo>
                  <a:cubicBezTo>
                    <a:pt x="882167" y="244428"/>
                    <a:pt x="347592" y="697528"/>
                    <a:pt x="0" y="1275846"/>
                  </a:cubicBezTo>
                  <a:lnTo>
                    <a:pt x="1379302" y="2072214"/>
                  </a:lnTo>
                  <a:cubicBezTo>
                    <a:pt x="1764335" y="2294514"/>
                    <a:pt x="2216922" y="1914684"/>
                    <a:pt x="2064887" y="1496973"/>
                  </a:cubicBezTo>
                  <a:lnTo>
                    <a:pt x="152005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B0F92484-90D1-4F2F-A58A-A62E0EABE47C}"/>
                </a:ext>
              </a:extLst>
            </p:cNvPr>
            <p:cNvSpPr/>
            <p:nvPr/>
          </p:nvSpPr>
          <p:spPr>
            <a:xfrm>
              <a:off x="2188344" y="1911440"/>
              <a:ext cx="864567" cy="802690"/>
            </a:xfrm>
            <a:custGeom>
              <a:avLst/>
              <a:gdLst>
                <a:gd name="connsiteX0" fmla="*/ 834396 w 864567"/>
                <a:gd name="connsiteY0" fmla="*/ 161780 h 802690"/>
                <a:gd name="connsiteX1" fmla="*/ 775560 w 864567"/>
                <a:gd name="connsiteY1" fmla="*/ 0 h 802690"/>
                <a:gd name="connsiteX2" fmla="*/ 0 w 864567"/>
                <a:gd name="connsiteY2" fmla="*/ 651075 h 802690"/>
                <a:gd name="connsiteX3" fmla="*/ 148884 w 864567"/>
                <a:gd name="connsiteY3" fmla="*/ 737020 h 802690"/>
                <a:gd name="connsiteX4" fmla="*/ 834396 w 864567"/>
                <a:gd name="connsiteY4" fmla="*/ 161780 h 80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567" h="802690">
                  <a:moveTo>
                    <a:pt x="834396" y="161780"/>
                  </a:moveTo>
                  <a:lnTo>
                    <a:pt x="775560" y="0"/>
                  </a:lnTo>
                  <a:cubicBezTo>
                    <a:pt x="452807" y="129175"/>
                    <a:pt x="181343" y="359168"/>
                    <a:pt x="0" y="651075"/>
                  </a:cubicBezTo>
                  <a:lnTo>
                    <a:pt x="148884" y="737020"/>
                  </a:lnTo>
                  <a:cubicBezTo>
                    <a:pt x="533843" y="959320"/>
                    <a:pt x="986430" y="579563"/>
                    <a:pt x="834396" y="161780"/>
                  </a:cubicBezTo>
                  <a:close/>
                </a:path>
              </a:pathLst>
            </a:cu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A79F1D-BC4E-48AE-B2B8-DA97E32CD3D9}"/>
                </a:ext>
              </a:extLst>
            </p:cNvPr>
            <p:cNvSpPr txBox="1"/>
            <p:nvPr/>
          </p:nvSpPr>
          <p:spPr>
            <a:xfrm>
              <a:off x="2195021" y="2072191"/>
              <a:ext cx="1019148" cy="555926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09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B950AE8-2732-4356-B7E2-6F45E549D1EE}"/>
                </a:ext>
              </a:extLst>
            </p:cNvPr>
            <p:cNvSpPr txBox="1"/>
            <p:nvPr/>
          </p:nvSpPr>
          <p:spPr>
            <a:xfrm>
              <a:off x="1163119" y="1287951"/>
              <a:ext cx="165834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180000" tIns="180000" rIns="180000" bIns="180000" anchor="ctr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Partner Hub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anose="020B0604020202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8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Training and Onboarding</a:t>
            </a:r>
            <a:endParaRPr lang="en-GB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094A6-5F2D-89BA-B3CB-81CEFCF5B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18562" y="1086375"/>
            <a:ext cx="5237738" cy="4882625"/>
          </a:xfrm>
          <a:prstGeom prst="roundRect">
            <a:avLst>
              <a:gd name="adj" fmla="val 485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Training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3038" marR="0" lvl="0" indent="-1730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Sales </a:t>
            </a:r>
          </a:p>
          <a:p>
            <a:pPr marL="358775" marR="0" lvl="1" indent="-1857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Discovery &amp; qualification</a:t>
            </a:r>
          </a:p>
          <a:p>
            <a:pPr marL="358775" marR="0" lvl="1" indent="-1857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Run call out day sessions</a:t>
            </a:r>
            <a:b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3038" marR="0" lvl="2" indent="-1730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Commercial</a:t>
            </a:r>
          </a:p>
          <a:p>
            <a:pPr marL="358775" marR="0" lvl="3" indent="-1857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to increase margins with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EXPO.e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solutions</a:t>
            </a:r>
          </a:p>
          <a:p>
            <a:pPr marL="358775" marR="0" lvl="3" indent="-1857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Building additional value and new revenue streams with your customers</a:t>
            </a:r>
            <a:b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73038" marR="0" lvl="3" indent="-1730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Technical</a:t>
            </a:r>
          </a:p>
          <a:p>
            <a:pPr marL="358775" marR="0" lvl="4" indent="-1730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Cornerstone specific</a:t>
            </a:r>
          </a:p>
          <a:p>
            <a:pPr marL="358775" marR="0" lvl="4" indent="-1730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Solutions and overlay</a:t>
            </a:r>
          </a:p>
          <a:p>
            <a:pPr marL="358775" marR="0" lvl="4" indent="-173038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Operation NOC and Support delivery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59A01A87-F84A-4022-B030-70EB911EBE9F}"/>
              </a:ext>
            </a:extLst>
          </p:cNvPr>
          <p:cNvSpPr/>
          <p:nvPr/>
        </p:nvSpPr>
        <p:spPr>
          <a:xfrm>
            <a:off x="6127497" y="1086375"/>
            <a:ext cx="5237738" cy="4882625"/>
          </a:xfrm>
          <a:prstGeom prst="roundRect">
            <a:avLst>
              <a:gd name="adj" fmla="val 4858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Onboarding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Tailored strategy for your business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Structured plan to meet your growth objectives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Focus on new margin rich revenue streams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Enablement planning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Devise bespoke training program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Maximise the Partner Hub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Our Toolbox is your Toolbox - Find the gaps for growth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Our resources are your resources - maximise our resources for you</a:t>
            </a:r>
          </a:p>
          <a:p>
            <a:pPr marL="342900" marR="0" lvl="2" indent="-342900" algn="l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to engage </a:t>
            </a:r>
          </a:p>
        </p:txBody>
      </p:sp>
    </p:spTree>
    <p:extLst>
      <p:ext uri="{BB962C8B-B14F-4D97-AF65-F5344CB8AC3E}">
        <p14:creationId xmlns:p14="http://schemas.microsoft.com/office/powerpoint/2010/main" val="36747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7A635F-C7FB-8CF5-EB65-703DB63A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6089"/>
            <a:ext cx="12192000" cy="6477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D92E1-F0FA-564D-BB78-2DF0D99A51C3}"/>
              </a:ext>
            </a:extLst>
          </p:cNvPr>
          <p:cNvSpPr txBox="1">
            <a:spLocks/>
          </p:cNvSpPr>
          <p:nvPr/>
        </p:nvSpPr>
        <p:spPr>
          <a:xfrm>
            <a:off x="1719580" y="3677549"/>
            <a:ext cx="1763775" cy="13781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9E0013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9E0013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Calibri Light" charset="0"/>
              <a:cs typeface="Calibri Light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6A9F38-E85C-189A-E15C-21BFF20C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Factors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940FBC-6C1F-DE26-8472-66D281A8A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BA43A5-1659-E4A4-257C-A7F3C7A78EF9}"/>
              </a:ext>
            </a:extLst>
          </p:cNvPr>
          <p:cNvSpPr txBox="1">
            <a:spLocks/>
          </p:cNvSpPr>
          <p:nvPr/>
        </p:nvSpPr>
        <p:spPr>
          <a:xfrm>
            <a:off x="5188457" y="3239173"/>
            <a:ext cx="1815086" cy="876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9E0013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9E0013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Helvetica" pitchFamily="2" charset="0"/>
                <a:ea typeface="Calibri Light" charset="0"/>
                <a:cs typeface="Calibri Light" charset="0"/>
              </a:rPr>
              <a:t>Success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itchFamily="2" charset="0"/>
              <a:ea typeface="Calibri Light" charset="0"/>
              <a:cs typeface="Calibri Light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C473C3-41B4-645A-7868-98DA75824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88"/>
          <a:stretch/>
        </p:blipFill>
        <p:spPr>
          <a:xfrm>
            <a:off x="1719580" y="551012"/>
            <a:ext cx="8451836" cy="611558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CA6EAA-E84F-A4A9-51AE-6C9EB19573B2}"/>
              </a:ext>
            </a:extLst>
          </p:cNvPr>
          <p:cNvSpPr txBox="1">
            <a:spLocks/>
          </p:cNvSpPr>
          <p:nvPr/>
        </p:nvSpPr>
        <p:spPr>
          <a:xfrm>
            <a:off x="5188457" y="3239173"/>
            <a:ext cx="1815086" cy="876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9E0013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9E0013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Helvetica" pitchFamily="2" charset="0"/>
                <a:ea typeface="Calibri Light" charset="0"/>
                <a:cs typeface="Calibri Light" charset="0"/>
              </a:rPr>
              <a:t>Success Factors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itchFamily="2" charset="0"/>
              <a:ea typeface="Calibri Light" charset="0"/>
              <a:cs typeface="Calibri 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4C764-0361-5A98-B31B-78596DBFA469}"/>
              </a:ext>
            </a:extLst>
          </p:cNvPr>
          <p:cNvSpPr txBox="1"/>
          <p:nvPr/>
        </p:nvSpPr>
        <p:spPr>
          <a:xfrm>
            <a:off x="7353615" y="5825759"/>
            <a:ext cx="15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 Hub engagement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46217-ADB9-EBE5-8F73-1323E5117C08}"/>
              </a:ext>
            </a:extLst>
          </p:cNvPr>
          <p:cNvSpPr txBox="1"/>
          <p:nvPr/>
        </p:nvSpPr>
        <p:spPr>
          <a:xfrm>
            <a:off x="8708645" y="3239173"/>
            <a:ext cx="1810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Find the gaps - focus on Money-makers and quick wins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0A9E19-96F9-E4AA-CBA4-9D9BDDFAC587}"/>
              </a:ext>
            </a:extLst>
          </p:cNvPr>
          <p:cNvSpPr txBox="1"/>
          <p:nvPr/>
        </p:nvSpPr>
        <p:spPr>
          <a:xfrm>
            <a:off x="7353615" y="1131574"/>
            <a:ext cx="1810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Regular pipeline and closed business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F71F26-6808-A245-CB4E-2E88040E3A31}"/>
              </a:ext>
            </a:extLst>
          </p:cNvPr>
          <p:cNvSpPr txBox="1"/>
          <p:nvPr/>
        </p:nvSpPr>
        <p:spPr>
          <a:xfrm>
            <a:off x="3158329" y="5801405"/>
            <a:ext cx="1895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Identify, create and evolve plan for training requirements for team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FD30F-BC3D-FB42-C13C-616A360EDEBC}"/>
              </a:ext>
            </a:extLst>
          </p:cNvPr>
          <p:cNvSpPr txBox="1"/>
          <p:nvPr/>
        </p:nvSpPr>
        <p:spPr>
          <a:xfrm>
            <a:off x="1719580" y="3263223"/>
            <a:ext cx="176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Consistent onsite visits and engagement with all Account Managers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9712DC-5E8A-6E48-1BFD-EC3200019A8A}"/>
              </a:ext>
            </a:extLst>
          </p:cNvPr>
          <p:cNvSpPr txBox="1"/>
          <p:nvPr/>
        </p:nvSpPr>
        <p:spPr>
          <a:xfrm>
            <a:off x="3447462" y="1023852"/>
            <a:ext cx="1562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Agree and track defined approach to drive success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74DD-E803-7475-F73B-4D474EDE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 Hub - </a:t>
            </a:r>
            <a:r>
              <a:rPr lang="en-GB" dirty="0">
                <a:solidFill>
                  <a:schemeClr val="bg2"/>
                </a:solidFill>
              </a:rPr>
              <a:t>Partner Registration</a:t>
            </a:r>
          </a:p>
        </p:txBody>
      </p:sp>
      <p:pic>
        <p:nvPicPr>
          <p:cNvPr id="5" name="Picture 4" descr="A screenshot of a compute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95F7A996-F2E4-9C77-FFAC-DC859AB5F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6" y="805072"/>
            <a:ext cx="10671208" cy="5247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D7658472-9974-94AC-196F-5FA689C16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1265" y="2941432"/>
            <a:ext cx="1549470" cy="1549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59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B895D67-D89C-0E1F-E533-769FF72C6865}"/>
              </a:ext>
            </a:extLst>
          </p:cNvPr>
          <p:cNvSpPr txBox="1">
            <a:spLocks/>
          </p:cNvSpPr>
          <p:nvPr/>
        </p:nvSpPr>
        <p:spPr>
          <a:xfrm>
            <a:off x="396081" y="1131226"/>
            <a:ext cx="11399838" cy="4842191"/>
          </a:xfrm>
          <a:prstGeom prst="rect">
            <a:avLst/>
          </a:prstGeom>
        </p:spPr>
        <p:txBody>
          <a:bodyPr numCol="2"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Founded in 2002 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as an Ethernet-Only Carrier / Services Provider - Bootstrapper with £400K start-up capital</a:t>
            </a: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Organic growth to 2020 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Revenues £142m EBITDA £38.5m</a:t>
            </a: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Feb 2020 acquired Vysiion 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- an Engineering projects / installations / CNI / Data Centre &amp; Cybersecurity management company</a:t>
            </a: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Sept 2021 acquired Xpertex 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- Intelligence Services Cybersecurity company</a:t>
            </a: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Combined Group </a:t>
            </a: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2022 / 23 Revenues £206m; EBITDA £81m</a:t>
            </a: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chemeClr val="bg1"/>
                </a:solidFill>
                <a:latin typeface="Helvetica" pitchFamily="2" charset="0"/>
              </a:rPr>
              <a:t>With our commitment to customer service excellence, </a:t>
            </a:r>
            <a:r>
              <a:rPr lang="en-GB" sz="1500" b="1" dirty="0">
                <a:solidFill>
                  <a:schemeClr val="bg1"/>
                </a:solidFill>
                <a:latin typeface="Helvetica" pitchFamily="2" charset="0"/>
              </a:rPr>
              <a:t>we </a:t>
            </a:r>
            <a:r>
              <a:rPr lang="en-GB" sz="1500" b="1" dirty="0">
                <a:solidFill>
                  <a:schemeClr val="bg2"/>
                </a:solidFill>
                <a:latin typeface="Helvetica" pitchFamily="2" charset="0"/>
              </a:rPr>
              <a:t>invest 95% of our EBITDA back into people, technology and R&amp;D</a:t>
            </a:r>
            <a:endParaRPr lang="en-GB" sz="1500" b="1" kern="0" dirty="0">
              <a:solidFill>
                <a:schemeClr val="bg2"/>
              </a:solidFill>
              <a:latin typeface="Helvetica" pitchFamily="2" charset="0"/>
              <a:cs typeface="Helvetica" panose="020B0604020202020204" pitchFamily="34" charset="0"/>
            </a:endParaRP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Today, we have </a:t>
            </a: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3,000 clients, 820 employees 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&amp; operating to management standards with </a:t>
            </a: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9 ISO accreditations 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- recognised  as a World-Class IT Service Provider by BSI</a:t>
            </a: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And an exceptionally high </a:t>
            </a:r>
            <a:r>
              <a:rPr lang="en-US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‘LIVE REAL-TIME NPS’ score = 78 </a:t>
            </a:r>
            <a:r>
              <a:rPr lang="en-US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(Sept 2023) which is over four times higher than the industry average</a:t>
            </a:r>
            <a:endParaRPr lang="en-GB" sz="1500" kern="0" dirty="0">
              <a:solidFill>
                <a:schemeClr val="bg1"/>
              </a:solidFill>
              <a:latin typeface="Helvetica" pitchFamily="2" charset="0"/>
              <a:cs typeface="Helvetica" panose="020B0604020202020204" pitchFamily="34" charset="0"/>
            </a:endParaRP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For </a:t>
            </a: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21 years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, we built a reputation for designing, delivering and supporting bespoke and complex Network / Cloud / IT / UCC projects to deliver customer outcomes</a:t>
            </a: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We have</a:t>
            </a:r>
            <a:r>
              <a:rPr lang="en-GB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 invested £120m building a homogenous Layer 2 Ethernet network </a:t>
            </a:r>
            <a:r>
              <a:rPr lang="en-GB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with reach throughout UK &amp; internationally, with further investment in our Cloud architecture and Microsoft Teams infrastructure. We call this our ‘non-stop compute platform’</a:t>
            </a:r>
            <a:endParaRPr lang="en-US" sz="1500" kern="0" dirty="0">
              <a:solidFill>
                <a:schemeClr val="bg1"/>
              </a:solidFill>
              <a:latin typeface="Helvetica" pitchFamily="2" charset="0"/>
              <a:cs typeface="Helvetica" panose="020B0604020202020204" pitchFamily="34" charset="0"/>
            </a:endParaRPr>
          </a:p>
          <a:p>
            <a:pPr marL="285750" indent="-285750" defTabSz="9144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‘We treat your business as if it were our business’ assuring we deliver our clients </a:t>
            </a:r>
            <a:r>
              <a:rPr lang="en-US" sz="1500" b="1" kern="0" dirty="0">
                <a:solidFill>
                  <a:schemeClr val="bg2"/>
                </a:solidFill>
                <a:latin typeface="Helvetica" pitchFamily="2" charset="0"/>
                <a:cs typeface="Helvetica" panose="020B0604020202020204" pitchFamily="34" charset="0"/>
              </a:rPr>
              <a:t>‘Peace of Mind-as-a-Service’ </a:t>
            </a:r>
            <a:r>
              <a:rPr lang="en-US" sz="1500" kern="0" dirty="0">
                <a:solidFill>
                  <a:schemeClr val="bg1"/>
                </a:solidFill>
                <a:latin typeface="Helvetica" pitchFamily="2" charset="0"/>
                <a:cs typeface="Helvetica" panose="020B0604020202020204" pitchFamily="34" charset="0"/>
              </a:rPr>
              <a:t>backed by full stack SLA’s</a:t>
            </a:r>
            <a:endParaRPr lang="en-GB" sz="1500" kern="0" dirty="0">
              <a:solidFill>
                <a:schemeClr val="bg1"/>
              </a:solidFill>
              <a:latin typeface="Helvetica" pitchFamily="2" charset="0"/>
              <a:cs typeface="Helvetica" panose="020B0604020202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E9EE59E-96E9-77E1-A63A-E8B59028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History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27C2C9-4FBA-12CD-8A4E-B55D4A137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38CA7-CBD4-BCA1-EF4F-FF1F42BE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 Hub Live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89EFE-00D3-7BF8-497A-C58EC45524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C1A34-528C-77B2-7E76-905FB5E88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6" b="3464"/>
          <a:stretch/>
        </p:blipFill>
        <p:spPr>
          <a:xfrm>
            <a:off x="0" y="756175"/>
            <a:ext cx="12192000" cy="55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0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ysiion circle"/>
          <p:cNvSpPr/>
          <p:nvPr/>
        </p:nvSpPr>
        <p:spPr>
          <a:xfrm>
            <a:off x="3939507" y="2419950"/>
            <a:ext cx="2565070" cy="2458192"/>
          </a:xfrm>
          <a:prstGeom prst="ellipse">
            <a:avLst/>
          </a:prstGeom>
          <a:solidFill>
            <a:schemeClr val="accent4">
              <a:alpha val="8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Vysiion Ltd</a:t>
            </a:r>
          </a:p>
        </p:txBody>
      </p:sp>
      <p:sp>
        <p:nvSpPr>
          <p:cNvPr id="5" name="expertex circle"/>
          <p:cNvSpPr/>
          <p:nvPr/>
        </p:nvSpPr>
        <p:spPr>
          <a:xfrm>
            <a:off x="5924666" y="2513490"/>
            <a:ext cx="2565070" cy="2458192"/>
          </a:xfrm>
          <a:prstGeom prst="ellipse">
            <a:avLst/>
          </a:prstGeom>
          <a:solidFill>
            <a:schemeClr val="accent6">
              <a:alpha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Xpertex</a:t>
            </a: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Ltd</a:t>
            </a:r>
          </a:p>
        </p:txBody>
      </p:sp>
      <p:sp>
        <p:nvSpPr>
          <p:cNvPr id="2" name="expo circle"/>
          <p:cNvSpPr/>
          <p:nvPr/>
        </p:nvSpPr>
        <p:spPr>
          <a:xfrm>
            <a:off x="4867762" y="892357"/>
            <a:ext cx="2565070" cy="2458192"/>
          </a:xfrm>
          <a:prstGeom prst="ellipse">
            <a:avLst/>
          </a:prstGeom>
          <a:solidFill>
            <a:schemeClr val="accent2">
              <a:alpha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Exponential-e Ltd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441A0-3AE7-4C89-9C2A-8CB512669C82}"/>
              </a:ext>
            </a:extLst>
          </p:cNvPr>
          <p:cNvSpPr txBox="1"/>
          <p:nvPr/>
        </p:nvSpPr>
        <p:spPr>
          <a:xfrm>
            <a:off x="9096349" y="418599"/>
            <a:ext cx="29752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Exponential-e group has over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65 years of experience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credentials and capabilities in delivering critical infrastructure to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both the public and private sectors.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combined skills and expertise of the 3 companies now make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‘military-grade’ solutions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more accessible and available to our partners underpinning critical partners customer solutions.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060" y="1181126"/>
            <a:ext cx="3261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Exponential-e</a:t>
            </a:r>
            <a:b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Infrastructure, cloud architecture, solutions delivery, long experience in corporate cyber services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24 / 7 CSOC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Founded October 2002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060" y="3429000"/>
            <a:ext cx="3261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Vysiion</a:t>
            </a:r>
            <a:b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Security-Cleared staff, LIST-X accreditation &amp; track record in delivering Defence &amp; CNI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Acquired February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11505" y="4002186"/>
            <a:ext cx="27267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err="1">
                <a:ln>
                  <a:noFill/>
                </a:ln>
                <a:solidFill>
                  <a:srgbClr val="00FF2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Xpertex</a:t>
            </a:r>
            <a:endParaRPr kumimoji="0" lang="en-GB" sz="1500" b="1" i="0" u="none" strike="noStrike" kern="1200" cap="none" spc="0" normalizeH="0" baseline="0" noProof="0">
              <a:ln>
                <a:noFill/>
              </a:ln>
              <a:solidFill>
                <a:srgbClr val="00FF2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Security-Cleared staff &amp; track record in delivering ‘Information Assured’ solutions into the Intelligence &amp; CNI sectors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Acquired September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Exponential-e group"/>
          <p:cNvSpPr/>
          <p:nvPr/>
        </p:nvSpPr>
        <p:spPr>
          <a:xfrm>
            <a:off x="3724732" y="759571"/>
            <a:ext cx="5009153" cy="4958568"/>
          </a:xfrm>
          <a:prstGeom prst="ellipse">
            <a:avLst/>
          </a:prstGeom>
          <a:solidFill>
            <a:schemeClr val="accent2">
              <a:alpha val="83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Exponential-e Group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x820 people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x450 engineers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93684E-589A-6E74-1596-C4892138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06C347-B52D-91C0-C456-27A9F6CBF2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8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  <p:bldP spid="7" grpId="0"/>
      <p:bldP spid="8" grpId="0"/>
      <p:bldP spid="10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962B9-D588-4C0E-B32C-4B43DFAF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Financial Standing: </a:t>
            </a:r>
            <a:r>
              <a:rPr lang="en-GB" dirty="0"/>
              <a:t>Exponential Growth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5CC42F-46A6-DE79-7D50-3D54A7AFB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EDA030-F33B-011B-CC72-087EC69D9A35}"/>
              </a:ext>
            </a:extLst>
          </p:cNvPr>
          <p:cNvGrpSpPr/>
          <p:nvPr/>
        </p:nvGrpSpPr>
        <p:grpSpPr>
          <a:xfrm>
            <a:off x="152400" y="730775"/>
            <a:ext cx="7302500" cy="5569986"/>
            <a:chOff x="553023" y="18253"/>
            <a:chExt cx="11387488" cy="6968706"/>
          </a:xfrm>
        </p:grpSpPr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CE789DCC-33B0-B574-9B1F-CBE2636C641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77495766"/>
                </p:ext>
              </p:extLst>
            </p:nvPr>
          </p:nvGraphicFramePr>
          <p:xfrm>
            <a:off x="553023" y="18253"/>
            <a:ext cx="11387488" cy="69687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7CE8D6-AE7F-FFFC-5DF7-D1402EA0D12C}"/>
                </a:ext>
              </a:extLst>
            </p:cNvPr>
            <p:cNvGrpSpPr/>
            <p:nvPr/>
          </p:nvGrpSpPr>
          <p:grpSpPr>
            <a:xfrm>
              <a:off x="2621589" y="387911"/>
              <a:ext cx="9208229" cy="3384380"/>
              <a:chOff x="2621589" y="387911"/>
              <a:chExt cx="9208229" cy="3384380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AC8100E-23D7-6E2D-E7D8-7481D2F11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7304" y="718374"/>
                <a:ext cx="3192599" cy="2642357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CD1D4A6-8CB4-B019-1F2F-160CCA0D6DD3}"/>
                  </a:ext>
                </a:extLst>
              </p:cNvPr>
              <p:cNvSpPr txBox="1"/>
              <p:nvPr/>
            </p:nvSpPr>
            <p:spPr>
              <a:xfrm rot="2551463">
                <a:off x="2735871" y="1870092"/>
                <a:ext cx="3623566" cy="3200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BREXIT </a:t>
                </a: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+</a:t>
                </a: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Global Financial Uncertainty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238037B-5BCC-3057-6BE2-BD3B0A4DB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1589" y="718374"/>
                <a:ext cx="6462654" cy="1474351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60CA5534-2EDA-F8E3-05B5-B3E609FA4D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7304" y="718374"/>
                <a:ext cx="8218497" cy="711824"/>
              </a:xfrm>
              <a:prstGeom prst="straightConnector1">
                <a:avLst/>
              </a:prstGeom>
              <a:ln w="2540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2E0A081-7E00-45D1-5091-FDD014554644}"/>
                  </a:ext>
                </a:extLst>
              </p:cNvPr>
              <p:cNvSpPr txBox="1"/>
              <p:nvPr/>
            </p:nvSpPr>
            <p:spPr>
              <a:xfrm rot="802788">
                <a:off x="4760681" y="1320835"/>
                <a:ext cx="3931210" cy="30805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COVID-19 </a:t>
                </a: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+</a:t>
                </a: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Global Financial Uncertainty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83FEB21-FB00-8FEB-6E26-93FEBA9484B2}"/>
                  </a:ext>
                </a:extLst>
              </p:cNvPr>
              <p:cNvGrpSpPr/>
              <p:nvPr/>
            </p:nvGrpSpPr>
            <p:grpSpPr>
              <a:xfrm>
                <a:off x="10715814" y="387911"/>
                <a:ext cx="1114004" cy="1003303"/>
                <a:chOff x="10622681" y="1132978"/>
                <a:chExt cx="1114004" cy="1003303"/>
              </a:xfrm>
            </p:grpSpPr>
            <p:sp>
              <p:nvSpPr>
                <p:cNvPr id="62" name="5-Point Star 26">
                  <a:extLst>
                    <a:ext uri="{FF2B5EF4-FFF2-40B4-BE49-F238E27FC236}">
                      <a16:creationId xmlns:a16="http://schemas.microsoft.com/office/drawing/2014/main" id="{2156FC83-4189-F2C1-95E5-B12AAAD4AB41}"/>
                    </a:ext>
                  </a:extLst>
                </p:cNvPr>
                <p:cNvSpPr/>
                <p:nvPr/>
              </p:nvSpPr>
              <p:spPr>
                <a:xfrm>
                  <a:off x="10622681" y="1132978"/>
                  <a:ext cx="1114004" cy="1003303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741D0CD-69E4-34F2-446F-7C54CC3FBDAB}"/>
                    </a:ext>
                  </a:extLst>
                </p:cNvPr>
                <p:cNvSpPr txBox="1"/>
                <p:nvPr/>
              </p:nvSpPr>
              <p:spPr>
                <a:xfrm>
                  <a:off x="10675916" y="1588716"/>
                  <a:ext cx="967817" cy="269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rPr>
                    <a:t> 5.0 </a:t>
                  </a: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7A7D033-1E09-C42C-2EB5-622CF15F0AFF}"/>
                  </a:ext>
                </a:extLst>
              </p:cNvPr>
              <p:cNvSpPr txBox="1"/>
              <p:nvPr/>
            </p:nvSpPr>
            <p:spPr>
              <a:xfrm rot="332628">
                <a:off x="5569456" y="924263"/>
                <a:ext cx="5258190" cy="300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POST-PANDEMIC SUPPLY CHAINS </a:t>
                </a: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+ Geo-Political Headwinds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C298BC2-3551-F3E5-4FF0-61E986A3C1AA}"/>
                  </a:ext>
                </a:extLst>
              </p:cNvPr>
              <p:cNvGrpSpPr/>
              <p:nvPr/>
            </p:nvGrpSpPr>
            <p:grpSpPr>
              <a:xfrm>
                <a:off x="7819280" y="1899991"/>
                <a:ext cx="705692" cy="603522"/>
                <a:chOff x="10237552" y="1254161"/>
                <a:chExt cx="1114004" cy="952719"/>
              </a:xfrm>
            </p:grpSpPr>
            <p:sp>
              <p:nvSpPr>
                <p:cNvPr id="60" name="5-Point Star 26">
                  <a:extLst>
                    <a:ext uri="{FF2B5EF4-FFF2-40B4-BE49-F238E27FC236}">
                      <a16:creationId xmlns:a16="http://schemas.microsoft.com/office/drawing/2014/main" id="{C7A6C43A-14C9-52D9-919F-23F3C437516C}"/>
                    </a:ext>
                  </a:extLst>
                </p:cNvPr>
                <p:cNvSpPr/>
                <p:nvPr/>
              </p:nvSpPr>
              <p:spPr>
                <a:xfrm>
                  <a:off x="10237552" y="1254161"/>
                  <a:ext cx="1114004" cy="952719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A85A385-66A0-E660-66CE-37C15EC00858}"/>
                    </a:ext>
                  </a:extLst>
                </p:cNvPr>
                <p:cNvSpPr txBox="1"/>
                <p:nvPr/>
              </p:nvSpPr>
              <p:spPr>
                <a:xfrm>
                  <a:off x="10300977" y="1585130"/>
                  <a:ext cx="967818" cy="4255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rPr>
                    <a:t> 4.0 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A2BE08F-C837-3AAA-D9B4-C500DFC26CA7}"/>
                  </a:ext>
                </a:extLst>
              </p:cNvPr>
              <p:cNvGrpSpPr/>
              <p:nvPr/>
            </p:nvGrpSpPr>
            <p:grpSpPr>
              <a:xfrm>
                <a:off x="2682948" y="3202954"/>
                <a:ext cx="642683" cy="569337"/>
                <a:chOff x="11194556" y="31424"/>
                <a:chExt cx="1189016" cy="1053320"/>
              </a:xfrm>
            </p:grpSpPr>
            <p:sp>
              <p:nvSpPr>
                <p:cNvPr id="58" name="5-Point Star 26">
                  <a:extLst>
                    <a:ext uri="{FF2B5EF4-FFF2-40B4-BE49-F238E27FC236}">
                      <a16:creationId xmlns:a16="http://schemas.microsoft.com/office/drawing/2014/main" id="{DF0DF216-C42B-87E5-B78D-B34BAE0AFFBA}"/>
                    </a:ext>
                  </a:extLst>
                </p:cNvPr>
                <p:cNvSpPr/>
                <p:nvPr/>
              </p:nvSpPr>
              <p:spPr>
                <a:xfrm>
                  <a:off x="11213695" y="31424"/>
                  <a:ext cx="1114003" cy="1053320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7F563DD-854F-64A3-A2A7-B4532E7DA58E}"/>
                    </a:ext>
                  </a:extLst>
                </p:cNvPr>
                <p:cNvSpPr txBox="1"/>
                <p:nvPr/>
              </p:nvSpPr>
              <p:spPr>
                <a:xfrm>
                  <a:off x="11194556" y="409470"/>
                  <a:ext cx="1189016" cy="498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</a:rPr>
                    <a:t>3.0</a:t>
                  </a:r>
                </a:p>
              </p:txBody>
            </p:sp>
          </p:grp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58E4E3-0B4B-D66B-7FE0-E4D12744008B}"/>
              </a:ext>
            </a:extLst>
          </p:cNvPr>
          <p:cNvSpPr/>
          <p:nvPr/>
        </p:nvSpPr>
        <p:spPr>
          <a:xfrm>
            <a:off x="7506277" y="756175"/>
            <a:ext cx="4228523" cy="5301726"/>
          </a:xfrm>
          <a:prstGeom prst="roundRect">
            <a:avLst>
              <a:gd name="adj" fmla="val 1772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2022 / 23 Turnover - £206m.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2022 / 23 EBITDA - £81m.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Completed Acquisition of Vysiion Ltd in Feb 2020 and 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Xpertex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Ltd in Sep 2021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2023 / 24 Projected Turnover - £227m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2023 / 24 Projected EBITDA - £88m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17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Compound Average Growth Rate (CAGR) on Revenue: 2019 - 2022.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Strong Balance Sheet - Financial Stability D&amp;B Rating 1.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BSI select Exponential-e as a case study and recognised; “Exponential-e is a world-class ICT services provider”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Megabuyte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Top 50 best performing, privately owned-technology companies in the UK Mid-Market.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820 Skilled and Motivated personal 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 BSI / ISO accreditations.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631" y="4692210"/>
            <a:ext cx="12188369" cy="216579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560946" y="3629051"/>
            <a:ext cx="2349861" cy="3334894"/>
            <a:chOff x="3275435" y="2639415"/>
            <a:chExt cx="2349861" cy="3334894"/>
          </a:xfrm>
        </p:grpSpPr>
        <p:sp>
          <p:nvSpPr>
            <p:cNvPr id="16" name="Freeform 15"/>
            <p:cNvSpPr/>
            <p:nvPr/>
          </p:nvSpPr>
          <p:spPr>
            <a:xfrm>
              <a:off x="3444999" y="2639415"/>
              <a:ext cx="1941656" cy="2198804"/>
            </a:xfrm>
            <a:custGeom>
              <a:avLst/>
              <a:gdLst>
                <a:gd name="connsiteX0" fmla="*/ 1775460 w 3550920"/>
                <a:gd name="connsiteY0" fmla="*/ 0 h 4021194"/>
                <a:gd name="connsiteX1" fmla="*/ 3550920 w 3550920"/>
                <a:gd name="connsiteY1" fmla="*/ 1775460 h 4021194"/>
                <a:gd name="connsiteX2" fmla="*/ 2303428 w 3550920"/>
                <a:gd name="connsiteY2" fmla="*/ 3471099 h 4021194"/>
                <a:gd name="connsiteX3" fmla="*/ 2242123 w 3550920"/>
                <a:gd name="connsiteY3" fmla="*/ 3486862 h 4021194"/>
                <a:gd name="connsiteX4" fmla="*/ 2226626 w 3550920"/>
                <a:gd name="connsiteY4" fmla="*/ 3494251 h 4021194"/>
                <a:gd name="connsiteX5" fmla="*/ 2065018 w 3550920"/>
                <a:gd name="connsiteY5" fmla="*/ 3627121 h 4021194"/>
                <a:gd name="connsiteX6" fmla="*/ 1887217 w 3550920"/>
                <a:gd name="connsiteY6" fmla="*/ 3916653 h 4021194"/>
                <a:gd name="connsiteX7" fmla="*/ 1783077 w 3550920"/>
                <a:gd name="connsiteY7" fmla="*/ 4020793 h 4021194"/>
                <a:gd name="connsiteX8" fmla="*/ 1645917 w 3550920"/>
                <a:gd name="connsiteY8" fmla="*/ 3886173 h 4021194"/>
                <a:gd name="connsiteX9" fmla="*/ 1494788 w 3550920"/>
                <a:gd name="connsiteY9" fmla="*/ 3646170 h 4021194"/>
                <a:gd name="connsiteX10" fmla="*/ 1401651 w 3550920"/>
                <a:gd name="connsiteY10" fmla="*/ 3541725 h 4021194"/>
                <a:gd name="connsiteX11" fmla="*/ 1328569 w 3550920"/>
                <a:gd name="connsiteY11" fmla="*/ 3491946 h 4021194"/>
                <a:gd name="connsiteX12" fmla="*/ 1247493 w 3550920"/>
                <a:gd name="connsiteY12" fmla="*/ 3471099 h 4021194"/>
                <a:gd name="connsiteX13" fmla="*/ 0 w 3550920"/>
                <a:gd name="connsiteY13" fmla="*/ 1775460 h 4021194"/>
                <a:gd name="connsiteX14" fmla="*/ 1775460 w 3550920"/>
                <a:gd name="connsiteY14" fmla="*/ 0 h 402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920" h="4021194">
                  <a:moveTo>
                    <a:pt x="1775460" y="0"/>
                  </a:moveTo>
                  <a:cubicBezTo>
                    <a:pt x="2756019" y="0"/>
                    <a:pt x="3550920" y="794901"/>
                    <a:pt x="3550920" y="1775460"/>
                  </a:cubicBezTo>
                  <a:cubicBezTo>
                    <a:pt x="3550920" y="2572164"/>
                    <a:pt x="3026161" y="3246305"/>
                    <a:pt x="2303428" y="3471099"/>
                  </a:cubicBezTo>
                  <a:lnTo>
                    <a:pt x="2242123" y="3486862"/>
                  </a:lnTo>
                  <a:lnTo>
                    <a:pt x="2226626" y="3494251"/>
                  </a:lnTo>
                  <a:cubicBezTo>
                    <a:pt x="2179742" y="3517481"/>
                    <a:pt x="2114548" y="3555792"/>
                    <a:pt x="2065018" y="3627121"/>
                  </a:cubicBezTo>
                  <a:cubicBezTo>
                    <a:pt x="2018028" y="3708820"/>
                    <a:pt x="1934207" y="3851041"/>
                    <a:pt x="1887217" y="3916653"/>
                  </a:cubicBezTo>
                  <a:cubicBezTo>
                    <a:pt x="1840227" y="3982265"/>
                    <a:pt x="1823294" y="4025873"/>
                    <a:pt x="1783077" y="4020793"/>
                  </a:cubicBezTo>
                  <a:cubicBezTo>
                    <a:pt x="1742860" y="4015713"/>
                    <a:pt x="1720847" y="3998352"/>
                    <a:pt x="1645917" y="3886173"/>
                  </a:cubicBezTo>
                  <a:cubicBezTo>
                    <a:pt x="1597869" y="3823736"/>
                    <a:pt x="1546858" y="3735912"/>
                    <a:pt x="1494788" y="3646170"/>
                  </a:cubicBezTo>
                  <a:cubicBezTo>
                    <a:pt x="1473198" y="3607225"/>
                    <a:pt x="1439424" y="3572420"/>
                    <a:pt x="1401651" y="3541725"/>
                  </a:cubicBezTo>
                  <a:lnTo>
                    <a:pt x="1328569" y="3491946"/>
                  </a:lnTo>
                  <a:lnTo>
                    <a:pt x="1247493" y="3471099"/>
                  </a:lnTo>
                  <a:cubicBezTo>
                    <a:pt x="524759" y="3246305"/>
                    <a:pt x="0" y="2572164"/>
                    <a:pt x="0" y="1775460"/>
                  </a:cubicBezTo>
                  <a:cubicBezTo>
                    <a:pt x="0" y="794901"/>
                    <a:pt x="794901" y="0"/>
                    <a:pt x="177546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3495555" y="2783712"/>
              <a:ext cx="2129741" cy="21702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08" t="8508" r="56801" b="78200"/>
            <a:stretch/>
          </p:blipFill>
          <p:spPr>
            <a:xfrm>
              <a:off x="3903095" y="3173567"/>
              <a:ext cx="949124" cy="912296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3E8038-FC05-47C0-9525-38E5867A99EB}"/>
                </a:ext>
              </a:extLst>
            </p:cNvPr>
            <p:cNvSpPr txBox="1"/>
            <p:nvPr/>
          </p:nvSpPr>
          <p:spPr>
            <a:xfrm>
              <a:off x="3275435" y="4757863"/>
              <a:ext cx="2281944" cy="1216446"/>
            </a:xfrm>
            <a:prstGeom prst="roundRect">
              <a:avLst>
                <a:gd name="adj" fmla="val 7518"/>
              </a:avLst>
            </a:prstGeom>
            <a:noFill/>
            <a:ln>
              <a:noFill/>
            </a:ln>
          </p:spPr>
          <p:txBody>
            <a:bodyPr wrap="square" lIns="180000" tIns="180000" rIns="180000" bIns="180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New Technologies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&amp; Innovation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17876" y="3629051"/>
            <a:ext cx="2331142" cy="3334894"/>
            <a:chOff x="5684326" y="2639415"/>
            <a:chExt cx="2331142" cy="3334894"/>
          </a:xfrm>
        </p:grpSpPr>
        <p:sp>
          <p:nvSpPr>
            <p:cNvPr id="18" name="Freeform 17"/>
            <p:cNvSpPr/>
            <p:nvPr/>
          </p:nvSpPr>
          <p:spPr>
            <a:xfrm>
              <a:off x="5835171" y="2639415"/>
              <a:ext cx="1941656" cy="2198804"/>
            </a:xfrm>
            <a:custGeom>
              <a:avLst/>
              <a:gdLst>
                <a:gd name="connsiteX0" fmla="*/ 1775460 w 3550920"/>
                <a:gd name="connsiteY0" fmla="*/ 0 h 4021194"/>
                <a:gd name="connsiteX1" fmla="*/ 3550920 w 3550920"/>
                <a:gd name="connsiteY1" fmla="*/ 1775460 h 4021194"/>
                <a:gd name="connsiteX2" fmla="*/ 2303428 w 3550920"/>
                <a:gd name="connsiteY2" fmla="*/ 3471099 h 4021194"/>
                <a:gd name="connsiteX3" fmla="*/ 2242123 w 3550920"/>
                <a:gd name="connsiteY3" fmla="*/ 3486862 h 4021194"/>
                <a:gd name="connsiteX4" fmla="*/ 2226626 w 3550920"/>
                <a:gd name="connsiteY4" fmla="*/ 3494251 h 4021194"/>
                <a:gd name="connsiteX5" fmla="*/ 2065018 w 3550920"/>
                <a:gd name="connsiteY5" fmla="*/ 3627121 h 4021194"/>
                <a:gd name="connsiteX6" fmla="*/ 1887217 w 3550920"/>
                <a:gd name="connsiteY6" fmla="*/ 3916653 h 4021194"/>
                <a:gd name="connsiteX7" fmla="*/ 1783077 w 3550920"/>
                <a:gd name="connsiteY7" fmla="*/ 4020793 h 4021194"/>
                <a:gd name="connsiteX8" fmla="*/ 1645917 w 3550920"/>
                <a:gd name="connsiteY8" fmla="*/ 3886173 h 4021194"/>
                <a:gd name="connsiteX9" fmla="*/ 1494788 w 3550920"/>
                <a:gd name="connsiteY9" fmla="*/ 3646170 h 4021194"/>
                <a:gd name="connsiteX10" fmla="*/ 1401651 w 3550920"/>
                <a:gd name="connsiteY10" fmla="*/ 3541725 h 4021194"/>
                <a:gd name="connsiteX11" fmla="*/ 1328569 w 3550920"/>
                <a:gd name="connsiteY11" fmla="*/ 3491946 h 4021194"/>
                <a:gd name="connsiteX12" fmla="*/ 1247493 w 3550920"/>
                <a:gd name="connsiteY12" fmla="*/ 3471099 h 4021194"/>
                <a:gd name="connsiteX13" fmla="*/ 0 w 3550920"/>
                <a:gd name="connsiteY13" fmla="*/ 1775460 h 4021194"/>
                <a:gd name="connsiteX14" fmla="*/ 1775460 w 3550920"/>
                <a:gd name="connsiteY14" fmla="*/ 0 h 402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920" h="4021194">
                  <a:moveTo>
                    <a:pt x="1775460" y="0"/>
                  </a:moveTo>
                  <a:cubicBezTo>
                    <a:pt x="2756019" y="0"/>
                    <a:pt x="3550920" y="794901"/>
                    <a:pt x="3550920" y="1775460"/>
                  </a:cubicBezTo>
                  <a:cubicBezTo>
                    <a:pt x="3550920" y="2572164"/>
                    <a:pt x="3026161" y="3246305"/>
                    <a:pt x="2303428" y="3471099"/>
                  </a:cubicBezTo>
                  <a:lnTo>
                    <a:pt x="2242123" y="3486862"/>
                  </a:lnTo>
                  <a:lnTo>
                    <a:pt x="2226626" y="3494251"/>
                  </a:lnTo>
                  <a:cubicBezTo>
                    <a:pt x="2179742" y="3517481"/>
                    <a:pt x="2114548" y="3555792"/>
                    <a:pt x="2065018" y="3627121"/>
                  </a:cubicBezTo>
                  <a:cubicBezTo>
                    <a:pt x="2018028" y="3708820"/>
                    <a:pt x="1934207" y="3851041"/>
                    <a:pt x="1887217" y="3916653"/>
                  </a:cubicBezTo>
                  <a:cubicBezTo>
                    <a:pt x="1840227" y="3982265"/>
                    <a:pt x="1823294" y="4025873"/>
                    <a:pt x="1783077" y="4020793"/>
                  </a:cubicBezTo>
                  <a:cubicBezTo>
                    <a:pt x="1742860" y="4015713"/>
                    <a:pt x="1720847" y="3998352"/>
                    <a:pt x="1645917" y="3886173"/>
                  </a:cubicBezTo>
                  <a:cubicBezTo>
                    <a:pt x="1597869" y="3823736"/>
                    <a:pt x="1546858" y="3735912"/>
                    <a:pt x="1494788" y="3646170"/>
                  </a:cubicBezTo>
                  <a:cubicBezTo>
                    <a:pt x="1473198" y="3607225"/>
                    <a:pt x="1439424" y="3572420"/>
                    <a:pt x="1401651" y="3541725"/>
                  </a:cubicBezTo>
                  <a:lnTo>
                    <a:pt x="1328569" y="3491946"/>
                  </a:lnTo>
                  <a:lnTo>
                    <a:pt x="1247493" y="3471099"/>
                  </a:lnTo>
                  <a:cubicBezTo>
                    <a:pt x="524759" y="3246305"/>
                    <a:pt x="0" y="2572164"/>
                    <a:pt x="0" y="1775460"/>
                  </a:cubicBezTo>
                  <a:cubicBezTo>
                    <a:pt x="0" y="794901"/>
                    <a:pt x="794901" y="0"/>
                    <a:pt x="177546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5885727" y="2783712"/>
              <a:ext cx="2129741" cy="21702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11" t="8508" r="33998" b="78200"/>
            <a:stretch/>
          </p:blipFill>
          <p:spPr>
            <a:xfrm>
              <a:off x="6331437" y="3152521"/>
              <a:ext cx="949124" cy="912296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81294E-5AD9-46AB-9C9F-C56CC3A794D8}"/>
                </a:ext>
              </a:extLst>
            </p:cNvPr>
            <p:cNvSpPr txBox="1"/>
            <p:nvPr/>
          </p:nvSpPr>
          <p:spPr>
            <a:xfrm>
              <a:off x="5684326" y="4757863"/>
              <a:ext cx="2281943" cy="1216446"/>
            </a:xfrm>
            <a:prstGeom prst="roundRect">
              <a:avLst>
                <a:gd name="adj" fmla="val 7518"/>
              </a:avLst>
            </a:prstGeom>
            <a:noFill/>
            <a:ln>
              <a:noFill/>
            </a:ln>
          </p:spPr>
          <p:txBody>
            <a:bodyPr wrap="square" lIns="180000" tIns="180000" rIns="180000" bIns="180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Customer Service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&amp; People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06932" y="3629051"/>
            <a:ext cx="2316582" cy="3334894"/>
            <a:chOff x="8089058" y="2639415"/>
            <a:chExt cx="2316582" cy="3334894"/>
          </a:xfrm>
        </p:grpSpPr>
        <p:sp>
          <p:nvSpPr>
            <p:cNvPr id="20" name="Freeform 19"/>
            <p:cNvSpPr/>
            <p:nvPr/>
          </p:nvSpPr>
          <p:spPr>
            <a:xfrm>
              <a:off x="8225343" y="2639415"/>
              <a:ext cx="1941656" cy="2198804"/>
            </a:xfrm>
            <a:custGeom>
              <a:avLst/>
              <a:gdLst>
                <a:gd name="connsiteX0" fmla="*/ 1775460 w 3550920"/>
                <a:gd name="connsiteY0" fmla="*/ 0 h 4021194"/>
                <a:gd name="connsiteX1" fmla="*/ 3550920 w 3550920"/>
                <a:gd name="connsiteY1" fmla="*/ 1775460 h 4021194"/>
                <a:gd name="connsiteX2" fmla="*/ 2303428 w 3550920"/>
                <a:gd name="connsiteY2" fmla="*/ 3471099 h 4021194"/>
                <a:gd name="connsiteX3" fmla="*/ 2242123 w 3550920"/>
                <a:gd name="connsiteY3" fmla="*/ 3486862 h 4021194"/>
                <a:gd name="connsiteX4" fmla="*/ 2226626 w 3550920"/>
                <a:gd name="connsiteY4" fmla="*/ 3494251 h 4021194"/>
                <a:gd name="connsiteX5" fmla="*/ 2065018 w 3550920"/>
                <a:gd name="connsiteY5" fmla="*/ 3627121 h 4021194"/>
                <a:gd name="connsiteX6" fmla="*/ 1887217 w 3550920"/>
                <a:gd name="connsiteY6" fmla="*/ 3916653 h 4021194"/>
                <a:gd name="connsiteX7" fmla="*/ 1783077 w 3550920"/>
                <a:gd name="connsiteY7" fmla="*/ 4020793 h 4021194"/>
                <a:gd name="connsiteX8" fmla="*/ 1645917 w 3550920"/>
                <a:gd name="connsiteY8" fmla="*/ 3886173 h 4021194"/>
                <a:gd name="connsiteX9" fmla="*/ 1494788 w 3550920"/>
                <a:gd name="connsiteY9" fmla="*/ 3646170 h 4021194"/>
                <a:gd name="connsiteX10" fmla="*/ 1401651 w 3550920"/>
                <a:gd name="connsiteY10" fmla="*/ 3541725 h 4021194"/>
                <a:gd name="connsiteX11" fmla="*/ 1328569 w 3550920"/>
                <a:gd name="connsiteY11" fmla="*/ 3491946 h 4021194"/>
                <a:gd name="connsiteX12" fmla="*/ 1247493 w 3550920"/>
                <a:gd name="connsiteY12" fmla="*/ 3471099 h 4021194"/>
                <a:gd name="connsiteX13" fmla="*/ 0 w 3550920"/>
                <a:gd name="connsiteY13" fmla="*/ 1775460 h 4021194"/>
                <a:gd name="connsiteX14" fmla="*/ 1775460 w 3550920"/>
                <a:gd name="connsiteY14" fmla="*/ 0 h 402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920" h="4021194">
                  <a:moveTo>
                    <a:pt x="1775460" y="0"/>
                  </a:moveTo>
                  <a:cubicBezTo>
                    <a:pt x="2756019" y="0"/>
                    <a:pt x="3550920" y="794901"/>
                    <a:pt x="3550920" y="1775460"/>
                  </a:cubicBezTo>
                  <a:cubicBezTo>
                    <a:pt x="3550920" y="2572164"/>
                    <a:pt x="3026161" y="3246305"/>
                    <a:pt x="2303428" y="3471099"/>
                  </a:cubicBezTo>
                  <a:lnTo>
                    <a:pt x="2242123" y="3486862"/>
                  </a:lnTo>
                  <a:lnTo>
                    <a:pt x="2226626" y="3494251"/>
                  </a:lnTo>
                  <a:cubicBezTo>
                    <a:pt x="2179742" y="3517481"/>
                    <a:pt x="2114548" y="3555792"/>
                    <a:pt x="2065018" y="3627121"/>
                  </a:cubicBezTo>
                  <a:cubicBezTo>
                    <a:pt x="2018028" y="3708820"/>
                    <a:pt x="1934207" y="3851041"/>
                    <a:pt x="1887217" y="3916653"/>
                  </a:cubicBezTo>
                  <a:cubicBezTo>
                    <a:pt x="1840227" y="3982265"/>
                    <a:pt x="1823294" y="4025873"/>
                    <a:pt x="1783077" y="4020793"/>
                  </a:cubicBezTo>
                  <a:cubicBezTo>
                    <a:pt x="1742860" y="4015713"/>
                    <a:pt x="1720847" y="3998352"/>
                    <a:pt x="1645917" y="3886173"/>
                  </a:cubicBezTo>
                  <a:cubicBezTo>
                    <a:pt x="1597869" y="3823736"/>
                    <a:pt x="1546858" y="3735912"/>
                    <a:pt x="1494788" y="3646170"/>
                  </a:cubicBezTo>
                  <a:cubicBezTo>
                    <a:pt x="1473198" y="3607225"/>
                    <a:pt x="1439424" y="3572420"/>
                    <a:pt x="1401651" y="3541725"/>
                  </a:cubicBezTo>
                  <a:lnTo>
                    <a:pt x="1328569" y="3491946"/>
                  </a:lnTo>
                  <a:lnTo>
                    <a:pt x="1247493" y="3471099"/>
                  </a:lnTo>
                  <a:cubicBezTo>
                    <a:pt x="524759" y="3246305"/>
                    <a:pt x="0" y="2572164"/>
                    <a:pt x="0" y="1775460"/>
                  </a:cubicBezTo>
                  <a:cubicBezTo>
                    <a:pt x="0" y="794901"/>
                    <a:pt x="794901" y="0"/>
                    <a:pt x="177546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8275899" y="2783712"/>
              <a:ext cx="2129741" cy="21702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81" t="8508" r="11528" b="78200"/>
            <a:stretch/>
          </p:blipFill>
          <p:spPr>
            <a:xfrm>
              <a:off x="8727396" y="3152521"/>
              <a:ext cx="949124" cy="912296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4FB99F-63C7-4C69-A827-80EB6DF63D8A}"/>
                </a:ext>
              </a:extLst>
            </p:cNvPr>
            <p:cNvSpPr txBox="1"/>
            <p:nvPr/>
          </p:nvSpPr>
          <p:spPr>
            <a:xfrm>
              <a:off x="8089058" y="4757863"/>
              <a:ext cx="2281943" cy="1216446"/>
            </a:xfrm>
            <a:prstGeom prst="roundRect">
              <a:avLst>
                <a:gd name="adj" fmla="val 7518"/>
              </a:avLst>
            </a:prstGeom>
            <a:noFill/>
            <a:ln>
              <a:noFill/>
            </a:ln>
          </p:spPr>
          <p:txBody>
            <a:bodyPr wrap="square" lIns="180000" tIns="180000" rIns="180000" bIns="180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Cyber Security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and GRC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63313" y="3629051"/>
            <a:ext cx="2345431" cy="3334894"/>
            <a:chOff x="889693" y="2639415"/>
            <a:chExt cx="2345431" cy="3334894"/>
          </a:xfrm>
        </p:grpSpPr>
        <p:sp>
          <p:nvSpPr>
            <p:cNvPr id="13" name="Freeform 12"/>
            <p:cNvSpPr/>
            <p:nvPr/>
          </p:nvSpPr>
          <p:spPr>
            <a:xfrm>
              <a:off x="1054827" y="2639415"/>
              <a:ext cx="1941656" cy="2198804"/>
            </a:xfrm>
            <a:custGeom>
              <a:avLst/>
              <a:gdLst>
                <a:gd name="connsiteX0" fmla="*/ 1775460 w 3550920"/>
                <a:gd name="connsiteY0" fmla="*/ 0 h 4021194"/>
                <a:gd name="connsiteX1" fmla="*/ 3550920 w 3550920"/>
                <a:gd name="connsiteY1" fmla="*/ 1775460 h 4021194"/>
                <a:gd name="connsiteX2" fmla="*/ 2303428 w 3550920"/>
                <a:gd name="connsiteY2" fmla="*/ 3471099 h 4021194"/>
                <a:gd name="connsiteX3" fmla="*/ 2242123 w 3550920"/>
                <a:gd name="connsiteY3" fmla="*/ 3486862 h 4021194"/>
                <a:gd name="connsiteX4" fmla="*/ 2226626 w 3550920"/>
                <a:gd name="connsiteY4" fmla="*/ 3494251 h 4021194"/>
                <a:gd name="connsiteX5" fmla="*/ 2065018 w 3550920"/>
                <a:gd name="connsiteY5" fmla="*/ 3627121 h 4021194"/>
                <a:gd name="connsiteX6" fmla="*/ 1887217 w 3550920"/>
                <a:gd name="connsiteY6" fmla="*/ 3916653 h 4021194"/>
                <a:gd name="connsiteX7" fmla="*/ 1783077 w 3550920"/>
                <a:gd name="connsiteY7" fmla="*/ 4020793 h 4021194"/>
                <a:gd name="connsiteX8" fmla="*/ 1645917 w 3550920"/>
                <a:gd name="connsiteY8" fmla="*/ 3886173 h 4021194"/>
                <a:gd name="connsiteX9" fmla="*/ 1494788 w 3550920"/>
                <a:gd name="connsiteY9" fmla="*/ 3646170 h 4021194"/>
                <a:gd name="connsiteX10" fmla="*/ 1401651 w 3550920"/>
                <a:gd name="connsiteY10" fmla="*/ 3541725 h 4021194"/>
                <a:gd name="connsiteX11" fmla="*/ 1328569 w 3550920"/>
                <a:gd name="connsiteY11" fmla="*/ 3491946 h 4021194"/>
                <a:gd name="connsiteX12" fmla="*/ 1247493 w 3550920"/>
                <a:gd name="connsiteY12" fmla="*/ 3471099 h 4021194"/>
                <a:gd name="connsiteX13" fmla="*/ 0 w 3550920"/>
                <a:gd name="connsiteY13" fmla="*/ 1775460 h 4021194"/>
                <a:gd name="connsiteX14" fmla="*/ 1775460 w 3550920"/>
                <a:gd name="connsiteY14" fmla="*/ 0 h 4021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0920" h="4021194">
                  <a:moveTo>
                    <a:pt x="1775460" y="0"/>
                  </a:moveTo>
                  <a:cubicBezTo>
                    <a:pt x="2756019" y="0"/>
                    <a:pt x="3550920" y="794901"/>
                    <a:pt x="3550920" y="1775460"/>
                  </a:cubicBezTo>
                  <a:cubicBezTo>
                    <a:pt x="3550920" y="2572164"/>
                    <a:pt x="3026161" y="3246305"/>
                    <a:pt x="2303428" y="3471099"/>
                  </a:cubicBezTo>
                  <a:lnTo>
                    <a:pt x="2242123" y="3486862"/>
                  </a:lnTo>
                  <a:lnTo>
                    <a:pt x="2226626" y="3494251"/>
                  </a:lnTo>
                  <a:cubicBezTo>
                    <a:pt x="2179742" y="3517481"/>
                    <a:pt x="2114548" y="3555792"/>
                    <a:pt x="2065018" y="3627121"/>
                  </a:cubicBezTo>
                  <a:cubicBezTo>
                    <a:pt x="2018028" y="3708820"/>
                    <a:pt x="1934207" y="3851041"/>
                    <a:pt x="1887217" y="3916653"/>
                  </a:cubicBezTo>
                  <a:cubicBezTo>
                    <a:pt x="1840227" y="3982265"/>
                    <a:pt x="1823294" y="4025873"/>
                    <a:pt x="1783077" y="4020793"/>
                  </a:cubicBezTo>
                  <a:cubicBezTo>
                    <a:pt x="1742860" y="4015713"/>
                    <a:pt x="1720847" y="3998352"/>
                    <a:pt x="1645917" y="3886173"/>
                  </a:cubicBezTo>
                  <a:cubicBezTo>
                    <a:pt x="1597869" y="3823736"/>
                    <a:pt x="1546858" y="3735912"/>
                    <a:pt x="1494788" y="3646170"/>
                  </a:cubicBezTo>
                  <a:cubicBezTo>
                    <a:pt x="1473198" y="3607225"/>
                    <a:pt x="1439424" y="3572420"/>
                    <a:pt x="1401651" y="3541725"/>
                  </a:cubicBezTo>
                  <a:lnTo>
                    <a:pt x="1328569" y="3491946"/>
                  </a:lnTo>
                  <a:lnTo>
                    <a:pt x="1247493" y="3471099"/>
                  </a:lnTo>
                  <a:cubicBezTo>
                    <a:pt x="524759" y="3246305"/>
                    <a:pt x="0" y="2572164"/>
                    <a:pt x="0" y="1775460"/>
                  </a:cubicBezTo>
                  <a:cubicBezTo>
                    <a:pt x="0" y="794901"/>
                    <a:pt x="794901" y="0"/>
                    <a:pt x="177546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8" t="65006" r="73760" b="3372"/>
            <a:stretch/>
          </p:blipFill>
          <p:spPr>
            <a:xfrm>
              <a:off x="1105383" y="2783712"/>
              <a:ext cx="2129741" cy="21702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3" t="8508" r="79936" b="79687"/>
            <a:stretch/>
          </p:blipFill>
          <p:spPr>
            <a:xfrm>
              <a:off x="1551093" y="3173567"/>
              <a:ext cx="949124" cy="810228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389C82-EB65-4522-B3DF-F5D91A39F0AF}"/>
                </a:ext>
              </a:extLst>
            </p:cNvPr>
            <p:cNvSpPr txBox="1"/>
            <p:nvPr/>
          </p:nvSpPr>
          <p:spPr>
            <a:xfrm>
              <a:off x="889693" y="4757863"/>
              <a:ext cx="2281943" cy="1216446"/>
            </a:xfrm>
            <a:prstGeom prst="roundRect">
              <a:avLst>
                <a:gd name="adj" fmla="val 7518"/>
              </a:avLst>
            </a:prstGeom>
            <a:noFill/>
            <a:ln>
              <a:noFill/>
            </a:ln>
          </p:spPr>
          <p:txBody>
            <a:bodyPr wrap="square" lIns="180000" tIns="180000" rIns="180000" bIns="180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Own &amp; </a:t>
              </a:r>
              <a:r>
                <a:rPr lang="en-GB" sz="1600" b="1" dirty="0">
                  <a:latin typeface="Helvetica" pitchFamily="2" charset="0"/>
                </a:rPr>
                <a:t>Operate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our Infrastructure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34527" y="1359230"/>
            <a:ext cx="10400273" cy="595213"/>
            <a:chOff x="1334527" y="1464983"/>
            <a:chExt cx="10400273" cy="59521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EFE78C-7D8D-42A1-91F6-2D61704A4FC2}"/>
                </a:ext>
              </a:extLst>
            </p:cNvPr>
            <p:cNvSpPr txBox="1"/>
            <p:nvPr/>
          </p:nvSpPr>
          <p:spPr>
            <a:xfrm>
              <a:off x="1334527" y="1475421"/>
              <a:ext cx="2226054" cy="58477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Total EBITDA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£434.8M (95.94%)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DC12A3-4813-49AA-9479-D8388D35CC40}"/>
                </a:ext>
              </a:extLst>
            </p:cNvPr>
            <p:cNvSpPr txBox="1"/>
            <p:nvPr/>
          </p:nvSpPr>
          <p:spPr>
            <a:xfrm>
              <a:off x="8399819" y="1464983"/>
              <a:ext cx="3334981" cy="58477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Dividends Paid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£17.6M (4.06%)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D4680CA-B86D-4464-BB08-D9FEC55718BE}"/>
                </a:ext>
              </a:extLst>
            </p:cNvPr>
            <p:cNvSpPr/>
            <p:nvPr/>
          </p:nvSpPr>
          <p:spPr>
            <a:xfrm>
              <a:off x="7961848" y="1511500"/>
              <a:ext cx="248528" cy="245521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7AA94E-6211-4FCA-BCC3-3D36DB5BB641}"/>
                </a:ext>
              </a:extLst>
            </p:cNvPr>
            <p:cNvSpPr/>
            <p:nvPr/>
          </p:nvSpPr>
          <p:spPr>
            <a:xfrm>
              <a:off x="3694210" y="1511500"/>
              <a:ext cx="248528" cy="245521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41179" y="-41211"/>
            <a:ext cx="4911880" cy="4791786"/>
            <a:chOff x="3941179" y="64542"/>
            <a:chExt cx="4911880" cy="479178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49B99EF-1577-4A62-B920-1E2305051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63" t="8275" r="29847" b="36092"/>
            <a:stretch/>
          </p:blipFill>
          <p:spPr>
            <a:xfrm>
              <a:off x="3941179" y="64542"/>
              <a:ext cx="4911880" cy="479178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4CFD6F7-CB6D-4A46-98F4-BED5715875E3}"/>
                </a:ext>
              </a:extLst>
            </p:cNvPr>
            <p:cNvSpPr txBox="1"/>
            <p:nvPr/>
          </p:nvSpPr>
          <p:spPr>
            <a:xfrm>
              <a:off x="4651421" y="711894"/>
              <a:ext cx="2584192" cy="2454150"/>
            </a:xfrm>
            <a:prstGeom prst="roundRect">
              <a:avLst>
                <a:gd name="adj" fmla="val 7518"/>
              </a:avLst>
            </a:prstGeom>
            <a:noFill/>
          </p:spPr>
          <p:txBody>
            <a:bodyPr wrap="square" lIns="180000" tIns="180000" rIns="180000" bIns="180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95.94%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of our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profits throughout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past 19+ years invested back into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the business</a:t>
              </a:r>
            </a:p>
          </p:txBody>
        </p:sp>
      </p:grpSp>
      <p:sp>
        <p:nvSpPr>
          <p:cNvPr id="40" name="Freeform 60">
            <a:extLst>
              <a:ext uri="{FF2B5EF4-FFF2-40B4-BE49-F238E27FC236}">
                <a16:creationId xmlns:a16="http://schemas.microsoft.com/office/drawing/2014/main" id="{CCF3D2C7-4304-4612-BB92-A0635D36187B}"/>
              </a:ext>
            </a:extLst>
          </p:cNvPr>
          <p:cNvSpPr/>
          <p:nvPr/>
        </p:nvSpPr>
        <p:spPr>
          <a:xfrm>
            <a:off x="4305700" y="221004"/>
            <a:ext cx="3275635" cy="3235998"/>
          </a:xfrm>
          <a:custGeom>
            <a:avLst/>
            <a:gdLst>
              <a:gd name="connsiteX0" fmla="*/ 1406819 w 2817166"/>
              <a:gd name="connsiteY0" fmla="*/ 328114 h 2817166"/>
              <a:gd name="connsiteX1" fmla="*/ 326350 w 2817166"/>
              <a:gd name="connsiteY1" fmla="*/ 1408583 h 2817166"/>
              <a:gd name="connsiteX2" fmla="*/ 1406819 w 2817166"/>
              <a:gd name="connsiteY2" fmla="*/ 2489052 h 2817166"/>
              <a:gd name="connsiteX3" fmla="*/ 2487288 w 2817166"/>
              <a:gd name="connsiteY3" fmla="*/ 1408583 h 2817166"/>
              <a:gd name="connsiteX4" fmla="*/ 1406819 w 2817166"/>
              <a:gd name="connsiteY4" fmla="*/ 328114 h 2817166"/>
              <a:gd name="connsiteX5" fmla="*/ 1408583 w 2817166"/>
              <a:gd name="connsiteY5" fmla="*/ 0 h 2817166"/>
              <a:gd name="connsiteX6" fmla="*/ 2817166 w 2817166"/>
              <a:gd name="connsiteY6" fmla="*/ 1408583 h 2817166"/>
              <a:gd name="connsiteX7" fmla="*/ 1408583 w 2817166"/>
              <a:gd name="connsiteY7" fmla="*/ 2817166 h 2817166"/>
              <a:gd name="connsiteX8" fmla="*/ 0 w 2817166"/>
              <a:gd name="connsiteY8" fmla="*/ 1408583 h 2817166"/>
              <a:gd name="connsiteX9" fmla="*/ 1408583 w 2817166"/>
              <a:gd name="connsiteY9" fmla="*/ 0 h 281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7166" h="2817166">
                <a:moveTo>
                  <a:pt x="1406819" y="328114"/>
                </a:moveTo>
                <a:cubicBezTo>
                  <a:pt x="810092" y="328114"/>
                  <a:pt x="326350" y="811856"/>
                  <a:pt x="326350" y="1408583"/>
                </a:cubicBezTo>
                <a:cubicBezTo>
                  <a:pt x="326350" y="2005310"/>
                  <a:pt x="810092" y="2489052"/>
                  <a:pt x="1406819" y="2489052"/>
                </a:cubicBezTo>
                <a:cubicBezTo>
                  <a:pt x="2003546" y="2489052"/>
                  <a:pt x="2487288" y="2005310"/>
                  <a:pt x="2487288" y="1408583"/>
                </a:cubicBezTo>
                <a:cubicBezTo>
                  <a:pt x="2487288" y="811856"/>
                  <a:pt x="2003546" y="328114"/>
                  <a:pt x="1406819" y="328114"/>
                </a:cubicBezTo>
                <a:close/>
                <a:moveTo>
                  <a:pt x="1408583" y="0"/>
                </a:moveTo>
                <a:cubicBezTo>
                  <a:pt x="2186522" y="0"/>
                  <a:pt x="2817166" y="630644"/>
                  <a:pt x="2817166" y="1408583"/>
                </a:cubicBezTo>
                <a:cubicBezTo>
                  <a:pt x="2817166" y="2186522"/>
                  <a:pt x="2186522" y="2817166"/>
                  <a:pt x="1408583" y="2817166"/>
                </a:cubicBezTo>
                <a:cubicBezTo>
                  <a:pt x="630644" y="2817166"/>
                  <a:pt x="0" y="2186522"/>
                  <a:pt x="0" y="1408583"/>
                </a:cubicBezTo>
                <a:cubicBezTo>
                  <a:pt x="0" y="630644"/>
                  <a:pt x="630644" y="0"/>
                  <a:pt x="1408583" y="0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41" name="Freeform 56">
            <a:extLst>
              <a:ext uri="{FF2B5EF4-FFF2-40B4-BE49-F238E27FC236}">
                <a16:creationId xmlns:a16="http://schemas.microsoft.com/office/drawing/2014/main" id="{06B72F15-0654-4220-8009-6F183F86700B}"/>
              </a:ext>
            </a:extLst>
          </p:cNvPr>
          <p:cNvSpPr/>
          <p:nvPr/>
        </p:nvSpPr>
        <p:spPr>
          <a:xfrm>
            <a:off x="4297824" y="221777"/>
            <a:ext cx="3275635" cy="3235225"/>
          </a:xfrm>
          <a:custGeom>
            <a:avLst/>
            <a:gdLst>
              <a:gd name="connsiteX0" fmla="*/ 1395258 w 2817166"/>
              <a:gd name="connsiteY0" fmla="*/ 0 h 2816493"/>
              <a:gd name="connsiteX1" fmla="*/ 1391195 w 2817166"/>
              <a:gd name="connsiteY1" fmla="*/ 80236 h 2816493"/>
              <a:gd name="connsiteX2" fmla="*/ 1386860 w 2817166"/>
              <a:gd name="connsiteY2" fmla="*/ 328449 h 2816493"/>
              <a:gd name="connsiteX3" fmla="*/ 1296347 w 2817166"/>
              <a:gd name="connsiteY3" fmla="*/ 333019 h 2816493"/>
              <a:gd name="connsiteX4" fmla="*/ 326350 w 2817166"/>
              <a:gd name="connsiteY4" fmla="*/ 1407910 h 2816493"/>
              <a:gd name="connsiteX5" fmla="*/ 1406819 w 2817166"/>
              <a:gd name="connsiteY5" fmla="*/ 2488379 h 2816493"/>
              <a:gd name="connsiteX6" fmla="*/ 2487288 w 2817166"/>
              <a:gd name="connsiteY6" fmla="*/ 1407910 h 2816493"/>
              <a:gd name="connsiteX7" fmla="*/ 1827386 w 2817166"/>
              <a:gd name="connsiteY7" fmla="*/ 412350 h 2816493"/>
              <a:gd name="connsiteX8" fmla="*/ 1786950 w 2817166"/>
              <a:gd name="connsiteY8" fmla="*/ 397550 h 2816493"/>
              <a:gd name="connsiteX9" fmla="*/ 1913100 w 2817166"/>
              <a:gd name="connsiteY9" fmla="*/ 94001 h 2816493"/>
              <a:gd name="connsiteX10" fmla="*/ 1956867 w 2817166"/>
              <a:gd name="connsiteY10" fmla="*/ 110020 h 2816493"/>
              <a:gd name="connsiteX11" fmla="*/ 2817166 w 2817166"/>
              <a:gd name="connsiteY11" fmla="*/ 1407910 h 2816493"/>
              <a:gd name="connsiteX12" fmla="*/ 1408583 w 2817166"/>
              <a:gd name="connsiteY12" fmla="*/ 2816493 h 2816493"/>
              <a:gd name="connsiteX13" fmla="*/ 0 w 2817166"/>
              <a:gd name="connsiteY13" fmla="*/ 1407910 h 2816493"/>
              <a:gd name="connsiteX14" fmla="*/ 1264564 w 2817166"/>
              <a:gd name="connsiteY14" fmla="*/ 6599 h 2816493"/>
              <a:gd name="connsiteX15" fmla="*/ 1395258 w 2817166"/>
              <a:gd name="connsiteY15" fmla="*/ 0 h 281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17166" h="2816493">
                <a:moveTo>
                  <a:pt x="1395258" y="0"/>
                </a:moveTo>
                <a:lnTo>
                  <a:pt x="1391195" y="80236"/>
                </a:lnTo>
                <a:lnTo>
                  <a:pt x="1386860" y="328449"/>
                </a:lnTo>
                <a:lnTo>
                  <a:pt x="1296347" y="333019"/>
                </a:lnTo>
                <a:cubicBezTo>
                  <a:pt x="751514" y="388350"/>
                  <a:pt x="326350" y="848479"/>
                  <a:pt x="326350" y="1407910"/>
                </a:cubicBezTo>
                <a:cubicBezTo>
                  <a:pt x="326350" y="2004637"/>
                  <a:pt x="810092" y="2488379"/>
                  <a:pt x="1406819" y="2488379"/>
                </a:cubicBezTo>
                <a:cubicBezTo>
                  <a:pt x="2003546" y="2488379"/>
                  <a:pt x="2487288" y="2004637"/>
                  <a:pt x="2487288" y="1407910"/>
                </a:cubicBezTo>
                <a:cubicBezTo>
                  <a:pt x="2487288" y="960365"/>
                  <a:pt x="2215183" y="576374"/>
                  <a:pt x="1827386" y="412350"/>
                </a:cubicBezTo>
                <a:lnTo>
                  <a:pt x="1786950" y="397550"/>
                </a:lnTo>
                <a:lnTo>
                  <a:pt x="1913100" y="94001"/>
                </a:lnTo>
                <a:lnTo>
                  <a:pt x="1956867" y="110020"/>
                </a:lnTo>
                <a:cubicBezTo>
                  <a:pt x="2462429" y="323855"/>
                  <a:pt x="2817166" y="824456"/>
                  <a:pt x="2817166" y="1407910"/>
                </a:cubicBezTo>
                <a:cubicBezTo>
                  <a:pt x="2817166" y="2185849"/>
                  <a:pt x="2186522" y="2816493"/>
                  <a:pt x="1408583" y="2816493"/>
                </a:cubicBezTo>
                <a:cubicBezTo>
                  <a:pt x="630644" y="2816493"/>
                  <a:pt x="0" y="2185849"/>
                  <a:pt x="0" y="1407910"/>
                </a:cubicBezTo>
                <a:cubicBezTo>
                  <a:pt x="0" y="678592"/>
                  <a:pt x="554277" y="78733"/>
                  <a:pt x="1264564" y="6599"/>
                </a:cubicBezTo>
                <a:lnTo>
                  <a:pt x="1395258" y="0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064875-AC43-4362-BE65-42B37130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Investing back </a:t>
            </a:r>
            <a:br>
              <a:rPr lang="en-GB" dirty="0"/>
            </a:br>
            <a:r>
              <a:rPr lang="en-GB" dirty="0"/>
              <a:t>into Exponential-e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3A600-89FE-339D-2186-062F9FC23D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6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6428F29-195C-9487-1B11-40652E6098EA}"/>
              </a:ext>
            </a:extLst>
          </p:cNvPr>
          <p:cNvGrpSpPr/>
          <p:nvPr/>
        </p:nvGrpSpPr>
        <p:grpSpPr>
          <a:xfrm>
            <a:off x="633185" y="766113"/>
            <a:ext cx="7810032" cy="6617486"/>
            <a:chOff x="633185" y="766113"/>
            <a:chExt cx="7810032" cy="6617486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16FF31F8-20D9-71DB-4CC8-D60FBDD05EC9}"/>
                </a:ext>
              </a:extLst>
            </p:cNvPr>
            <p:cNvSpPr/>
            <p:nvPr/>
          </p:nvSpPr>
          <p:spPr>
            <a:xfrm>
              <a:off x="633185" y="903312"/>
              <a:ext cx="3966565" cy="5769706"/>
            </a:xfrm>
            <a:custGeom>
              <a:avLst/>
              <a:gdLst>
                <a:gd name="connsiteX0" fmla="*/ 0 w 3964214"/>
                <a:gd name="connsiteY0" fmla="*/ 145090 h 5115571"/>
                <a:gd name="connsiteX1" fmla="*/ 145090 w 3964214"/>
                <a:gd name="connsiteY1" fmla="*/ 0 h 5115571"/>
                <a:gd name="connsiteX2" fmla="*/ 3819124 w 3964214"/>
                <a:gd name="connsiteY2" fmla="*/ 0 h 5115571"/>
                <a:gd name="connsiteX3" fmla="*/ 3964214 w 3964214"/>
                <a:gd name="connsiteY3" fmla="*/ 145090 h 5115571"/>
                <a:gd name="connsiteX4" fmla="*/ 3964214 w 3964214"/>
                <a:gd name="connsiteY4" fmla="*/ 4970481 h 5115571"/>
                <a:gd name="connsiteX5" fmla="*/ 3819124 w 3964214"/>
                <a:gd name="connsiteY5" fmla="*/ 5115571 h 5115571"/>
                <a:gd name="connsiteX6" fmla="*/ 145090 w 3964214"/>
                <a:gd name="connsiteY6" fmla="*/ 5115571 h 5115571"/>
                <a:gd name="connsiteX7" fmla="*/ 0 w 3964214"/>
                <a:gd name="connsiteY7" fmla="*/ 4970481 h 5115571"/>
                <a:gd name="connsiteX8" fmla="*/ 0 w 3964214"/>
                <a:gd name="connsiteY8" fmla="*/ 145090 h 5115571"/>
                <a:gd name="connsiteX0" fmla="*/ 145090 w 3964214"/>
                <a:gd name="connsiteY0" fmla="*/ 0 h 5115571"/>
                <a:gd name="connsiteX1" fmla="*/ 3819124 w 3964214"/>
                <a:gd name="connsiteY1" fmla="*/ 0 h 5115571"/>
                <a:gd name="connsiteX2" fmla="*/ 3964214 w 3964214"/>
                <a:gd name="connsiteY2" fmla="*/ 145090 h 5115571"/>
                <a:gd name="connsiteX3" fmla="*/ 3964214 w 3964214"/>
                <a:gd name="connsiteY3" fmla="*/ 4970481 h 5115571"/>
                <a:gd name="connsiteX4" fmla="*/ 3819124 w 3964214"/>
                <a:gd name="connsiteY4" fmla="*/ 5115571 h 5115571"/>
                <a:gd name="connsiteX5" fmla="*/ 145090 w 3964214"/>
                <a:gd name="connsiteY5" fmla="*/ 5115571 h 5115571"/>
                <a:gd name="connsiteX6" fmla="*/ 0 w 3964214"/>
                <a:gd name="connsiteY6" fmla="*/ 4970481 h 5115571"/>
                <a:gd name="connsiteX7" fmla="*/ 0 w 3964214"/>
                <a:gd name="connsiteY7" fmla="*/ 145090 h 5115571"/>
                <a:gd name="connsiteX8" fmla="*/ 236530 w 3964214"/>
                <a:gd name="connsiteY8" fmla="*/ 91440 h 5115571"/>
                <a:gd name="connsiteX0" fmla="*/ 145090 w 3964214"/>
                <a:gd name="connsiteY0" fmla="*/ 0 h 5115571"/>
                <a:gd name="connsiteX1" fmla="*/ 3819124 w 3964214"/>
                <a:gd name="connsiteY1" fmla="*/ 0 h 5115571"/>
                <a:gd name="connsiteX2" fmla="*/ 3964214 w 3964214"/>
                <a:gd name="connsiteY2" fmla="*/ 145090 h 5115571"/>
                <a:gd name="connsiteX3" fmla="*/ 3964214 w 3964214"/>
                <a:gd name="connsiteY3" fmla="*/ 4970481 h 5115571"/>
                <a:gd name="connsiteX4" fmla="*/ 3819124 w 3964214"/>
                <a:gd name="connsiteY4" fmla="*/ 5115571 h 5115571"/>
                <a:gd name="connsiteX5" fmla="*/ 145090 w 3964214"/>
                <a:gd name="connsiteY5" fmla="*/ 5115571 h 5115571"/>
                <a:gd name="connsiteX6" fmla="*/ 0 w 3964214"/>
                <a:gd name="connsiteY6" fmla="*/ 4970481 h 5115571"/>
                <a:gd name="connsiteX7" fmla="*/ 0 w 3964214"/>
                <a:gd name="connsiteY7" fmla="*/ 145090 h 5115571"/>
                <a:gd name="connsiteX0" fmla="*/ 3819124 w 3964214"/>
                <a:gd name="connsiteY0" fmla="*/ 0 h 5115571"/>
                <a:gd name="connsiteX1" fmla="*/ 3964214 w 3964214"/>
                <a:gd name="connsiteY1" fmla="*/ 145090 h 5115571"/>
                <a:gd name="connsiteX2" fmla="*/ 3964214 w 3964214"/>
                <a:gd name="connsiteY2" fmla="*/ 4970481 h 5115571"/>
                <a:gd name="connsiteX3" fmla="*/ 3819124 w 3964214"/>
                <a:gd name="connsiteY3" fmla="*/ 5115571 h 5115571"/>
                <a:gd name="connsiteX4" fmla="*/ 145090 w 3964214"/>
                <a:gd name="connsiteY4" fmla="*/ 5115571 h 5115571"/>
                <a:gd name="connsiteX5" fmla="*/ 0 w 3964214"/>
                <a:gd name="connsiteY5" fmla="*/ 4970481 h 5115571"/>
                <a:gd name="connsiteX6" fmla="*/ 0 w 3964214"/>
                <a:gd name="connsiteY6" fmla="*/ 145090 h 5115571"/>
                <a:gd name="connsiteX0" fmla="*/ 3964214 w 3964214"/>
                <a:gd name="connsiteY0" fmla="*/ 0 h 4970481"/>
                <a:gd name="connsiteX1" fmla="*/ 3964214 w 3964214"/>
                <a:gd name="connsiteY1" fmla="*/ 4825391 h 4970481"/>
                <a:gd name="connsiteX2" fmla="*/ 3819124 w 3964214"/>
                <a:gd name="connsiteY2" fmla="*/ 4970481 h 4970481"/>
                <a:gd name="connsiteX3" fmla="*/ 145090 w 3964214"/>
                <a:gd name="connsiteY3" fmla="*/ 4970481 h 4970481"/>
                <a:gd name="connsiteX4" fmla="*/ 0 w 3964214"/>
                <a:gd name="connsiteY4" fmla="*/ 4825391 h 4970481"/>
                <a:gd name="connsiteX5" fmla="*/ 0 w 3964214"/>
                <a:gd name="connsiteY5" fmla="*/ 0 h 4970481"/>
                <a:gd name="connsiteX0" fmla="*/ 3964214 w 3964214"/>
                <a:gd name="connsiteY0" fmla="*/ 0 h 5641041"/>
                <a:gd name="connsiteX1" fmla="*/ 3964214 w 3964214"/>
                <a:gd name="connsiteY1" fmla="*/ 5495951 h 5641041"/>
                <a:gd name="connsiteX2" fmla="*/ 3819124 w 3964214"/>
                <a:gd name="connsiteY2" fmla="*/ 5641041 h 5641041"/>
                <a:gd name="connsiteX3" fmla="*/ 145090 w 3964214"/>
                <a:gd name="connsiteY3" fmla="*/ 5641041 h 5641041"/>
                <a:gd name="connsiteX4" fmla="*/ 0 w 3964214"/>
                <a:gd name="connsiteY4" fmla="*/ 5495951 h 5641041"/>
                <a:gd name="connsiteX5" fmla="*/ 0 w 3964214"/>
                <a:gd name="connsiteY5" fmla="*/ 670560 h 564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4214" h="5641041">
                  <a:moveTo>
                    <a:pt x="3964214" y="0"/>
                  </a:moveTo>
                  <a:lnTo>
                    <a:pt x="3964214" y="5495951"/>
                  </a:lnTo>
                  <a:cubicBezTo>
                    <a:pt x="3964214" y="5576082"/>
                    <a:pt x="3899255" y="5641041"/>
                    <a:pt x="3819124" y="5641041"/>
                  </a:cubicBezTo>
                  <a:lnTo>
                    <a:pt x="145090" y="5641041"/>
                  </a:lnTo>
                  <a:cubicBezTo>
                    <a:pt x="64959" y="5641041"/>
                    <a:pt x="0" y="5576082"/>
                    <a:pt x="0" y="5495951"/>
                  </a:cubicBezTo>
                  <a:lnTo>
                    <a:pt x="0" y="670560"/>
                  </a:lnTo>
                </a:path>
              </a:pathLst>
            </a:custGeom>
            <a:noFill/>
            <a:ln w="76200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2878C5E4-6493-DAA2-4FB1-F0CC36DA65B0}"/>
                </a:ext>
              </a:extLst>
            </p:cNvPr>
            <p:cNvSpPr/>
            <p:nvPr/>
          </p:nvSpPr>
          <p:spPr>
            <a:xfrm>
              <a:off x="4599751" y="766113"/>
              <a:ext cx="3843466" cy="6617486"/>
            </a:xfrm>
            <a:custGeom>
              <a:avLst/>
              <a:gdLst>
                <a:gd name="connsiteX0" fmla="*/ 0 w 3843466"/>
                <a:gd name="connsiteY0" fmla="*/ 140671 h 6758157"/>
                <a:gd name="connsiteX1" fmla="*/ 140671 w 3843466"/>
                <a:gd name="connsiteY1" fmla="*/ 0 h 6758157"/>
                <a:gd name="connsiteX2" fmla="*/ 3702795 w 3843466"/>
                <a:gd name="connsiteY2" fmla="*/ 0 h 6758157"/>
                <a:gd name="connsiteX3" fmla="*/ 3843466 w 3843466"/>
                <a:gd name="connsiteY3" fmla="*/ 140671 h 6758157"/>
                <a:gd name="connsiteX4" fmla="*/ 3843466 w 3843466"/>
                <a:gd name="connsiteY4" fmla="*/ 6617486 h 6758157"/>
                <a:gd name="connsiteX5" fmla="*/ 3702795 w 3843466"/>
                <a:gd name="connsiteY5" fmla="*/ 6758157 h 6758157"/>
                <a:gd name="connsiteX6" fmla="*/ 140671 w 3843466"/>
                <a:gd name="connsiteY6" fmla="*/ 6758157 h 6758157"/>
                <a:gd name="connsiteX7" fmla="*/ 0 w 3843466"/>
                <a:gd name="connsiteY7" fmla="*/ 6617486 h 6758157"/>
                <a:gd name="connsiteX8" fmla="*/ 0 w 3843466"/>
                <a:gd name="connsiteY8" fmla="*/ 140671 h 6758157"/>
                <a:gd name="connsiteX0" fmla="*/ 0 w 3843466"/>
                <a:gd name="connsiteY0" fmla="*/ 140671 h 6758157"/>
                <a:gd name="connsiteX1" fmla="*/ 140671 w 3843466"/>
                <a:gd name="connsiteY1" fmla="*/ 0 h 6758157"/>
                <a:gd name="connsiteX2" fmla="*/ 3702795 w 3843466"/>
                <a:gd name="connsiteY2" fmla="*/ 0 h 6758157"/>
                <a:gd name="connsiteX3" fmla="*/ 3843466 w 3843466"/>
                <a:gd name="connsiteY3" fmla="*/ 140671 h 6758157"/>
                <a:gd name="connsiteX4" fmla="*/ 3843466 w 3843466"/>
                <a:gd name="connsiteY4" fmla="*/ 6617486 h 6758157"/>
                <a:gd name="connsiteX5" fmla="*/ 3702795 w 3843466"/>
                <a:gd name="connsiteY5" fmla="*/ 6758157 h 6758157"/>
                <a:gd name="connsiteX6" fmla="*/ 0 w 3843466"/>
                <a:gd name="connsiteY6" fmla="*/ 6617486 h 6758157"/>
                <a:gd name="connsiteX7" fmla="*/ 0 w 3843466"/>
                <a:gd name="connsiteY7" fmla="*/ 140671 h 6758157"/>
                <a:gd name="connsiteX0" fmla="*/ 0 w 3843466"/>
                <a:gd name="connsiteY0" fmla="*/ 6617486 h 6758157"/>
                <a:gd name="connsiteX1" fmla="*/ 0 w 3843466"/>
                <a:gd name="connsiteY1" fmla="*/ 140671 h 6758157"/>
                <a:gd name="connsiteX2" fmla="*/ 140671 w 3843466"/>
                <a:gd name="connsiteY2" fmla="*/ 0 h 6758157"/>
                <a:gd name="connsiteX3" fmla="*/ 3702795 w 3843466"/>
                <a:gd name="connsiteY3" fmla="*/ 0 h 6758157"/>
                <a:gd name="connsiteX4" fmla="*/ 3843466 w 3843466"/>
                <a:gd name="connsiteY4" fmla="*/ 140671 h 6758157"/>
                <a:gd name="connsiteX5" fmla="*/ 3843466 w 3843466"/>
                <a:gd name="connsiteY5" fmla="*/ 6617486 h 6758157"/>
                <a:gd name="connsiteX6" fmla="*/ 3702795 w 3843466"/>
                <a:gd name="connsiteY6" fmla="*/ 6758157 h 6758157"/>
                <a:gd name="connsiteX7" fmla="*/ 91440 w 3843466"/>
                <a:gd name="connsiteY7" fmla="*/ 6708926 h 6758157"/>
                <a:gd name="connsiteX0" fmla="*/ 0 w 3843466"/>
                <a:gd name="connsiteY0" fmla="*/ 6617486 h 7124339"/>
                <a:gd name="connsiteX1" fmla="*/ 0 w 3843466"/>
                <a:gd name="connsiteY1" fmla="*/ 140671 h 7124339"/>
                <a:gd name="connsiteX2" fmla="*/ 140671 w 3843466"/>
                <a:gd name="connsiteY2" fmla="*/ 0 h 7124339"/>
                <a:gd name="connsiteX3" fmla="*/ 3702795 w 3843466"/>
                <a:gd name="connsiteY3" fmla="*/ 0 h 7124339"/>
                <a:gd name="connsiteX4" fmla="*/ 3843466 w 3843466"/>
                <a:gd name="connsiteY4" fmla="*/ 140671 h 7124339"/>
                <a:gd name="connsiteX5" fmla="*/ 3843466 w 3843466"/>
                <a:gd name="connsiteY5" fmla="*/ 6617486 h 7124339"/>
                <a:gd name="connsiteX6" fmla="*/ 91440 w 3843466"/>
                <a:gd name="connsiteY6" fmla="*/ 6708926 h 7124339"/>
                <a:gd name="connsiteX0" fmla="*/ 0 w 3843466"/>
                <a:gd name="connsiteY0" fmla="*/ 6617486 h 6617486"/>
                <a:gd name="connsiteX1" fmla="*/ 0 w 3843466"/>
                <a:gd name="connsiteY1" fmla="*/ 140671 h 6617486"/>
                <a:gd name="connsiteX2" fmla="*/ 140671 w 3843466"/>
                <a:gd name="connsiteY2" fmla="*/ 0 h 6617486"/>
                <a:gd name="connsiteX3" fmla="*/ 3702795 w 3843466"/>
                <a:gd name="connsiteY3" fmla="*/ 0 h 6617486"/>
                <a:gd name="connsiteX4" fmla="*/ 3843466 w 3843466"/>
                <a:gd name="connsiteY4" fmla="*/ 140671 h 6617486"/>
                <a:gd name="connsiteX5" fmla="*/ 3843466 w 3843466"/>
                <a:gd name="connsiteY5" fmla="*/ 6617486 h 6617486"/>
                <a:gd name="connsiteX0" fmla="*/ 0 w 3843466"/>
                <a:gd name="connsiteY0" fmla="*/ 140671 h 6617486"/>
                <a:gd name="connsiteX1" fmla="*/ 140671 w 3843466"/>
                <a:gd name="connsiteY1" fmla="*/ 0 h 6617486"/>
                <a:gd name="connsiteX2" fmla="*/ 3702795 w 3843466"/>
                <a:gd name="connsiteY2" fmla="*/ 0 h 6617486"/>
                <a:gd name="connsiteX3" fmla="*/ 3843466 w 3843466"/>
                <a:gd name="connsiteY3" fmla="*/ 140671 h 6617486"/>
                <a:gd name="connsiteX4" fmla="*/ 3843466 w 3843466"/>
                <a:gd name="connsiteY4" fmla="*/ 6617486 h 6617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3466" h="6617486">
                  <a:moveTo>
                    <a:pt x="0" y="140671"/>
                  </a:moveTo>
                  <a:cubicBezTo>
                    <a:pt x="0" y="62981"/>
                    <a:pt x="62981" y="0"/>
                    <a:pt x="140671" y="0"/>
                  </a:cubicBezTo>
                  <a:lnTo>
                    <a:pt x="3702795" y="0"/>
                  </a:lnTo>
                  <a:cubicBezTo>
                    <a:pt x="3780485" y="0"/>
                    <a:pt x="3843466" y="62981"/>
                    <a:pt x="3843466" y="140671"/>
                  </a:cubicBezTo>
                  <a:lnTo>
                    <a:pt x="3843466" y="6617486"/>
                  </a:lnTo>
                </a:path>
              </a:pathLst>
            </a:custGeom>
            <a:noFill/>
            <a:ln w="76200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225A24-41D4-CF8A-057A-2F483E9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EXPO.e </a:t>
            </a:r>
            <a:r>
              <a:rPr lang="en-GB" b="1" dirty="0"/>
              <a:t>Heritage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B3108-6EBC-D1A6-CB54-A9CFC8963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9C699-4AC7-83DE-61FA-2C6DEC0AF33B}"/>
              </a:ext>
            </a:extLst>
          </p:cNvPr>
          <p:cNvSpPr txBox="1"/>
          <p:nvPr/>
        </p:nvSpPr>
        <p:spPr>
          <a:xfrm>
            <a:off x="989153" y="756175"/>
            <a:ext cx="2915920" cy="1368000"/>
          </a:xfrm>
          <a:prstGeom prst="roundRect">
            <a:avLst>
              <a:gd name="adj" fmla="val 7356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Launch of Channel Program</a:t>
            </a:r>
            <a:b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Applied Innovation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Service excellence and technologies to our partners.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B9B93-A999-20AA-3BDB-A0AF953F6879}"/>
              </a:ext>
            </a:extLst>
          </p:cNvPr>
          <p:cNvSpPr txBox="1"/>
          <p:nvPr/>
        </p:nvSpPr>
        <p:spPr>
          <a:xfrm>
            <a:off x="989153" y="2206378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Underpinned by our core foundations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Customer Service Quality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Applied Innovation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Technical Capabilities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Your Trusted Advisor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B57C8-7B6E-43E8-7BFB-C466F70BE771}"/>
              </a:ext>
            </a:extLst>
          </p:cNvPr>
          <p:cNvSpPr txBox="1"/>
          <p:nvPr/>
        </p:nvSpPr>
        <p:spPr>
          <a:xfrm>
            <a:off x="989153" y="3661304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 of VPLS Network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Worlds-first Virtual Private LAN (VPLS) Multiple services - True layer 2 / 3 services anywhere.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16E82-DE63-9964-8C10-CF50571AE34A}"/>
              </a:ext>
            </a:extLst>
          </p:cNvPr>
          <p:cNvSpPr txBox="1"/>
          <p:nvPr/>
        </p:nvSpPr>
        <p:spPr>
          <a:xfrm>
            <a:off x="989153" y="5116230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 of Voice Connect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 of Service Creation Platform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Allowing partners to create their own best of breed solutions across platforms.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DFD91-ACA8-6732-F711-1C0A4662CD65}"/>
              </a:ext>
            </a:extLst>
          </p:cNvPr>
          <p:cNvSpPr txBox="1"/>
          <p:nvPr/>
        </p:nvSpPr>
        <p:spPr>
          <a:xfrm>
            <a:off x="4918171" y="5305018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 of Smart Internet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Business only carrier-class internet service.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66882-65D5-45B6-F694-5F37CE43B19F}"/>
              </a:ext>
            </a:extLst>
          </p:cNvPr>
          <p:cNvSpPr txBox="1"/>
          <p:nvPr/>
        </p:nvSpPr>
        <p:spPr>
          <a:xfrm>
            <a:off x="8818880" y="2173986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Launch of our own Private Cloud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Data Centre – Seamless 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Interoperability of Cloud &amp;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CBFF6-5A41-716D-3466-C6C254DC853B}"/>
              </a:ext>
            </a:extLst>
          </p:cNvPr>
          <p:cNvSpPr txBox="1"/>
          <p:nvPr/>
        </p:nvSpPr>
        <p:spPr>
          <a:xfrm>
            <a:off x="8818880" y="723783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Multiple ‘solutions’ to channel, as part of our ‘bundle’ approach: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Smart WAN &amp; Smart Internet Commercial Offers. DC Connect. Voice Connect Update. Disaster Recovery as a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FB06B-5962-E182-B931-85548B02AA91}"/>
              </a:ext>
            </a:extLst>
          </p:cNvPr>
          <p:cNvSpPr txBox="1"/>
          <p:nvPr/>
        </p:nvSpPr>
        <p:spPr>
          <a:xfrm>
            <a:off x="4918171" y="944963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Investments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Core Network upgrades to 100GigE.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Investments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Cloud, Security and Data Centre, expanding on our core Network to 100GigE.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1A4EB-2A6D-A3F6-3F54-30DEEE863D6F}"/>
              </a:ext>
            </a:extLst>
          </p:cNvPr>
          <p:cNvSpPr txBox="1"/>
          <p:nvPr/>
        </p:nvSpPr>
        <p:spPr>
          <a:xfrm>
            <a:off x="4918171" y="2395166"/>
            <a:ext cx="2915920" cy="1368000"/>
          </a:xfrm>
          <a:prstGeom prst="roundRect">
            <a:avLst>
              <a:gd name="adj" fmla="val 7356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Company Turnover: £25m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Channel Approx: £8.75m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Channel Virtual Team Approx: 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65472B-1FE0-54D7-4DEE-585E5FC8152F}"/>
              </a:ext>
            </a:extLst>
          </p:cNvPr>
          <p:cNvSpPr txBox="1"/>
          <p:nvPr/>
        </p:nvSpPr>
        <p:spPr>
          <a:xfrm>
            <a:off x="4918171" y="3850092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Your Cloud is only as good 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 your Network.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complementarity of Next Generation Networks and virtualisation projects.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14A72C-7BB8-9419-C549-8785C7A8753B}"/>
              </a:ext>
            </a:extLst>
          </p:cNvPr>
          <p:cNvSpPr txBox="1"/>
          <p:nvPr/>
        </p:nvSpPr>
        <p:spPr>
          <a:xfrm>
            <a:off x="8818880" y="3628912"/>
            <a:ext cx="2915920" cy="1368000"/>
          </a:xfrm>
          <a:prstGeom prst="roundRect">
            <a:avLst>
              <a:gd name="adj" fmla="val 7356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Launch of DaaS and SD-WAN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Desktop as a Service,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SD-Cloud / WAN flexible and scalable WAN solutions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A1C2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D096D-E236-DA35-BF6C-984CC7243ED4}"/>
              </a:ext>
            </a:extLst>
          </p:cNvPr>
          <p:cNvSpPr txBox="1"/>
          <p:nvPr/>
        </p:nvSpPr>
        <p:spPr>
          <a:xfrm>
            <a:off x="8818880" y="5083838"/>
            <a:ext cx="2915920" cy="1368000"/>
          </a:xfrm>
          <a:prstGeom prst="roundRect">
            <a:avLst>
              <a:gd name="adj" fmla="val 7356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288000" tIns="108000" rIns="108000" bIns="1080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Company Turnover: £77.3m </a:t>
            </a:r>
            <a:b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Channel Approx. £27m </a:t>
            </a:r>
            <a:br>
              <a:rPr kumimoji="0" lang="en-GB" sz="11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Channel Virtual Team Approx: 70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17" name="2002">
            <a:extLst>
              <a:ext uri="{FF2B5EF4-FFF2-40B4-BE49-F238E27FC236}">
                <a16:creationId xmlns:a16="http://schemas.microsoft.com/office/drawing/2014/main" id="{792377A9-AE6B-F181-B4F3-B6D7019F125A}"/>
              </a:ext>
            </a:extLst>
          </p:cNvPr>
          <p:cNvGrpSpPr/>
          <p:nvPr/>
        </p:nvGrpSpPr>
        <p:grpSpPr>
          <a:xfrm>
            <a:off x="226211" y="1037725"/>
            <a:ext cx="959478" cy="804900"/>
            <a:chOff x="1503526" y="5830546"/>
            <a:chExt cx="959478" cy="804900"/>
          </a:xfrm>
        </p:grpSpPr>
        <p:sp>
          <p:nvSpPr>
            <p:cNvPr id="118" name="Freeform: Shape 211">
              <a:extLst>
                <a:ext uri="{FF2B5EF4-FFF2-40B4-BE49-F238E27FC236}">
                  <a16:creationId xmlns:a16="http://schemas.microsoft.com/office/drawing/2014/main" id="{BE2FB636-170B-FC07-2763-2412EAC47FCF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19" name="Freeform: Shape 212">
              <a:extLst>
                <a:ext uri="{FF2B5EF4-FFF2-40B4-BE49-F238E27FC236}">
                  <a16:creationId xmlns:a16="http://schemas.microsoft.com/office/drawing/2014/main" id="{9CC97EAB-4F4D-8CAC-4EA4-A91C83475C7B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240EE49-F2CE-EBF7-A746-D2A796D93F7E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21" name="Freeform: Shape 213">
                <a:extLst>
                  <a:ext uri="{FF2B5EF4-FFF2-40B4-BE49-F238E27FC236}">
                    <a16:creationId xmlns:a16="http://schemas.microsoft.com/office/drawing/2014/main" id="{498B1DCE-A5DB-6A8E-56D2-DCF86FE232C7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510EF2F-5F4E-D60B-BC88-3AD53AE275C6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2006</a:t>
                </a:r>
              </a:p>
            </p:txBody>
          </p:sp>
        </p:grpSp>
      </p:grpSp>
      <p:grpSp>
        <p:nvGrpSpPr>
          <p:cNvPr id="123" name="2002">
            <a:extLst>
              <a:ext uri="{FF2B5EF4-FFF2-40B4-BE49-F238E27FC236}">
                <a16:creationId xmlns:a16="http://schemas.microsoft.com/office/drawing/2014/main" id="{DAF0524D-3A55-B776-96CC-8CAC7581C748}"/>
              </a:ext>
            </a:extLst>
          </p:cNvPr>
          <p:cNvGrpSpPr/>
          <p:nvPr/>
        </p:nvGrpSpPr>
        <p:grpSpPr>
          <a:xfrm>
            <a:off x="226211" y="2487928"/>
            <a:ext cx="959478" cy="804900"/>
            <a:chOff x="1503526" y="5830546"/>
            <a:chExt cx="959478" cy="804900"/>
          </a:xfrm>
        </p:grpSpPr>
        <p:sp>
          <p:nvSpPr>
            <p:cNvPr id="124" name="Freeform: Shape 211">
              <a:extLst>
                <a:ext uri="{FF2B5EF4-FFF2-40B4-BE49-F238E27FC236}">
                  <a16:creationId xmlns:a16="http://schemas.microsoft.com/office/drawing/2014/main" id="{905EFA4E-79E1-CBC9-27D6-EC182558EB47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25" name="Freeform: Shape 212">
              <a:extLst>
                <a:ext uri="{FF2B5EF4-FFF2-40B4-BE49-F238E27FC236}">
                  <a16:creationId xmlns:a16="http://schemas.microsoft.com/office/drawing/2014/main" id="{0D0791A4-2F54-060D-1583-44CF491D2958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69400B3-117F-A33E-764A-0D53067B329F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27" name="Freeform: Shape 213">
                <a:extLst>
                  <a:ext uri="{FF2B5EF4-FFF2-40B4-BE49-F238E27FC236}">
                    <a16:creationId xmlns:a16="http://schemas.microsoft.com/office/drawing/2014/main" id="{A09F7A4F-1300-0605-CFA6-7AEC3B4209A0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434119F-0D21-0D62-C1B9-AA1F1C2D0CE7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2006</a:t>
                </a:r>
              </a:p>
            </p:txBody>
          </p:sp>
        </p:grpSp>
      </p:grpSp>
      <p:grpSp>
        <p:nvGrpSpPr>
          <p:cNvPr id="129" name="2002">
            <a:extLst>
              <a:ext uri="{FF2B5EF4-FFF2-40B4-BE49-F238E27FC236}">
                <a16:creationId xmlns:a16="http://schemas.microsoft.com/office/drawing/2014/main" id="{87AC5F9C-ED0A-98B8-2B6C-22DBF7D9A414}"/>
              </a:ext>
            </a:extLst>
          </p:cNvPr>
          <p:cNvGrpSpPr/>
          <p:nvPr/>
        </p:nvGrpSpPr>
        <p:grpSpPr>
          <a:xfrm>
            <a:off x="226211" y="3942819"/>
            <a:ext cx="959478" cy="804900"/>
            <a:chOff x="1503526" y="5830546"/>
            <a:chExt cx="959478" cy="804900"/>
          </a:xfrm>
        </p:grpSpPr>
        <p:sp>
          <p:nvSpPr>
            <p:cNvPr id="130" name="Freeform: Shape 211">
              <a:extLst>
                <a:ext uri="{FF2B5EF4-FFF2-40B4-BE49-F238E27FC236}">
                  <a16:creationId xmlns:a16="http://schemas.microsoft.com/office/drawing/2014/main" id="{F63131F2-3749-E7E3-663F-2B62B9990771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1" name="Freeform: Shape 212">
              <a:extLst>
                <a:ext uri="{FF2B5EF4-FFF2-40B4-BE49-F238E27FC236}">
                  <a16:creationId xmlns:a16="http://schemas.microsoft.com/office/drawing/2014/main" id="{B175207E-054F-1010-9499-B0BB2DE13B25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5BB017B-318B-EBC9-0DB5-B5C95F87D8C1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33" name="Freeform: Shape 213">
                <a:extLst>
                  <a:ext uri="{FF2B5EF4-FFF2-40B4-BE49-F238E27FC236}">
                    <a16:creationId xmlns:a16="http://schemas.microsoft.com/office/drawing/2014/main" id="{577B1090-5D87-86E9-6CD2-CB49BEE86BF3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3173736-50D5-F889-D230-C9C00DDD5B60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2006</a:t>
                </a:r>
              </a:p>
            </p:txBody>
          </p:sp>
        </p:grpSp>
      </p:grpSp>
      <p:grpSp>
        <p:nvGrpSpPr>
          <p:cNvPr id="135" name="2002">
            <a:extLst>
              <a:ext uri="{FF2B5EF4-FFF2-40B4-BE49-F238E27FC236}">
                <a16:creationId xmlns:a16="http://schemas.microsoft.com/office/drawing/2014/main" id="{8A497449-464A-C291-F01E-ED3D99CAB7C4}"/>
              </a:ext>
            </a:extLst>
          </p:cNvPr>
          <p:cNvGrpSpPr/>
          <p:nvPr/>
        </p:nvGrpSpPr>
        <p:grpSpPr>
          <a:xfrm>
            <a:off x="226211" y="5390371"/>
            <a:ext cx="959478" cy="804900"/>
            <a:chOff x="1503526" y="5830546"/>
            <a:chExt cx="959478" cy="804900"/>
          </a:xfrm>
        </p:grpSpPr>
        <p:sp>
          <p:nvSpPr>
            <p:cNvPr id="136" name="Freeform: Shape 211">
              <a:extLst>
                <a:ext uri="{FF2B5EF4-FFF2-40B4-BE49-F238E27FC236}">
                  <a16:creationId xmlns:a16="http://schemas.microsoft.com/office/drawing/2014/main" id="{55A814AA-88E0-0B50-619E-174C15896E7D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37" name="Freeform: Shape 212">
              <a:extLst>
                <a:ext uri="{FF2B5EF4-FFF2-40B4-BE49-F238E27FC236}">
                  <a16:creationId xmlns:a16="http://schemas.microsoft.com/office/drawing/2014/main" id="{8A6B9AC1-D55C-66EB-A425-2E07531DA68C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63B027D5-F5E5-FBF2-1257-999EE65C18BE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39" name="Freeform: Shape 213">
                <a:extLst>
                  <a:ext uri="{FF2B5EF4-FFF2-40B4-BE49-F238E27FC236}">
                    <a16:creationId xmlns:a16="http://schemas.microsoft.com/office/drawing/2014/main" id="{2A56EAF5-E639-D6B2-573B-5DFC6D3E5D4A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66480C87-00FA-533D-C276-CE80010CD60E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2007</a:t>
                </a:r>
              </a:p>
            </p:txBody>
          </p:sp>
        </p:grpSp>
      </p:grpSp>
      <p:grpSp>
        <p:nvGrpSpPr>
          <p:cNvPr id="141" name="2002">
            <a:extLst>
              <a:ext uri="{FF2B5EF4-FFF2-40B4-BE49-F238E27FC236}">
                <a16:creationId xmlns:a16="http://schemas.microsoft.com/office/drawing/2014/main" id="{1D9E06CD-94EF-ABB7-EC37-3BAA26E87971}"/>
              </a:ext>
            </a:extLst>
          </p:cNvPr>
          <p:cNvGrpSpPr/>
          <p:nvPr/>
        </p:nvGrpSpPr>
        <p:grpSpPr>
          <a:xfrm>
            <a:off x="4159582" y="1226513"/>
            <a:ext cx="959478" cy="804900"/>
            <a:chOff x="1503526" y="5830546"/>
            <a:chExt cx="959478" cy="804900"/>
          </a:xfrm>
        </p:grpSpPr>
        <p:sp>
          <p:nvSpPr>
            <p:cNvPr id="142" name="Freeform: Shape 211">
              <a:extLst>
                <a:ext uri="{FF2B5EF4-FFF2-40B4-BE49-F238E27FC236}">
                  <a16:creationId xmlns:a16="http://schemas.microsoft.com/office/drawing/2014/main" id="{DDA9E5B2-BD01-550C-BC45-208626E009AA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3" name="Freeform: Shape 212">
              <a:extLst>
                <a:ext uri="{FF2B5EF4-FFF2-40B4-BE49-F238E27FC236}">
                  <a16:creationId xmlns:a16="http://schemas.microsoft.com/office/drawing/2014/main" id="{C7857831-6B1D-35FB-E0AA-EA31B4482051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6AB01A7-D83C-9600-2B66-6FD877129CD5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45" name="Freeform: Shape 213">
                <a:extLst>
                  <a:ext uri="{FF2B5EF4-FFF2-40B4-BE49-F238E27FC236}">
                    <a16:creationId xmlns:a16="http://schemas.microsoft.com/office/drawing/2014/main" id="{B53D62B3-C3DD-C007-0DB3-1F3C85DD85D9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1C96402-D58C-8472-1F80-57D55D45651E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2012</a:t>
                </a:r>
              </a:p>
            </p:txBody>
          </p:sp>
        </p:grpSp>
      </p:grpSp>
      <p:grpSp>
        <p:nvGrpSpPr>
          <p:cNvPr id="147" name="2002">
            <a:extLst>
              <a:ext uri="{FF2B5EF4-FFF2-40B4-BE49-F238E27FC236}">
                <a16:creationId xmlns:a16="http://schemas.microsoft.com/office/drawing/2014/main" id="{6CD9427E-5E2F-2A0B-4DF7-EEDE98D80034}"/>
              </a:ext>
            </a:extLst>
          </p:cNvPr>
          <p:cNvGrpSpPr/>
          <p:nvPr/>
        </p:nvGrpSpPr>
        <p:grpSpPr>
          <a:xfrm>
            <a:off x="4159582" y="2676716"/>
            <a:ext cx="959478" cy="804900"/>
            <a:chOff x="1503526" y="5830546"/>
            <a:chExt cx="959478" cy="804900"/>
          </a:xfrm>
        </p:grpSpPr>
        <p:sp>
          <p:nvSpPr>
            <p:cNvPr id="148" name="Freeform: Shape 211">
              <a:extLst>
                <a:ext uri="{FF2B5EF4-FFF2-40B4-BE49-F238E27FC236}">
                  <a16:creationId xmlns:a16="http://schemas.microsoft.com/office/drawing/2014/main" id="{DAF3D381-3957-2427-F723-0E42C6A30AE3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49" name="Freeform: Shape 212">
              <a:extLst>
                <a:ext uri="{FF2B5EF4-FFF2-40B4-BE49-F238E27FC236}">
                  <a16:creationId xmlns:a16="http://schemas.microsoft.com/office/drawing/2014/main" id="{A384046B-2CE2-3AF7-9380-E58E94FEE864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C6E33FF-766E-56C1-D9FE-1EFE9D94E2C9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51" name="Freeform: Shape 213">
                <a:extLst>
                  <a:ext uri="{FF2B5EF4-FFF2-40B4-BE49-F238E27FC236}">
                    <a16:creationId xmlns:a16="http://schemas.microsoft.com/office/drawing/2014/main" id="{9EA81DCD-3EC8-1890-95E0-247761396D06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4D375C6-10E8-A4D1-E981-72F79402F6B7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2010</a:t>
                </a:r>
              </a:p>
            </p:txBody>
          </p:sp>
        </p:grpSp>
      </p:grpSp>
      <p:grpSp>
        <p:nvGrpSpPr>
          <p:cNvPr id="153" name="2002">
            <a:extLst>
              <a:ext uri="{FF2B5EF4-FFF2-40B4-BE49-F238E27FC236}">
                <a16:creationId xmlns:a16="http://schemas.microsoft.com/office/drawing/2014/main" id="{B926F871-83B0-FEF4-A366-84CAF7708E77}"/>
              </a:ext>
            </a:extLst>
          </p:cNvPr>
          <p:cNvGrpSpPr/>
          <p:nvPr/>
        </p:nvGrpSpPr>
        <p:grpSpPr>
          <a:xfrm>
            <a:off x="4159582" y="4131607"/>
            <a:ext cx="959478" cy="804900"/>
            <a:chOff x="1503526" y="5830546"/>
            <a:chExt cx="959478" cy="804900"/>
          </a:xfrm>
        </p:grpSpPr>
        <p:sp>
          <p:nvSpPr>
            <p:cNvPr id="154" name="Freeform: Shape 211">
              <a:extLst>
                <a:ext uri="{FF2B5EF4-FFF2-40B4-BE49-F238E27FC236}">
                  <a16:creationId xmlns:a16="http://schemas.microsoft.com/office/drawing/2014/main" id="{CDAB84C5-0A0F-2477-BE57-9C6CEADFC771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55" name="Freeform: Shape 212">
              <a:extLst>
                <a:ext uri="{FF2B5EF4-FFF2-40B4-BE49-F238E27FC236}">
                  <a16:creationId xmlns:a16="http://schemas.microsoft.com/office/drawing/2014/main" id="{79DE7BFF-CCF4-95AA-BB6E-B15E6B275EBF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ECBAE90-9857-2354-6C7B-2736A535B0CF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57" name="Freeform: Shape 213">
                <a:extLst>
                  <a:ext uri="{FF2B5EF4-FFF2-40B4-BE49-F238E27FC236}">
                    <a16:creationId xmlns:a16="http://schemas.microsoft.com/office/drawing/2014/main" id="{2B5A149D-B1B6-D94E-57B1-F2A93CB1DE3A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044C6746-8411-406D-624E-E26B4CC279C6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2008</a:t>
                </a:r>
              </a:p>
            </p:txBody>
          </p:sp>
        </p:grpSp>
      </p:grpSp>
      <p:grpSp>
        <p:nvGrpSpPr>
          <p:cNvPr id="159" name="2002">
            <a:extLst>
              <a:ext uri="{FF2B5EF4-FFF2-40B4-BE49-F238E27FC236}">
                <a16:creationId xmlns:a16="http://schemas.microsoft.com/office/drawing/2014/main" id="{F3F6B686-2CF1-E1D8-3DBD-56D87568ADAF}"/>
              </a:ext>
            </a:extLst>
          </p:cNvPr>
          <p:cNvGrpSpPr/>
          <p:nvPr/>
        </p:nvGrpSpPr>
        <p:grpSpPr>
          <a:xfrm>
            <a:off x="4159582" y="5579159"/>
            <a:ext cx="959478" cy="804900"/>
            <a:chOff x="1503526" y="5830546"/>
            <a:chExt cx="959478" cy="804900"/>
          </a:xfrm>
        </p:grpSpPr>
        <p:sp>
          <p:nvSpPr>
            <p:cNvPr id="160" name="Freeform: Shape 211">
              <a:extLst>
                <a:ext uri="{FF2B5EF4-FFF2-40B4-BE49-F238E27FC236}">
                  <a16:creationId xmlns:a16="http://schemas.microsoft.com/office/drawing/2014/main" id="{88C1E84E-3F44-723A-0174-D76BD2828A02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61" name="Freeform: Shape 212">
              <a:extLst>
                <a:ext uri="{FF2B5EF4-FFF2-40B4-BE49-F238E27FC236}">
                  <a16:creationId xmlns:a16="http://schemas.microsoft.com/office/drawing/2014/main" id="{B42C3C5D-5F95-74AD-39D6-368124A2431F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B95D4C8-0428-F80F-6D69-93584C995800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63" name="Freeform: Shape 213">
                <a:extLst>
                  <a:ext uri="{FF2B5EF4-FFF2-40B4-BE49-F238E27FC236}">
                    <a16:creationId xmlns:a16="http://schemas.microsoft.com/office/drawing/2014/main" id="{ACCD97FA-9A5F-FEA3-C295-C3752AC2169E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6FAF4E2-6458-CF04-9E9E-89732BE01E9E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2008</a:t>
                </a:r>
              </a:p>
            </p:txBody>
          </p:sp>
        </p:grpSp>
      </p:grpSp>
      <p:grpSp>
        <p:nvGrpSpPr>
          <p:cNvPr id="165" name="2002">
            <a:extLst>
              <a:ext uri="{FF2B5EF4-FFF2-40B4-BE49-F238E27FC236}">
                <a16:creationId xmlns:a16="http://schemas.microsoft.com/office/drawing/2014/main" id="{336D01EE-DBBB-E549-64D2-C0CDDA1ED7A9}"/>
              </a:ext>
            </a:extLst>
          </p:cNvPr>
          <p:cNvGrpSpPr/>
          <p:nvPr/>
        </p:nvGrpSpPr>
        <p:grpSpPr>
          <a:xfrm>
            <a:off x="8048503" y="1005333"/>
            <a:ext cx="959478" cy="804900"/>
            <a:chOff x="1503526" y="5830546"/>
            <a:chExt cx="959478" cy="804900"/>
          </a:xfrm>
        </p:grpSpPr>
        <p:sp>
          <p:nvSpPr>
            <p:cNvPr id="166" name="Freeform: Shape 211">
              <a:extLst>
                <a:ext uri="{FF2B5EF4-FFF2-40B4-BE49-F238E27FC236}">
                  <a16:creationId xmlns:a16="http://schemas.microsoft.com/office/drawing/2014/main" id="{471B0E37-63CD-A4D7-1C8B-BDF0E42C8C83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67" name="Freeform: Shape 212">
              <a:extLst>
                <a:ext uri="{FF2B5EF4-FFF2-40B4-BE49-F238E27FC236}">
                  <a16:creationId xmlns:a16="http://schemas.microsoft.com/office/drawing/2014/main" id="{63748425-F3CD-9B9E-8043-181BA42A99BB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F1EABE9-FFCD-2C49-2EB6-0CDDA82863FE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69" name="Freeform: Shape 213">
                <a:extLst>
                  <a:ext uri="{FF2B5EF4-FFF2-40B4-BE49-F238E27FC236}">
                    <a16:creationId xmlns:a16="http://schemas.microsoft.com/office/drawing/2014/main" id="{20DDFF0A-75EB-6748-6C91-ED64FB901961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5482347-7503-7BC9-E3F0-44EBC09F5C18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2012</a:t>
                </a:r>
              </a:p>
            </p:txBody>
          </p:sp>
        </p:grpSp>
      </p:grpSp>
      <p:grpSp>
        <p:nvGrpSpPr>
          <p:cNvPr id="171" name="2002">
            <a:extLst>
              <a:ext uri="{FF2B5EF4-FFF2-40B4-BE49-F238E27FC236}">
                <a16:creationId xmlns:a16="http://schemas.microsoft.com/office/drawing/2014/main" id="{5FF43E73-2621-87B7-D57F-55F7989E7805}"/>
              </a:ext>
            </a:extLst>
          </p:cNvPr>
          <p:cNvGrpSpPr/>
          <p:nvPr/>
        </p:nvGrpSpPr>
        <p:grpSpPr>
          <a:xfrm>
            <a:off x="8048503" y="2455536"/>
            <a:ext cx="959478" cy="804900"/>
            <a:chOff x="1503526" y="5830546"/>
            <a:chExt cx="959478" cy="804900"/>
          </a:xfrm>
        </p:grpSpPr>
        <p:sp>
          <p:nvSpPr>
            <p:cNvPr id="172" name="Freeform: Shape 211">
              <a:extLst>
                <a:ext uri="{FF2B5EF4-FFF2-40B4-BE49-F238E27FC236}">
                  <a16:creationId xmlns:a16="http://schemas.microsoft.com/office/drawing/2014/main" id="{211E0CAA-B6C1-4366-ABC6-1D99DC71C1A6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73" name="Freeform: Shape 212">
              <a:extLst>
                <a:ext uri="{FF2B5EF4-FFF2-40B4-BE49-F238E27FC236}">
                  <a16:creationId xmlns:a16="http://schemas.microsoft.com/office/drawing/2014/main" id="{37C252B0-DF43-0095-55D4-CB00EF42A61F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C100ED19-CE8D-C6B1-8612-B870CD889F67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75" name="Freeform: Shape 213">
                <a:extLst>
                  <a:ext uri="{FF2B5EF4-FFF2-40B4-BE49-F238E27FC236}">
                    <a16:creationId xmlns:a16="http://schemas.microsoft.com/office/drawing/2014/main" id="{A4042B34-BABB-23CE-802F-617FD059DF45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80E7456-6A49-1D94-41DA-F372E9D76A05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2013</a:t>
                </a:r>
              </a:p>
            </p:txBody>
          </p:sp>
        </p:grpSp>
      </p:grpSp>
      <p:grpSp>
        <p:nvGrpSpPr>
          <p:cNvPr id="177" name="2002">
            <a:extLst>
              <a:ext uri="{FF2B5EF4-FFF2-40B4-BE49-F238E27FC236}">
                <a16:creationId xmlns:a16="http://schemas.microsoft.com/office/drawing/2014/main" id="{71B071A9-A4F3-A63D-BDC1-34284E78ECC9}"/>
              </a:ext>
            </a:extLst>
          </p:cNvPr>
          <p:cNvGrpSpPr/>
          <p:nvPr/>
        </p:nvGrpSpPr>
        <p:grpSpPr>
          <a:xfrm>
            <a:off x="8048503" y="3910427"/>
            <a:ext cx="959478" cy="804900"/>
            <a:chOff x="1503526" y="5830546"/>
            <a:chExt cx="959478" cy="804900"/>
          </a:xfrm>
        </p:grpSpPr>
        <p:sp>
          <p:nvSpPr>
            <p:cNvPr id="178" name="Freeform: Shape 211">
              <a:extLst>
                <a:ext uri="{FF2B5EF4-FFF2-40B4-BE49-F238E27FC236}">
                  <a16:creationId xmlns:a16="http://schemas.microsoft.com/office/drawing/2014/main" id="{A53810A8-9E85-450A-D661-8E1F9CB1DAC8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79" name="Freeform: Shape 212">
              <a:extLst>
                <a:ext uri="{FF2B5EF4-FFF2-40B4-BE49-F238E27FC236}">
                  <a16:creationId xmlns:a16="http://schemas.microsoft.com/office/drawing/2014/main" id="{1850DCE9-4B4E-5FE1-0141-B85E779C7B42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E9975894-87B1-C892-99CC-1C9F2A808C4A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81" name="Freeform: Shape 213">
                <a:extLst>
                  <a:ext uri="{FF2B5EF4-FFF2-40B4-BE49-F238E27FC236}">
                    <a16:creationId xmlns:a16="http://schemas.microsoft.com/office/drawing/2014/main" id="{D72A0998-AE6F-A0E7-56B7-1B2A3F7EAC2F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D0DAE05C-FFFB-3A39-3342-3681AE8BE465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2014</a:t>
                </a:r>
              </a:p>
            </p:txBody>
          </p:sp>
        </p:grpSp>
      </p:grpSp>
      <p:grpSp>
        <p:nvGrpSpPr>
          <p:cNvPr id="183" name="2002">
            <a:extLst>
              <a:ext uri="{FF2B5EF4-FFF2-40B4-BE49-F238E27FC236}">
                <a16:creationId xmlns:a16="http://schemas.microsoft.com/office/drawing/2014/main" id="{4BE4C8C1-093B-0AB9-44AB-C75E8B7239A7}"/>
              </a:ext>
            </a:extLst>
          </p:cNvPr>
          <p:cNvGrpSpPr/>
          <p:nvPr/>
        </p:nvGrpSpPr>
        <p:grpSpPr>
          <a:xfrm>
            <a:off x="8048503" y="5357979"/>
            <a:ext cx="959478" cy="804900"/>
            <a:chOff x="1503526" y="5830546"/>
            <a:chExt cx="959478" cy="804900"/>
          </a:xfrm>
        </p:grpSpPr>
        <p:sp>
          <p:nvSpPr>
            <p:cNvPr id="184" name="Freeform: Shape 211">
              <a:extLst>
                <a:ext uri="{FF2B5EF4-FFF2-40B4-BE49-F238E27FC236}">
                  <a16:creationId xmlns:a16="http://schemas.microsoft.com/office/drawing/2014/main" id="{C7C223DF-58FD-4838-9C16-3070AB7A81AB}"/>
                </a:ext>
              </a:extLst>
            </p:cNvPr>
            <p:cNvSpPr/>
            <p:nvPr/>
          </p:nvSpPr>
          <p:spPr>
            <a:xfrm>
              <a:off x="2272187" y="6083263"/>
              <a:ext cx="190817" cy="299397"/>
            </a:xfrm>
            <a:custGeom>
              <a:avLst/>
              <a:gdLst>
                <a:gd name="connsiteX0" fmla="*/ 190817 w 190817"/>
                <a:gd name="connsiteY0" fmla="*/ 149733 h 299397"/>
                <a:gd name="connsiteX1" fmla="*/ 0 w 190817"/>
                <a:gd name="connsiteY1" fmla="*/ 299398 h 299397"/>
                <a:gd name="connsiteX2" fmla="*/ 0 w 190817"/>
                <a:gd name="connsiteY2" fmla="*/ 0 h 299397"/>
                <a:gd name="connsiteX3" fmla="*/ 190817 w 190817"/>
                <a:gd name="connsiteY3" fmla="*/ 149733 h 29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17" h="299397">
                  <a:moveTo>
                    <a:pt x="190817" y="149733"/>
                  </a:moveTo>
                  <a:lnTo>
                    <a:pt x="0" y="299398"/>
                  </a:lnTo>
                  <a:lnTo>
                    <a:pt x="0" y="0"/>
                  </a:lnTo>
                  <a:lnTo>
                    <a:pt x="190817" y="149733"/>
                  </a:lnTo>
                  <a:close/>
                </a:path>
              </a:pathLst>
            </a:custGeom>
            <a:solidFill>
              <a:schemeClr val="accent6"/>
            </a:solidFill>
            <a:ln w="285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0486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85" name="Freeform: Shape 212">
              <a:extLst>
                <a:ext uri="{FF2B5EF4-FFF2-40B4-BE49-F238E27FC236}">
                  <a16:creationId xmlns:a16="http://schemas.microsoft.com/office/drawing/2014/main" id="{62CBDD6E-7D01-20DC-1F0C-7D112D44C754}"/>
                </a:ext>
              </a:extLst>
            </p:cNvPr>
            <p:cNvSpPr/>
            <p:nvPr/>
          </p:nvSpPr>
          <p:spPr>
            <a:xfrm>
              <a:off x="1503526" y="5830546"/>
              <a:ext cx="804900" cy="804900"/>
            </a:xfrm>
            <a:custGeom>
              <a:avLst/>
              <a:gdLst>
                <a:gd name="connsiteX0" fmla="*/ 804900 w 804900"/>
                <a:gd name="connsiteY0" fmla="*/ 402450 h 804900"/>
                <a:gd name="connsiteX1" fmla="*/ 402450 w 804900"/>
                <a:gd name="connsiteY1" fmla="*/ 804901 h 804900"/>
                <a:gd name="connsiteX2" fmla="*/ 0 w 804900"/>
                <a:gd name="connsiteY2" fmla="*/ 402450 h 804900"/>
                <a:gd name="connsiteX3" fmla="*/ 402450 w 804900"/>
                <a:gd name="connsiteY3" fmla="*/ 0 h 804900"/>
                <a:gd name="connsiteX4" fmla="*/ 804900 w 804900"/>
                <a:gd name="connsiteY4" fmla="*/ 402450 h 8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900" h="804900">
                  <a:moveTo>
                    <a:pt x="804900" y="402450"/>
                  </a:moveTo>
                  <a:cubicBezTo>
                    <a:pt x="804900" y="624717"/>
                    <a:pt x="624717" y="804901"/>
                    <a:pt x="402450" y="804901"/>
                  </a:cubicBezTo>
                  <a:cubicBezTo>
                    <a:pt x="180183" y="804901"/>
                    <a:pt x="0" y="624717"/>
                    <a:pt x="0" y="402450"/>
                  </a:cubicBezTo>
                  <a:cubicBezTo>
                    <a:pt x="0" y="180183"/>
                    <a:pt x="180183" y="0"/>
                    <a:pt x="402450" y="0"/>
                  </a:cubicBezTo>
                  <a:cubicBezTo>
                    <a:pt x="624717" y="0"/>
                    <a:pt x="804900" y="180183"/>
                    <a:pt x="804900" y="4024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DC2B6C1-BD06-28B3-C612-B987F9F44A5A}"/>
                </a:ext>
              </a:extLst>
            </p:cNvPr>
            <p:cNvGrpSpPr/>
            <p:nvPr/>
          </p:nvGrpSpPr>
          <p:grpSpPr>
            <a:xfrm>
              <a:off x="1582037" y="5942606"/>
              <a:ext cx="639919" cy="580778"/>
              <a:chOff x="1582037" y="5942606"/>
              <a:chExt cx="639919" cy="580778"/>
            </a:xfrm>
            <a:effectLst/>
          </p:grpSpPr>
          <p:sp>
            <p:nvSpPr>
              <p:cNvPr id="187" name="Freeform: Shape 213">
                <a:extLst>
                  <a:ext uri="{FF2B5EF4-FFF2-40B4-BE49-F238E27FC236}">
                    <a16:creationId xmlns:a16="http://schemas.microsoft.com/office/drawing/2014/main" id="{CDA89F0C-45EE-1FA4-D69D-ECC1FD580AC5}"/>
                  </a:ext>
                </a:extLst>
              </p:cNvPr>
              <p:cNvSpPr/>
              <p:nvPr/>
            </p:nvSpPr>
            <p:spPr>
              <a:xfrm>
                <a:off x="1615586" y="5942606"/>
                <a:ext cx="580778" cy="580778"/>
              </a:xfrm>
              <a:custGeom>
                <a:avLst/>
                <a:gdLst>
                  <a:gd name="connsiteX0" fmla="*/ 580779 w 580778"/>
                  <a:gd name="connsiteY0" fmla="*/ 290389 h 580778"/>
                  <a:gd name="connsiteX1" fmla="*/ 290389 w 580778"/>
                  <a:gd name="connsiteY1" fmla="*/ 580779 h 580778"/>
                  <a:gd name="connsiteX2" fmla="*/ 0 w 580778"/>
                  <a:gd name="connsiteY2" fmla="*/ 290389 h 580778"/>
                  <a:gd name="connsiteX3" fmla="*/ 290389 w 580778"/>
                  <a:gd name="connsiteY3" fmla="*/ 0 h 580778"/>
                  <a:gd name="connsiteX4" fmla="*/ 580779 w 580778"/>
                  <a:gd name="connsiteY4" fmla="*/ 290389 h 58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78" h="580778">
                    <a:moveTo>
                      <a:pt x="580779" y="290389"/>
                    </a:moveTo>
                    <a:cubicBezTo>
                      <a:pt x="580779" y="450767"/>
                      <a:pt x="450767" y="580779"/>
                      <a:pt x="290389" y="580779"/>
                    </a:cubicBezTo>
                    <a:cubicBezTo>
                      <a:pt x="130012" y="580779"/>
                      <a:pt x="0" y="450767"/>
                      <a:pt x="0" y="290389"/>
                    </a:cubicBezTo>
                    <a:cubicBezTo>
                      <a:pt x="0" y="130012"/>
                      <a:pt x="130012" y="0"/>
                      <a:pt x="290389" y="0"/>
                    </a:cubicBezTo>
                    <a:cubicBezTo>
                      <a:pt x="450767" y="0"/>
                      <a:pt x="580779" y="130012"/>
                      <a:pt x="580779" y="290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3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81A2F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3CBF034B-849B-5CE6-8C5A-5CB56CB4D09A}"/>
                  </a:ext>
                </a:extLst>
              </p:cNvPr>
              <p:cNvSpPr txBox="1"/>
              <p:nvPr/>
            </p:nvSpPr>
            <p:spPr>
              <a:xfrm>
                <a:off x="1582037" y="6056310"/>
                <a:ext cx="6399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  <a:sym typeface="Helvetica"/>
                    <a:rtl val="0"/>
                  </a:rPr>
                  <a:t>2015</a:t>
                </a:r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961756F-77B9-A1D0-02E8-CD63B9DB2FCC}"/>
              </a:ext>
            </a:extLst>
          </p:cNvPr>
          <p:cNvGrpSpPr/>
          <p:nvPr/>
        </p:nvGrpSpPr>
        <p:grpSpPr>
          <a:xfrm>
            <a:off x="8048503" y="723783"/>
            <a:ext cx="3967323" cy="4273129"/>
            <a:chOff x="8048503" y="723783"/>
            <a:chExt cx="3967323" cy="4273129"/>
          </a:xfrm>
        </p:grpSpPr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FA5C3B3F-44C8-C1D8-126E-5484E08B0B0A}"/>
                </a:ext>
              </a:extLst>
            </p:cNvPr>
            <p:cNvSpPr txBox="1"/>
            <p:nvPr/>
          </p:nvSpPr>
          <p:spPr>
            <a:xfrm rot="5400000">
              <a:off x="11128339" y="4109425"/>
              <a:ext cx="1368000" cy="406974"/>
            </a:xfrm>
            <a:prstGeom prst="roundRect">
              <a:avLst/>
            </a:prstGeom>
            <a:solidFill>
              <a:srgbClr val="05CD2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72000" tIns="180000" rIns="72000" bIns="252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MONEY-MAKER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B4C13C85-DC02-EF2F-87B0-12553FCDFA9A}"/>
                </a:ext>
              </a:extLst>
            </p:cNvPr>
            <p:cNvSpPr txBox="1"/>
            <p:nvPr/>
          </p:nvSpPr>
          <p:spPr>
            <a:xfrm rot="5400000">
              <a:off x="11128339" y="1204298"/>
              <a:ext cx="1368000" cy="406974"/>
            </a:xfrm>
            <a:prstGeom prst="roundRect">
              <a:avLst/>
            </a:prstGeom>
            <a:solidFill>
              <a:srgbClr val="05CD2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72000" tIns="180000" rIns="72000" bIns="252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MONEY-MAKER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7AA30A6-0578-84A1-9CEF-A8BEEEEA257B}"/>
                </a:ext>
              </a:extLst>
            </p:cNvPr>
            <p:cNvSpPr txBox="1"/>
            <p:nvPr/>
          </p:nvSpPr>
          <p:spPr>
            <a:xfrm>
              <a:off x="8818880" y="723783"/>
              <a:ext cx="2915920" cy="1368000"/>
            </a:xfrm>
            <a:prstGeom prst="roundRect">
              <a:avLst>
                <a:gd name="adj" fmla="val 7356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108000" rIns="108000" bIns="10800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Multiple ‘solutions’ to channel, as part of our ‘bundle’ approach: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Smart WAN &amp; Smart Internet Commercial Offers. DC Connect. Voice Connect Update. Disaster Recovery as a Service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5A9CDFA-BC97-6D20-3C58-DA5987A10FF1}"/>
                </a:ext>
              </a:extLst>
            </p:cNvPr>
            <p:cNvSpPr txBox="1"/>
            <p:nvPr/>
          </p:nvSpPr>
          <p:spPr>
            <a:xfrm>
              <a:off x="8818880" y="3628912"/>
              <a:ext cx="2915920" cy="1368000"/>
            </a:xfrm>
            <a:prstGeom prst="roundRect">
              <a:avLst>
                <a:gd name="adj" fmla="val 7356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108000" rIns="108000" bIns="10800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Launch of DaaS and SD-WAN</a:t>
              </a:r>
              <a:endParaRPr kumimoji="0" lang="en-GB" sz="1100" b="0" i="0" u="none" strike="noStrike" kern="1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Desktop as a Service, </a:t>
              </a:r>
              <a:b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C2B"/>
                  </a:solidFill>
                  <a:effectLst/>
                  <a:uLnTx/>
                  <a:uFillTx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SD-Cloud / WAN flexible and scalable WAN solutions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A1C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grpSp>
          <p:nvGrpSpPr>
            <p:cNvPr id="204" name="2002">
              <a:extLst>
                <a:ext uri="{FF2B5EF4-FFF2-40B4-BE49-F238E27FC236}">
                  <a16:creationId xmlns:a16="http://schemas.microsoft.com/office/drawing/2014/main" id="{B40E517F-F2F5-AC25-5619-375EC2DAB302}"/>
                </a:ext>
              </a:extLst>
            </p:cNvPr>
            <p:cNvGrpSpPr/>
            <p:nvPr/>
          </p:nvGrpSpPr>
          <p:grpSpPr>
            <a:xfrm>
              <a:off x="8048503" y="1005333"/>
              <a:ext cx="959478" cy="804900"/>
              <a:chOff x="1503526" y="5830546"/>
              <a:chExt cx="959478" cy="804900"/>
            </a:xfrm>
          </p:grpSpPr>
          <p:sp>
            <p:nvSpPr>
              <p:cNvPr id="211" name="Freeform: Shape 211">
                <a:extLst>
                  <a:ext uri="{FF2B5EF4-FFF2-40B4-BE49-F238E27FC236}">
                    <a16:creationId xmlns:a16="http://schemas.microsoft.com/office/drawing/2014/main" id="{32AD73CD-2A37-61A7-95AE-AD4DE847024E}"/>
                  </a:ext>
                </a:extLst>
              </p:cNvPr>
              <p:cNvSpPr/>
              <p:nvPr/>
            </p:nvSpPr>
            <p:spPr>
              <a:xfrm>
                <a:off x="2272187" y="6083263"/>
                <a:ext cx="190817" cy="299397"/>
              </a:xfrm>
              <a:custGeom>
                <a:avLst/>
                <a:gdLst>
                  <a:gd name="connsiteX0" fmla="*/ 190817 w 190817"/>
                  <a:gd name="connsiteY0" fmla="*/ 149733 h 299397"/>
                  <a:gd name="connsiteX1" fmla="*/ 0 w 190817"/>
                  <a:gd name="connsiteY1" fmla="*/ 299398 h 299397"/>
                  <a:gd name="connsiteX2" fmla="*/ 0 w 190817"/>
                  <a:gd name="connsiteY2" fmla="*/ 0 h 299397"/>
                  <a:gd name="connsiteX3" fmla="*/ 190817 w 190817"/>
                  <a:gd name="connsiteY3" fmla="*/ 149733 h 29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817" h="299397">
                    <a:moveTo>
                      <a:pt x="190817" y="149733"/>
                    </a:moveTo>
                    <a:lnTo>
                      <a:pt x="0" y="299398"/>
                    </a:lnTo>
                    <a:lnTo>
                      <a:pt x="0" y="0"/>
                    </a:lnTo>
                    <a:lnTo>
                      <a:pt x="190817" y="149733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30486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2">
                <a:extLst>
                  <a:ext uri="{FF2B5EF4-FFF2-40B4-BE49-F238E27FC236}">
                    <a16:creationId xmlns:a16="http://schemas.microsoft.com/office/drawing/2014/main" id="{114E11A3-A91C-C702-4B5D-3E262C283CE7}"/>
                  </a:ext>
                </a:extLst>
              </p:cNvPr>
              <p:cNvSpPr/>
              <p:nvPr/>
            </p:nvSpPr>
            <p:spPr>
              <a:xfrm>
                <a:off x="1503526" y="5830546"/>
                <a:ext cx="804900" cy="804900"/>
              </a:xfrm>
              <a:custGeom>
                <a:avLst/>
                <a:gdLst>
                  <a:gd name="connsiteX0" fmla="*/ 804900 w 804900"/>
                  <a:gd name="connsiteY0" fmla="*/ 402450 h 804900"/>
                  <a:gd name="connsiteX1" fmla="*/ 402450 w 804900"/>
                  <a:gd name="connsiteY1" fmla="*/ 804901 h 804900"/>
                  <a:gd name="connsiteX2" fmla="*/ 0 w 804900"/>
                  <a:gd name="connsiteY2" fmla="*/ 402450 h 804900"/>
                  <a:gd name="connsiteX3" fmla="*/ 402450 w 804900"/>
                  <a:gd name="connsiteY3" fmla="*/ 0 h 804900"/>
                  <a:gd name="connsiteX4" fmla="*/ 804900 w 804900"/>
                  <a:gd name="connsiteY4" fmla="*/ 402450 h 8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4900" h="804900">
                    <a:moveTo>
                      <a:pt x="804900" y="402450"/>
                    </a:moveTo>
                    <a:cubicBezTo>
                      <a:pt x="804900" y="624717"/>
                      <a:pt x="624717" y="804901"/>
                      <a:pt x="402450" y="804901"/>
                    </a:cubicBezTo>
                    <a:cubicBezTo>
                      <a:pt x="180183" y="804901"/>
                      <a:pt x="0" y="624717"/>
                      <a:pt x="0" y="402450"/>
                    </a:cubicBezTo>
                    <a:cubicBezTo>
                      <a:pt x="0" y="180183"/>
                      <a:pt x="180183" y="0"/>
                      <a:pt x="402450" y="0"/>
                    </a:cubicBezTo>
                    <a:cubicBezTo>
                      <a:pt x="624717" y="0"/>
                      <a:pt x="804900" y="180183"/>
                      <a:pt x="804900" y="402450"/>
                    </a:cubicBezTo>
                    <a:close/>
                  </a:path>
                </a:pathLst>
              </a:custGeom>
              <a:solidFill>
                <a:srgbClr val="05CD2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AB40508F-F830-9E30-E333-84E54ED4F217}"/>
                  </a:ext>
                </a:extLst>
              </p:cNvPr>
              <p:cNvGrpSpPr/>
              <p:nvPr/>
            </p:nvGrpSpPr>
            <p:grpSpPr>
              <a:xfrm>
                <a:off x="1582037" y="5942606"/>
                <a:ext cx="639919" cy="580778"/>
                <a:chOff x="1582037" y="5942606"/>
                <a:chExt cx="639919" cy="580778"/>
              </a:xfrm>
              <a:effectLst/>
            </p:grpSpPr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F1FAAE0C-3353-8C8C-0712-FB9285D78E8D}"/>
                    </a:ext>
                  </a:extLst>
                </p:cNvPr>
                <p:cNvSpPr/>
                <p:nvPr/>
              </p:nvSpPr>
              <p:spPr>
                <a:xfrm>
                  <a:off x="1615586" y="5942606"/>
                  <a:ext cx="580778" cy="580778"/>
                </a:xfrm>
                <a:custGeom>
                  <a:avLst/>
                  <a:gdLst>
                    <a:gd name="connsiteX0" fmla="*/ 580779 w 580778"/>
                    <a:gd name="connsiteY0" fmla="*/ 290389 h 580778"/>
                    <a:gd name="connsiteX1" fmla="*/ 290389 w 580778"/>
                    <a:gd name="connsiteY1" fmla="*/ 580779 h 580778"/>
                    <a:gd name="connsiteX2" fmla="*/ 0 w 580778"/>
                    <a:gd name="connsiteY2" fmla="*/ 290389 h 580778"/>
                    <a:gd name="connsiteX3" fmla="*/ 290389 w 580778"/>
                    <a:gd name="connsiteY3" fmla="*/ 0 h 580778"/>
                    <a:gd name="connsiteX4" fmla="*/ 580779 w 580778"/>
                    <a:gd name="connsiteY4" fmla="*/ 290389 h 580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778" h="580778">
                      <a:moveTo>
                        <a:pt x="580779" y="290389"/>
                      </a:moveTo>
                      <a:cubicBezTo>
                        <a:pt x="580779" y="450767"/>
                        <a:pt x="450767" y="580779"/>
                        <a:pt x="290389" y="580779"/>
                      </a:cubicBezTo>
                      <a:cubicBezTo>
                        <a:pt x="130012" y="580779"/>
                        <a:pt x="0" y="450767"/>
                        <a:pt x="0" y="290389"/>
                      </a:cubicBezTo>
                      <a:cubicBezTo>
                        <a:pt x="0" y="130012"/>
                        <a:pt x="130012" y="0"/>
                        <a:pt x="290389" y="0"/>
                      </a:cubicBezTo>
                      <a:cubicBezTo>
                        <a:pt x="450767" y="0"/>
                        <a:pt x="580779" y="130012"/>
                        <a:pt x="580779" y="29038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3" cap="flat">
                  <a:noFill/>
                  <a:prstDash val="solid"/>
                  <a:miter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C97719DD-3465-8FAC-9DDF-E6C16D2D22B2}"/>
                    </a:ext>
                  </a:extLst>
                </p:cNvPr>
                <p:cNvSpPr txBox="1"/>
                <p:nvPr/>
              </p:nvSpPr>
              <p:spPr>
                <a:xfrm>
                  <a:off x="1582037" y="6056310"/>
                  <a:ext cx="63991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81A2F"/>
                      </a:solidFill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  <a:sym typeface="Helvetica"/>
                      <a:rtl val="0"/>
                    </a:rPr>
                    <a:t>2012</a:t>
                  </a:r>
                </a:p>
              </p:txBody>
            </p:sp>
          </p:grpSp>
        </p:grpSp>
        <p:grpSp>
          <p:nvGrpSpPr>
            <p:cNvPr id="205" name="2002">
              <a:extLst>
                <a:ext uri="{FF2B5EF4-FFF2-40B4-BE49-F238E27FC236}">
                  <a16:creationId xmlns:a16="http://schemas.microsoft.com/office/drawing/2014/main" id="{A8BD1C68-AF47-70E1-E526-C9E8C470A2EC}"/>
                </a:ext>
              </a:extLst>
            </p:cNvPr>
            <p:cNvGrpSpPr/>
            <p:nvPr/>
          </p:nvGrpSpPr>
          <p:grpSpPr>
            <a:xfrm>
              <a:off x="8048503" y="3910427"/>
              <a:ext cx="959478" cy="804900"/>
              <a:chOff x="1503526" y="5830546"/>
              <a:chExt cx="959478" cy="804900"/>
            </a:xfrm>
          </p:grpSpPr>
          <p:sp>
            <p:nvSpPr>
              <p:cNvPr id="206" name="Freeform: Shape 211">
                <a:extLst>
                  <a:ext uri="{FF2B5EF4-FFF2-40B4-BE49-F238E27FC236}">
                    <a16:creationId xmlns:a16="http://schemas.microsoft.com/office/drawing/2014/main" id="{73891E61-A56D-D4B2-7E1E-72DAFC4D25DB}"/>
                  </a:ext>
                </a:extLst>
              </p:cNvPr>
              <p:cNvSpPr/>
              <p:nvPr/>
            </p:nvSpPr>
            <p:spPr>
              <a:xfrm>
                <a:off x="2272187" y="6083263"/>
                <a:ext cx="190817" cy="299397"/>
              </a:xfrm>
              <a:custGeom>
                <a:avLst/>
                <a:gdLst>
                  <a:gd name="connsiteX0" fmla="*/ 190817 w 190817"/>
                  <a:gd name="connsiteY0" fmla="*/ 149733 h 299397"/>
                  <a:gd name="connsiteX1" fmla="*/ 0 w 190817"/>
                  <a:gd name="connsiteY1" fmla="*/ 299398 h 299397"/>
                  <a:gd name="connsiteX2" fmla="*/ 0 w 190817"/>
                  <a:gd name="connsiteY2" fmla="*/ 0 h 299397"/>
                  <a:gd name="connsiteX3" fmla="*/ 190817 w 190817"/>
                  <a:gd name="connsiteY3" fmla="*/ 149733 h 29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817" h="299397">
                    <a:moveTo>
                      <a:pt x="190817" y="149733"/>
                    </a:moveTo>
                    <a:lnTo>
                      <a:pt x="0" y="299398"/>
                    </a:lnTo>
                    <a:lnTo>
                      <a:pt x="0" y="0"/>
                    </a:lnTo>
                    <a:lnTo>
                      <a:pt x="190817" y="149733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30486B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12">
                <a:extLst>
                  <a:ext uri="{FF2B5EF4-FFF2-40B4-BE49-F238E27FC236}">
                    <a16:creationId xmlns:a16="http://schemas.microsoft.com/office/drawing/2014/main" id="{306C02DC-8867-32FA-5BB6-89DBDABDAE04}"/>
                  </a:ext>
                </a:extLst>
              </p:cNvPr>
              <p:cNvSpPr/>
              <p:nvPr/>
            </p:nvSpPr>
            <p:spPr>
              <a:xfrm>
                <a:off x="1503526" y="5830546"/>
                <a:ext cx="804900" cy="804900"/>
              </a:xfrm>
              <a:custGeom>
                <a:avLst/>
                <a:gdLst>
                  <a:gd name="connsiteX0" fmla="*/ 804900 w 804900"/>
                  <a:gd name="connsiteY0" fmla="*/ 402450 h 804900"/>
                  <a:gd name="connsiteX1" fmla="*/ 402450 w 804900"/>
                  <a:gd name="connsiteY1" fmla="*/ 804901 h 804900"/>
                  <a:gd name="connsiteX2" fmla="*/ 0 w 804900"/>
                  <a:gd name="connsiteY2" fmla="*/ 402450 h 804900"/>
                  <a:gd name="connsiteX3" fmla="*/ 402450 w 804900"/>
                  <a:gd name="connsiteY3" fmla="*/ 0 h 804900"/>
                  <a:gd name="connsiteX4" fmla="*/ 804900 w 804900"/>
                  <a:gd name="connsiteY4" fmla="*/ 402450 h 8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4900" h="804900">
                    <a:moveTo>
                      <a:pt x="804900" y="402450"/>
                    </a:moveTo>
                    <a:cubicBezTo>
                      <a:pt x="804900" y="624717"/>
                      <a:pt x="624717" y="804901"/>
                      <a:pt x="402450" y="804901"/>
                    </a:cubicBezTo>
                    <a:cubicBezTo>
                      <a:pt x="180183" y="804901"/>
                      <a:pt x="0" y="624717"/>
                      <a:pt x="0" y="402450"/>
                    </a:cubicBezTo>
                    <a:cubicBezTo>
                      <a:pt x="0" y="180183"/>
                      <a:pt x="180183" y="0"/>
                      <a:pt x="402450" y="0"/>
                    </a:cubicBezTo>
                    <a:cubicBezTo>
                      <a:pt x="624717" y="0"/>
                      <a:pt x="804900" y="180183"/>
                      <a:pt x="804900" y="402450"/>
                    </a:cubicBezTo>
                    <a:close/>
                  </a:path>
                </a:pathLst>
              </a:custGeom>
              <a:solidFill>
                <a:srgbClr val="05CD2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3CE82CFD-DDF0-9BBF-33FC-D99EE9150F62}"/>
                  </a:ext>
                </a:extLst>
              </p:cNvPr>
              <p:cNvGrpSpPr/>
              <p:nvPr/>
            </p:nvGrpSpPr>
            <p:grpSpPr>
              <a:xfrm>
                <a:off x="1582037" y="5942606"/>
                <a:ext cx="639919" cy="580778"/>
                <a:chOff x="1582037" y="5942606"/>
                <a:chExt cx="639919" cy="580778"/>
              </a:xfrm>
              <a:effectLst/>
            </p:grpSpPr>
            <p:sp>
              <p:nvSpPr>
                <p:cNvPr id="209" name="Freeform: Shape 213">
                  <a:extLst>
                    <a:ext uri="{FF2B5EF4-FFF2-40B4-BE49-F238E27FC236}">
                      <a16:creationId xmlns:a16="http://schemas.microsoft.com/office/drawing/2014/main" id="{0BEAE8C4-353F-0B24-D397-B79C2ADC35C1}"/>
                    </a:ext>
                  </a:extLst>
                </p:cNvPr>
                <p:cNvSpPr/>
                <p:nvPr/>
              </p:nvSpPr>
              <p:spPr>
                <a:xfrm>
                  <a:off x="1615586" y="5942606"/>
                  <a:ext cx="580778" cy="580778"/>
                </a:xfrm>
                <a:custGeom>
                  <a:avLst/>
                  <a:gdLst>
                    <a:gd name="connsiteX0" fmla="*/ 580779 w 580778"/>
                    <a:gd name="connsiteY0" fmla="*/ 290389 h 580778"/>
                    <a:gd name="connsiteX1" fmla="*/ 290389 w 580778"/>
                    <a:gd name="connsiteY1" fmla="*/ 580779 h 580778"/>
                    <a:gd name="connsiteX2" fmla="*/ 0 w 580778"/>
                    <a:gd name="connsiteY2" fmla="*/ 290389 h 580778"/>
                    <a:gd name="connsiteX3" fmla="*/ 290389 w 580778"/>
                    <a:gd name="connsiteY3" fmla="*/ 0 h 580778"/>
                    <a:gd name="connsiteX4" fmla="*/ 580779 w 580778"/>
                    <a:gd name="connsiteY4" fmla="*/ 290389 h 580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778" h="580778">
                      <a:moveTo>
                        <a:pt x="580779" y="290389"/>
                      </a:moveTo>
                      <a:cubicBezTo>
                        <a:pt x="580779" y="450767"/>
                        <a:pt x="450767" y="580779"/>
                        <a:pt x="290389" y="580779"/>
                      </a:cubicBezTo>
                      <a:cubicBezTo>
                        <a:pt x="130012" y="580779"/>
                        <a:pt x="0" y="450767"/>
                        <a:pt x="0" y="290389"/>
                      </a:cubicBezTo>
                      <a:cubicBezTo>
                        <a:pt x="0" y="130012"/>
                        <a:pt x="130012" y="0"/>
                        <a:pt x="290389" y="0"/>
                      </a:cubicBezTo>
                      <a:cubicBezTo>
                        <a:pt x="450767" y="0"/>
                        <a:pt x="580779" y="130012"/>
                        <a:pt x="580779" y="29038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3" cap="flat">
                  <a:noFill/>
                  <a:prstDash val="solid"/>
                  <a:miter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81A2F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E7488E08-AFF3-17D4-EA0F-485DBDE7714E}"/>
                    </a:ext>
                  </a:extLst>
                </p:cNvPr>
                <p:cNvSpPr txBox="1"/>
                <p:nvPr/>
              </p:nvSpPr>
              <p:spPr>
                <a:xfrm>
                  <a:off x="1582037" y="6056310"/>
                  <a:ext cx="63991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81A2F"/>
                      </a:solidFill>
                      <a:effectLst/>
                      <a:uLnTx/>
                      <a:uFillTx/>
                      <a:latin typeface="Helvetica" pitchFamily="2" charset="0"/>
                      <a:ea typeface="+mn-ea"/>
                      <a:cs typeface="+mn-cs"/>
                      <a:sym typeface="Helvetica"/>
                      <a:rtl val="0"/>
                    </a:rPr>
                    <a:t>2014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92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Main Slide - Dark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00FF2D"/>
      </a:accent1>
      <a:accent2>
        <a:srgbClr val="06EA26"/>
      </a:accent2>
      <a:accent3>
        <a:srgbClr val="9FFFB0"/>
      </a:accent3>
      <a:accent4>
        <a:srgbClr val="07C7AD"/>
      </a:accent4>
      <a:accent5>
        <a:srgbClr val="0AAB98"/>
      </a:accent5>
      <a:accent6>
        <a:srgbClr val="0D8E82"/>
      </a:accent6>
      <a:hlink>
        <a:srgbClr val="1A1C2B"/>
      </a:hlink>
      <a:folHlink>
        <a:srgbClr val="1A1C2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ta-Platform-Solution_JWB.pptx" id="{F977F052-F96B-4DA6-89D1-A950CDF6C897}" vid="{5E787117-2195-4169-9D98-55FE7789A031}"/>
    </a:ext>
  </a:extLst>
</a:theme>
</file>

<file path=ppt/theme/theme2.xml><?xml version="1.0" encoding="utf-8"?>
<a:theme xmlns:a="http://schemas.openxmlformats.org/drawingml/2006/main" name="8_Main Slide - Light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ta-Platform-Solution_JWB.pptx" id="{F977F052-F96B-4DA6-89D1-A950CDF6C897}" vid="{5E787117-2195-4169-9D98-55FE7789A031}"/>
    </a:ext>
  </a:extLst>
</a:theme>
</file>

<file path=ppt/theme/theme3.xml><?xml version="1.0" encoding="utf-8"?>
<a:theme xmlns:a="http://schemas.openxmlformats.org/drawingml/2006/main" name="1_Main Title Slide D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ection Title  Slide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7FFF95"/>
      </a:accent1>
      <a:accent2>
        <a:srgbClr val="BFFFCA"/>
      </a:accent2>
      <a:accent3>
        <a:srgbClr val="00FFD8"/>
      </a:accent3>
      <a:accent4>
        <a:srgbClr val="1A1C2B"/>
      </a:accent4>
      <a:accent5>
        <a:srgbClr val="00FF2D"/>
      </a:accent5>
      <a:accent6>
        <a:srgbClr val="000000"/>
      </a:accent6>
      <a:hlink>
        <a:srgbClr val="FFFFFF"/>
      </a:hlink>
      <a:folHlink>
        <a:srgbClr val="00FF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rk Backing - Option B">
  <a:themeElements>
    <a:clrScheme name="Expo.e Channel">
      <a:dk1>
        <a:srgbClr val="1A1C2B"/>
      </a:dk1>
      <a:lt1>
        <a:sysClr val="window" lastClr="FFFFFF"/>
      </a:lt1>
      <a:dk2>
        <a:srgbClr val="1A1C2B"/>
      </a:dk2>
      <a:lt2>
        <a:srgbClr val="00FF2D"/>
      </a:lt2>
      <a:accent1>
        <a:srgbClr val="00FF2D"/>
      </a:accent1>
      <a:accent2>
        <a:srgbClr val="06EA26"/>
      </a:accent2>
      <a:accent3>
        <a:srgbClr val="9FFFB0"/>
      </a:accent3>
      <a:accent4>
        <a:srgbClr val="07C7AD"/>
      </a:accent4>
      <a:accent5>
        <a:srgbClr val="0AAB98"/>
      </a:accent5>
      <a:accent6>
        <a:srgbClr val="0D8E82"/>
      </a:accent6>
      <a:hlink>
        <a:srgbClr val="1A1C2B"/>
      </a:hlink>
      <a:folHlink>
        <a:srgbClr val="1A1C2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ta-Platform-Solution_JWB.pptx" id="{F977F052-F96B-4DA6-89D1-A950CDF6C897}" vid="{61FB71A3-B555-4202-81A6-ABFD29AE8C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81E08541-F658-4508-82A0-7B360EA92FAB">Presentation stage</Document_x0020_Type>
    <Work_x0020_Stream xmlns="81E08541-F658-4508-82A0-7B360EA92FAB">
      <Value>Network</Value>
    </Work_x0020_Stream>
    <Status xmlns="81E08541-F658-4508-82A0-7B360EA92FAB">In Progress</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ED0B51E702C478DF2D1F72FC985D4" ma:contentTypeVersion="" ma:contentTypeDescription="Create a new document." ma:contentTypeScope="" ma:versionID="692779bab097fa4c7a10c0f2e832a371">
  <xsd:schema xmlns:xsd="http://www.w3.org/2001/XMLSchema" xmlns:xs="http://www.w3.org/2001/XMLSchema" xmlns:p="http://schemas.microsoft.com/office/2006/metadata/properties" xmlns:ns2="c61afb54-b4c4-4db4-8593-c402a72c4171" xmlns:ns3="44ac1026-75d1-4d26-8ce4-b469cd4cd481" xmlns:ns4="81E08541-F658-4508-82A0-7B360EA92FAB" xmlns:ns5="81e08541-f658-4508-82a0-7b360ea92fab" targetNamespace="http://schemas.microsoft.com/office/2006/metadata/properties" ma:root="true" ma:fieldsID="abff6824b65dbae75f00cda87ab3836e" ns2:_="" ns3:_="" ns4:_="" ns5:_="">
    <xsd:import namespace="c61afb54-b4c4-4db4-8593-c402a72c4171"/>
    <xsd:import namespace="44ac1026-75d1-4d26-8ce4-b469cd4cd481"/>
    <xsd:import namespace="81E08541-F658-4508-82A0-7B360EA92FAB"/>
    <xsd:import namespace="81e08541-f658-4508-82a0-7b360ea92f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  <xsd:element ref="ns4:Document_x0020_Type"/>
                <xsd:element ref="ns4:Status"/>
                <xsd:element ref="ns4:Work_x0020_Stream" minOccurs="0"/>
                <xsd:element ref="ns4:MediaServiceMetadata" minOccurs="0"/>
                <xsd:element ref="ns4:MediaServiceFastMetadata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afb54-b4c4-4db4-8593-c402a72c41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c1026-75d1-4d26-8ce4-b469cd4cd481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08541-F658-4508-82A0-7B360EA92FA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ma:displayName="Document Type" ma:default="**Unclassified**" ma:format="Dropdown" ma:internalName="Document_x0020_Type">
      <xsd:simpleType>
        <xsd:restriction base="dms:Choice">
          <xsd:enumeration value="Attachments to be submitted"/>
          <xsd:enumeration value="Bid Book and qualification"/>
          <xsd:enumeration value="Commercial"/>
          <xsd:enumeration value="Content Plan"/>
          <xsd:enumeration value="Customer documents"/>
          <xsd:enumeration value="Draft Response"/>
          <xsd:enumeration value="Final Response as submitted to customer"/>
          <xsd:enumeration value="Legal"/>
          <xsd:enumeration value="Meeting notes"/>
          <xsd:enumeration value="Post submission"/>
          <xsd:enumeration value="Presentation stage"/>
          <xsd:enumeration value="**Unclassified**"/>
        </xsd:restriction>
      </xsd:simpleType>
    </xsd:element>
    <xsd:element name="Status" ma:index="11" ma:displayName="Status" ma:default="In Progress" ma:format="Dropdown" ma:internalName="Status">
      <xsd:simpleType>
        <xsd:restriction base="dms:Choice">
          <xsd:enumeration value="In Progress"/>
          <xsd:enumeration value="Complete"/>
          <xsd:enumeration value="Signed Off"/>
        </xsd:restriction>
      </xsd:simpleType>
    </xsd:element>
    <xsd:element name="Work_x0020_Stream" ma:index="12" nillable="true" ma:displayName="Work Stream" ma:internalName="Work_x0020_Stream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loud"/>
                    <xsd:enumeration value="Network"/>
                    <xsd:enumeration value="Security"/>
                    <xsd:enumeration value="Managed Services"/>
                    <xsd:enumeration value="Professional Services"/>
                    <xsd:enumeration value="Project Management"/>
                    <xsd:enumeration value="Other"/>
                    <xsd:enumeration value="Legal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08541-f658-4508-82a0-7b360ea92fab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2EBFD2-3869-4133-9A54-ADFC21234907}">
  <ds:schemaRefs>
    <ds:schemaRef ds:uri="http://purl.org/dc/terms/"/>
    <ds:schemaRef ds:uri="c61afb54-b4c4-4db4-8593-c402a72c4171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81E08541-F658-4508-82A0-7B360EA92FAB"/>
    <ds:schemaRef ds:uri="http://schemas.microsoft.com/office/2006/documentManagement/types"/>
    <ds:schemaRef ds:uri="http://schemas.microsoft.com/office/2006/metadata/properties"/>
    <ds:schemaRef ds:uri="81e08541-f658-4508-82a0-7b360ea92fab"/>
    <ds:schemaRef ds:uri="44ac1026-75d1-4d26-8ce4-b469cd4cd481"/>
  </ds:schemaRefs>
</ds:datastoreItem>
</file>

<file path=customXml/itemProps2.xml><?xml version="1.0" encoding="utf-8"?>
<ds:datastoreItem xmlns:ds="http://schemas.openxmlformats.org/officeDocument/2006/customXml" ds:itemID="{53DD9FC0-3BAA-4D39-9BDA-E6262487FE13}">
  <ds:schemaRefs>
    <ds:schemaRef ds:uri="44ac1026-75d1-4d26-8ce4-b469cd4cd481"/>
    <ds:schemaRef ds:uri="81E08541-F658-4508-82A0-7B360EA92FAB"/>
    <ds:schemaRef ds:uri="81e08541-f658-4508-82a0-7b360ea92fab"/>
    <ds:schemaRef ds:uri="c61afb54-b4c4-4db4-8593-c402a72c41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91BADBF-0762-47C5-B794-57958374FD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14148</TotalTime>
  <Words>4928</Words>
  <Application>Microsoft Office PowerPoint</Application>
  <PresentationFormat>Widescreen</PresentationFormat>
  <Paragraphs>821</Paragraphs>
  <Slides>50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Wingdings</vt:lpstr>
      <vt:lpstr>Helvetica</vt:lpstr>
      <vt:lpstr>Main Slide - Dark</vt:lpstr>
      <vt:lpstr>8_Main Slide - Light</vt:lpstr>
      <vt:lpstr>1_Main Title Slide D</vt:lpstr>
      <vt:lpstr>2_Section Title  Slide</vt:lpstr>
      <vt:lpstr>Dark Backing - Option B</vt:lpstr>
      <vt:lpstr>[Partner Name]</vt:lpstr>
      <vt:lpstr>PowerPoint Presentation</vt:lpstr>
      <vt:lpstr>PowerPoint Presentation</vt:lpstr>
      <vt:lpstr>Our History &amp; Commitment</vt:lpstr>
      <vt:lpstr>Background History</vt:lpstr>
      <vt:lpstr>PowerPoint Presentation</vt:lpstr>
      <vt:lpstr>Financial Standing: Exponential Growth</vt:lpstr>
      <vt:lpstr>Investing back  into Exponential-e</vt:lpstr>
      <vt:lpstr>EXPO.e Heritage</vt:lpstr>
      <vt:lpstr>EXPO.e Heritage continued</vt:lpstr>
      <vt:lpstr>Our History</vt:lpstr>
      <vt:lpstr>PowerPoint Presentation</vt:lpstr>
      <vt:lpstr>Support and Management - Voice of the Customer</vt:lpstr>
      <vt:lpstr>Delivery Within a Service Management Framework</vt:lpstr>
      <vt:lpstr>Mission &amp; Vision</vt:lpstr>
      <vt:lpstr>Mission</vt:lpstr>
      <vt:lpstr>Our Channel Vision - EXPO.e </vt:lpstr>
      <vt:lpstr>Our Culture</vt:lpstr>
      <vt:lpstr>Vision and Commitment</vt:lpstr>
      <vt:lpstr>Strategy and Go to market</vt:lpstr>
      <vt:lpstr>Let’s Solutionize™ Together</vt:lpstr>
      <vt:lpstr>PowerPoint Presentation</vt:lpstr>
      <vt:lpstr>Inherently Secure - Full Stack</vt:lpstr>
      <vt:lpstr>Advantages of Solutionizing</vt:lpstr>
      <vt:lpstr>Solutionized Partner Tool Kit</vt:lpstr>
      <vt:lpstr>Money-makers</vt:lpstr>
      <vt:lpstr>S4 Cloud Storage</vt:lpstr>
      <vt:lpstr>Disaster Recovery as-a-Service</vt:lpstr>
      <vt:lpstr>Managed CSOC</vt:lpstr>
      <vt:lpstr>SD-WAN &amp; SASE</vt:lpstr>
      <vt:lpstr>Unified Communications &amp; Contact Centre</vt:lpstr>
      <vt:lpstr>Simple sales messages</vt:lpstr>
      <vt:lpstr>Our Capabilities &amp; Wider Portfolio</vt:lpstr>
      <vt:lpstr>EXPO.e £120m Infrastructure Investment</vt:lpstr>
      <vt:lpstr>Our Capabilities</vt:lpstr>
      <vt:lpstr>Our portfolio is your portfolio</vt:lpstr>
      <vt:lpstr>Our Technology Capabilities</vt:lpstr>
      <vt:lpstr>Why EXPO.e</vt:lpstr>
      <vt:lpstr>Success Stories</vt:lpstr>
      <vt:lpstr>Our Partners</vt:lpstr>
      <vt:lpstr>Success Stories</vt:lpstr>
      <vt:lpstr>Success Stories</vt:lpstr>
      <vt:lpstr>Success Stories</vt:lpstr>
      <vt:lpstr>Onboarding Checklist </vt:lpstr>
      <vt:lpstr>Partner Enablement Hub</vt:lpstr>
      <vt:lpstr>What is EXPO.e Enablement and how will it benefit you</vt:lpstr>
      <vt:lpstr>Training and Onboarding</vt:lpstr>
      <vt:lpstr>Success Factors</vt:lpstr>
      <vt:lpstr>Partner Hub - Partner Registration</vt:lpstr>
      <vt:lpstr>Partner Hub Live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Williams-Bew</dc:creator>
  <cp:lastModifiedBy>Jason Williams-Bew</cp:lastModifiedBy>
  <cp:revision>140</cp:revision>
  <dcterms:created xsi:type="dcterms:W3CDTF">2020-05-01T17:15:48Z</dcterms:created>
  <dcterms:modified xsi:type="dcterms:W3CDTF">2023-12-05T11:35:22Z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0x010100CC9ED0B51E702C478DF2D1F72FC985D4</vt:lpwstr>
  </property>
</Properties>
</file>